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9"/>
  </p:notesMasterIdLst>
  <p:sldIdLst>
    <p:sldId id="256" r:id="rId2"/>
    <p:sldId id="351" r:id="rId3"/>
    <p:sldId id="381" r:id="rId4"/>
    <p:sldId id="382" r:id="rId5"/>
    <p:sldId id="383" r:id="rId6"/>
    <p:sldId id="384" r:id="rId7"/>
    <p:sldId id="385" r:id="rId8"/>
    <p:sldId id="386" r:id="rId9"/>
    <p:sldId id="389" r:id="rId10"/>
    <p:sldId id="388" r:id="rId11"/>
    <p:sldId id="390" r:id="rId12"/>
    <p:sldId id="387" r:id="rId13"/>
    <p:sldId id="393" r:id="rId14"/>
    <p:sldId id="394" r:id="rId15"/>
    <p:sldId id="395" r:id="rId16"/>
    <p:sldId id="396" r:id="rId17"/>
    <p:sldId id="398" r:id="rId18"/>
    <p:sldId id="397" r:id="rId19"/>
    <p:sldId id="399" r:id="rId20"/>
    <p:sldId id="400" r:id="rId21"/>
    <p:sldId id="401" r:id="rId22"/>
    <p:sldId id="402" r:id="rId23"/>
    <p:sldId id="404" r:id="rId24"/>
    <p:sldId id="405" r:id="rId25"/>
    <p:sldId id="406" r:id="rId26"/>
    <p:sldId id="408" r:id="rId27"/>
    <p:sldId id="409" r:id="rId28"/>
    <p:sldId id="410" r:id="rId29"/>
    <p:sldId id="407" r:id="rId30"/>
    <p:sldId id="411" r:id="rId31"/>
    <p:sldId id="412" r:id="rId32"/>
    <p:sldId id="415" r:id="rId33"/>
    <p:sldId id="413" r:id="rId34"/>
    <p:sldId id="416" r:id="rId35"/>
    <p:sldId id="417" r:id="rId36"/>
    <p:sldId id="414" r:id="rId37"/>
    <p:sldId id="418" r:id="rId38"/>
    <p:sldId id="420" r:id="rId39"/>
    <p:sldId id="421" r:id="rId40"/>
    <p:sldId id="422" r:id="rId41"/>
    <p:sldId id="419" r:id="rId42"/>
    <p:sldId id="437" r:id="rId43"/>
    <p:sldId id="438" r:id="rId44"/>
    <p:sldId id="436" r:id="rId45"/>
    <p:sldId id="423" r:id="rId46"/>
    <p:sldId id="424" r:id="rId47"/>
    <p:sldId id="425" r:id="rId48"/>
    <p:sldId id="426" r:id="rId49"/>
    <p:sldId id="427" r:id="rId50"/>
    <p:sldId id="428" r:id="rId51"/>
    <p:sldId id="429" r:id="rId52"/>
    <p:sldId id="430" r:id="rId53"/>
    <p:sldId id="431" r:id="rId54"/>
    <p:sldId id="432" r:id="rId55"/>
    <p:sldId id="433" r:id="rId56"/>
    <p:sldId id="434" r:id="rId57"/>
    <p:sldId id="435" r:id="rId5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62DCF"/>
    <a:srgbClr val="DD51E7"/>
    <a:srgbClr val="E9F6F2"/>
    <a:srgbClr val="E3E8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Stile chiaro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Stile chiaro 2 - Colore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Stile chiaro 2 - Color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Stile chiaro 2 - Colore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Stile chiaro 2 - Colore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Stile chiaro 2 - Colore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Stile chiaro 2 - Colore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16DA210-FB5B-4158-B5E0-FEB733F419BA}" styleName="Stile chiaro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Stile chiaro 3 - Colore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DA37D80-6434-44D0-A028-1B22A696006F}" styleName="Stile chiaro 3 - Colore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8799B23B-EC83-4686-B30A-512413B5E67A}" styleName="Stile chiaro 3 - Color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ED083AE6-46FA-4A59-8FB0-9F97EB10719F}" styleName="Stile chiaro 3 - Colore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BDBED569-4797-4DF1-A0F4-6AAB3CD982D8}" styleName="Stile chiaro 3 - Colore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8B1032C-EA38-4F05-BA0D-38AFFFC7BED3}" styleName="Stile chiaro 3 - Colore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1E4AEA4-8DFA-4A89-87EB-49C32662AFE0}" styleName="Stile medio 2 - Color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5BE263C-DBD7-4A20-BB59-AAB30ACAA65A}" styleName="Stile medio 3 - Color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A488322-F2BA-4B5B-9748-0D474271808F}" styleName="Stile medio 3 - Colore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4C1A8A3-306A-4EB7-A6B1-4F7E0EB9C5D6}" styleName="Stile medio 3 - Colore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B9631B5-78F2-41C9-869B-9F39066F8104}" styleName="Stile medio 3 - Colore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ABFCF23-3B69-468F-B69F-88F6DE6A72F2}" styleName="Stile medio 1 - Colore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6D9F66E-5EB9-4882-86FB-DCBF35E3C3E4}" styleName="Stile medio 4 - Colore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0660B408-B3CF-4A94-85FC-2B1E0A45F4A2}" styleName="Stile scuro 2 - Colore 1/Color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91EBBBCC-DAD2-459C-BE2E-F6DE35CF9A28}" styleName="Stile scuro 2 - Colore 3/Colore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Stile scuro 2 - Colore 5/Colore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E8034E78-7F5D-4C2E-B375-FC64B27BC917}" styleName="Stile scuro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2838BEF-8BB2-4498-84A7-C5851F593DF1}" styleName="Stile medio 4 - Colore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C4B1156A-380E-4F78-BDF5-A606A8083BF9}" styleName="Stile medio 4 - Color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0505E3EF-67EA-436B-97B2-0124C06EBD24}" styleName="Stile medio 4 - Colore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8A107856-5554-42FB-B03E-39F5DBC370BA}" styleName="Stile medio 4 - Colore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69CF1AB2-1976-4502-BF36-3FF5EA218861}" styleName="Stile medio 4 - Color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D7AC3CCA-C797-4891-BE02-D94E43425B78}" styleName="Stile medio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10A1B5D5-9B99-4C35-A422-299274C87663}" styleName="Stile medio 1 - Colore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E171933-4619-4E11-9A3F-F7608DF75F80}" styleName="Stile medio 1 - Color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1FECB4D8-DB02-4DC6-A0A2-4F2EBAE1DC90}" styleName="Stile medio 1 - Colore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9DCAF9ED-07DC-4A11-8D7F-57B35C25682E}" styleName="Stile medio 1 - Colore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Stile medio 1 - Color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711"/>
    <p:restoredTop sz="95958"/>
  </p:normalViewPr>
  <p:slideViewPr>
    <p:cSldViewPr snapToGrid="0" snapToObjects="1">
      <p:cViewPr>
        <p:scale>
          <a:sx n="114" d="100"/>
          <a:sy n="114" d="100"/>
        </p:scale>
        <p:origin x="872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notesMaster" Target="notesMasters/notesMaster1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presProps" Target="presProps.xml"/><Relationship Id="rId61" Type="http://schemas.openxmlformats.org/officeDocument/2006/relationships/viewProps" Target="viewProps.xml"/><Relationship Id="rId62" Type="http://schemas.openxmlformats.org/officeDocument/2006/relationships/theme" Target="theme/theme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F44863-6D25-A348-AE17-4FABEA86A514}" type="datetimeFigureOut">
              <a:rPr lang="it-IT" smtClean="0"/>
              <a:t>09/12/20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4380AA-D57F-4E4D-B1E8-455A5C397555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589402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it-IT" smtClean="0"/>
              <a:t>Fare clic per modificare stile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smtClean="0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sotto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it-IT" smtClean="0"/>
              <a:t>Fare clic per modificare stile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it-IT" smtClean="0"/>
              <a:t>Fare clic per modificare stile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‹n.›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it-IT" smtClean="0"/>
              <a:t>Fare clic per modificare stile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it-IT" smtClean="0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12/9/20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 cita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it-IT" smtClean="0"/>
              <a:t>Fare clic per modificare stile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it-IT" smtClean="0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12/9/20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‹n.›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it-IT" smtClean="0"/>
              <a:t>Fare clic per modificare stile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it-IT" smtClean="0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12/9/20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stile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it-IT" smtClean="0"/>
              <a:t>Fare clic per modificare stile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it-IT" smtClean="0"/>
              <a:t>Fare clic per modificare stile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it-IT" smtClean="0"/>
              <a:t>Fare clic per modificare stile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stile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12/9/20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stile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12/9/20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stile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12/9/20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12/9/20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it-IT" smtClean="0"/>
              <a:t>Fare clic per modificare stile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12/9/20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it-IT" smtClean="0"/>
              <a:t>Fare clic per modificare stile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 smtClean="0"/>
              <a:t>Trascinare l'immagine su un segnaposto o fare clic sull'icona per aggiungerla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12/9/20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‹n.›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it-IT" smtClean="0"/>
              <a:t>Fare clic per modificare stile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12/9/20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‹n.›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7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5" Type="http://schemas.openxmlformats.org/officeDocument/2006/relationships/image" Target="../media/image49.png"/><Relationship Id="rId6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0.png"/><Relationship Id="rId3" Type="http://schemas.openxmlformats.org/officeDocument/2006/relationships/image" Target="../media/image53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0.png"/><Relationship Id="rId4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0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0.png"/><Relationship Id="rId3" Type="http://schemas.openxmlformats.org/officeDocument/2006/relationships/image" Target="../media/image49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49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0.png"/><Relationship Id="rId4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0.png"/><Relationship Id="rId4" Type="http://schemas.openxmlformats.org/officeDocument/2006/relationships/image" Target="../media/image55.png"/><Relationship Id="rId5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0.png"/><Relationship Id="rId4" Type="http://schemas.openxmlformats.org/officeDocument/2006/relationships/image" Target="../media/image57.png"/><Relationship Id="rId5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0.png"/><Relationship Id="rId4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0.png"/><Relationship Id="rId4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0.png"/><Relationship Id="rId4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png"/><Relationship Id="rId3" Type="http://schemas.openxmlformats.org/officeDocument/2006/relationships/image" Target="../media/image49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2466549" y="1890131"/>
            <a:ext cx="8915399" cy="2262781"/>
          </a:xfrm>
        </p:spPr>
        <p:txBody>
          <a:bodyPr>
            <a:normAutofit/>
          </a:bodyPr>
          <a:lstStyle/>
          <a:p>
            <a:r>
              <a:rPr lang="it-IT" dirty="0" smtClean="0"/>
              <a:t>Sistemi di voto</a:t>
            </a:r>
            <a:endParaRPr lang="it-IT" dirty="0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2578061" y="4520901"/>
            <a:ext cx="8915399" cy="497148"/>
          </a:xfrm>
        </p:spPr>
        <p:txBody>
          <a:bodyPr>
            <a:normAutofit/>
          </a:bodyPr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923214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60112" y="119604"/>
            <a:ext cx="9404074" cy="656573"/>
          </a:xfrm>
        </p:spPr>
        <p:txBody>
          <a:bodyPr>
            <a:normAutofit/>
          </a:bodyPr>
          <a:lstStyle/>
          <a:p>
            <a:r>
              <a:rPr lang="it-IT" dirty="0" smtClean="0">
                <a:solidFill>
                  <a:schemeClr val="tx1"/>
                </a:solidFill>
              </a:rPr>
              <a:t>Voto non sincero nelle giurie </a:t>
            </a:r>
            <a:r>
              <a:rPr lang="it-IT" smtClean="0">
                <a:solidFill>
                  <a:schemeClr val="tx1"/>
                </a:solidFill>
              </a:rPr>
              <a:t>- unanimità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/>
              <p:cNvSpPr>
                <a:spLocks noGrp="1"/>
              </p:cNvSpPr>
              <p:nvPr>
                <p:ph idx="1"/>
              </p:nvPr>
            </p:nvSpPr>
            <p:spPr>
              <a:xfrm>
                <a:off x="1952604" y="864824"/>
                <a:ext cx="9721945" cy="5993175"/>
              </a:xfrm>
            </p:spPr>
            <p:txBody>
              <a:bodyPr>
                <a:normAutofit/>
              </a:bodyPr>
              <a:lstStyle/>
              <a:p>
                <a:r>
                  <a:rPr lang="it-IT" dirty="0" smtClean="0">
                    <a:solidFill>
                      <a:schemeClr val="tx1"/>
                    </a:solidFill>
                  </a:rPr>
                  <a:t>Una situazione simile si presenta nelle giurie, durante i processi</a:t>
                </a:r>
              </a:p>
              <a:p>
                <a:pPr lvl="1"/>
                <a:r>
                  <a:rPr lang="it-IT" dirty="0" smtClean="0">
                    <a:solidFill>
                      <a:schemeClr val="tx1"/>
                    </a:solidFill>
                  </a:rPr>
                  <a:t>quando si deve decidere se un imputato è colpevole (C) o innocente (</a:t>
                </a:r>
                <a:r>
                  <a:rPr lang="it-IT" dirty="0">
                    <a:solidFill>
                      <a:schemeClr val="tx1"/>
                    </a:solidFill>
                    <a:latin typeface="Ayuthaya" charset="-34"/>
                    <a:ea typeface="Ayuthaya" charset="-34"/>
                    <a:cs typeface="Ayuthaya" charset="-34"/>
                  </a:rPr>
                  <a:t>I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) </a:t>
                </a:r>
              </a:p>
              <a:p>
                <a:pPr lvl="2"/>
                <a:r>
                  <a:rPr lang="it-IT" sz="1600" dirty="0" smtClean="0">
                    <a:solidFill>
                      <a:schemeClr val="tx1"/>
                    </a:solidFill>
                  </a:rPr>
                  <a:t>e, a priori, </a:t>
                </a:r>
                <a:r>
                  <a:rPr lang="it-IT" sz="1600" dirty="0" err="1" smtClean="0">
                    <a:solidFill>
                      <a:schemeClr val="tx1"/>
                    </a:solidFill>
                  </a:rPr>
                  <a:t>P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(C) </a:t>
                </a:r>
                <a:r>
                  <a:rPr lang="it-IT" sz="1600" dirty="0">
                    <a:solidFill>
                      <a:schemeClr val="tx1"/>
                    </a:solidFill>
                  </a:rPr>
                  <a:t>= </a:t>
                </a:r>
                <a:r>
                  <a:rPr lang="it-IT" sz="1600" dirty="0" err="1" smtClean="0">
                    <a:solidFill>
                      <a:schemeClr val="tx1"/>
                    </a:solidFill>
                  </a:rPr>
                  <a:t>P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(</a:t>
                </a:r>
                <a:r>
                  <a:rPr lang="it-IT" sz="1600" dirty="0" smtClean="0">
                    <a:solidFill>
                      <a:schemeClr val="tx1"/>
                    </a:solidFill>
                    <a:latin typeface="Ayuthaya" charset="-34"/>
                    <a:ea typeface="Ayuthaya" charset="-34"/>
                    <a:cs typeface="Ayuthaya" charset="-34"/>
                  </a:rPr>
                  <a:t>I</a:t>
                </a:r>
                <a:r>
                  <a:rPr lang="it-IT" sz="1600" dirty="0">
                    <a:solidFill>
                      <a:schemeClr val="tx1"/>
                    </a:solidFill>
                  </a:rPr>
                  <a:t>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g-BG" sz="16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it-IT" sz="16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it-IT" sz="16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</m:oMath>
                </a14:m>
                <a:endParaRPr lang="it-IT" sz="1600" dirty="0" smtClean="0">
                  <a:solidFill>
                    <a:schemeClr val="tx1"/>
                  </a:solidFill>
                </a:endParaRPr>
              </a:p>
              <a:p>
                <a:pPr lvl="1"/>
                <a:r>
                  <a:rPr lang="it-IT" dirty="0" smtClean="0">
                    <a:solidFill>
                      <a:schemeClr val="tx1"/>
                    </a:solidFill>
                  </a:rPr>
                  <a:t>ciascun giurato riceve un segnale c o un segnale i: come nel caso dell’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herding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, 						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P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(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c|C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) =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P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(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i|</a:t>
                </a:r>
                <a:r>
                  <a:rPr lang="it-IT" dirty="0" err="1">
                    <a:solidFill>
                      <a:schemeClr val="tx1"/>
                    </a:solidFill>
                    <a:latin typeface="Ayuthaya" charset="-34"/>
                    <a:ea typeface="Ayuthaya" charset="-34"/>
                    <a:cs typeface="Ayuthaya" charset="-34"/>
                  </a:rPr>
                  <a:t>I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) =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q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</a:t>
                </a:r>
                <a:r>
                  <a:rPr lang="it-IT" dirty="0">
                    <a:solidFill>
                      <a:schemeClr val="tx1"/>
                    </a:solidFill>
                  </a:rPr>
                  <a:t>&gt;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g-BG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it-IT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it-IT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it-IT" dirty="0" smtClean="0">
                    <a:solidFill>
                      <a:schemeClr val="tx1"/>
                    </a:solidFill>
                  </a:rPr>
                  <a:t>  </a:t>
                </a:r>
              </a:p>
              <a:p>
                <a:pPr lvl="1"/>
                <a:r>
                  <a:rPr lang="it-IT" dirty="0" smtClean="0">
                    <a:solidFill>
                      <a:schemeClr val="tx1"/>
                    </a:solidFill>
                  </a:rPr>
                  <a:t>in questo caso, occorre aggregare i voti dei giurati per giungere a un verdetto di colpevolezza o di innocenza</a:t>
                </a:r>
              </a:p>
              <a:p>
                <a:pPr lvl="1"/>
                <a:r>
                  <a:rPr lang="it-IT" dirty="0" smtClean="0">
                    <a:solidFill>
                      <a:schemeClr val="tx1"/>
                    </a:solidFill>
                  </a:rPr>
                  <a:t>e per condannare un imputato è necessario che l’insieme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S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dei segnali ricevuti dai giurati siano indice di colpevolezza con probabilità molto alta  </a:t>
                </a:r>
              </a:p>
              <a:p>
                <a:pPr lvl="2"/>
                <a:r>
                  <a:rPr lang="it-IT" dirty="0" smtClean="0">
                    <a:solidFill>
                      <a:schemeClr val="tx1"/>
                    </a:solidFill>
                  </a:rPr>
                  <a:t>non è sufficiente che sia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P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(C|S) &gt;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g-BG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it-IT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it-IT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it-IT" dirty="0" smtClean="0">
                    <a:solidFill>
                      <a:schemeClr val="tx1"/>
                    </a:solidFill>
                  </a:rPr>
                  <a:t> 	</a:t>
                </a:r>
              </a:p>
              <a:p>
                <a:pPr lvl="2"/>
                <a:r>
                  <a:rPr lang="it-IT" dirty="0" smtClean="0">
                    <a:solidFill>
                      <a:schemeClr val="tx1"/>
                    </a:solidFill>
                  </a:rPr>
                  <a:t>ma è richiesto che sia </a:t>
                </a:r>
                <a:r>
                  <a:rPr lang="it-IT" dirty="0">
                    <a:solidFill>
                      <a:schemeClr val="tx1"/>
                    </a:solidFill>
                  </a:rPr>
                  <a:t>P(C|S)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&gt;&gt;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g-BG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it-IT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it-IT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</m:oMath>
                </a14:m>
                <a:endParaRPr lang="it-IT" dirty="0" smtClean="0">
                  <a:solidFill>
                    <a:schemeClr val="tx1"/>
                  </a:solidFill>
                </a:endParaRPr>
              </a:p>
              <a:p>
                <a:pPr lvl="2"/>
                <a:r>
                  <a:rPr lang="it-IT" i="1" dirty="0" smtClean="0">
                    <a:solidFill>
                      <a:schemeClr val="tx1"/>
                    </a:solidFill>
                  </a:rPr>
                  <a:t>oltre ogni ragionevole dubbio</a:t>
                </a:r>
              </a:p>
              <a:p>
                <a:pPr lvl="1"/>
                <a:r>
                  <a:rPr lang="it-IT" dirty="0" smtClean="0">
                    <a:solidFill>
                      <a:schemeClr val="tx1"/>
                    </a:solidFill>
                  </a:rPr>
                  <a:t>diciamo che per condannare un imputato è necessario che </a:t>
                </a:r>
                <a:r>
                  <a:rPr lang="it-IT" u="sng" dirty="0" smtClean="0">
                    <a:solidFill>
                      <a:schemeClr val="tx1"/>
                    </a:solidFill>
                  </a:rPr>
                  <a:t>tutti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i giurati votino in favore della condanna</a:t>
                </a:r>
              </a:p>
              <a:p>
                <a:pPr lvl="2"/>
                <a:r>
                  <a:rPr lang="it-IT" sz="1600" dirty="0" smtClean="0">
                    <a:solidFill>
                      <a:schemeClr val="tx1"/>
                    </a:solidFill>
                  </a:rPr>
                  <a:t>ossia, per condannare l’imputato occorre l’unanimità dei giurati</a:t>
                </a:r>
              </a:p>
            </p:txBody>
          </p:sp>
        </mc:Choice>
        <mc:Fallback xmlns="">
          <p:sp>
            <p:nvSpPr>
              <p:cNvPr id="3" name="Segnaposto contenut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52604" y="864824"/>
                <a:ext cx="9721945" cy="5993175"/>
              </a:xfrm>
              <a:blipFill rotWithShape="0">
                <a:blip r:embed="rId2"/>
                <a:stretch>
                  <a:fillRect l="-439" t="-610" r="-18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614819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60112" y="119604"/>
            <a:ext cx="9404074" cy="656573"/>
          </a:xfrm>
        </p:spPr>
        <p:txBody>
          <a:bodyPr>
            <a:normAutofit/>
          </a:bodyPr>
          <a:lstStyle/>
          <a:p>
            <a:r>
              <a:rPr lang="it-IT" dirty="0" smtClean="0">
                <a:solidFill>
                  <a:schemeClr val="tx1"/>
                </a:solidFill>
              </a:rPr>
              <a:t>Voto non sincero nelle giurie </a:t>
            </a:r>
            <a:r>
              <a:rPr lang="it-IT" smtClean="0">
                <a:solidFill>
                  <a:schemeClr val="tx1"/>
                </a:solidFill>
              </a:rPr>
              <a:t>- unanimità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/>
              <p:cNvSpPr>
                <a:spLocks noGrp="1"/>
              </p:cNvSpPr>
              <p:nvPr>
                <p:ph idx="1"/>
              </p:nvPr>
            </p:nvSpPr>
            <p:spPr>
              <a:xfrm>
                <a:off x="1952604" y="864824"/>
                <a:ext cx="9721945" cy="5993175"/>
              </a:xfrm>
            </p:spPr>
            <p:txBody>
              <a:bodyPr>
                <a:normAutofit/>
              </a:bodyPr>
              <a:lstStyle/>
              <a:p>
                <a:r>
                  <a:rPr lang="it-IT" dirty="0" smtClean="0">
                    <a:solidFill>
                      <a:schemeClr val="tx1"/>
                    </a:solidFill>
                  </a:rPr>
                  <a:t>In questo caso, se io sono un giurato: </a:t>
                </a:r>
                <a:r>
                  <a:rPr lang="it-IT" dirty="0">
                    <a:solidFill>
                      <a:schemeClr val="tx1"/>
                    </a:solidFill>
                  </a:rPr>
                  <a:t>in quale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situazione la mia risposta è davvero influente ai fini del verdetto?</a:t>
                </a:r>
              </a:p>
              <a:p>
                <a:pPr lvl="1"/>
                <a:r>
                  <a:rPr lang="it-IT" dirty="0" smtClean="0">
                    <a:solidFill>
                      <a:schemeClr val="tx1"/>
                    </a:solidFill>
                  </a:rPr>
                  <a:t>Se fra gli altri giurati c’è qualcuno che è in favore dell’innocenza, che io voti per la colpevolezza o per l’innocenza non altera il verdetto</a:t>
                </a:r>
              </a:p>
              <a:p>
                <a:pPr lvl="1"/>
                <a:r>
                  <a:rPr lang="it-IT" dirty="0" smtClean="0">
                    <a:solidFill>
                      <a:schemeClr val="tx1"/>
                    </a:solidFill>
                  </a:rPr>
                  <a:t>ma se tutti gli altri giurati sono in favore della colpevolezza, allora è proprio dal mio voto che dipende il verdetto!</a:t>
                </a:r>
              </a:p>
              <a:p>
                <a:r>
                  <a:rPr lang="it-IT" dirty="0" smtClean="0">
                    <a:solidFill>
                      <a:schemeClr val="tx1"/>
                    </a:solidFill>
                  </a:rPr>
                  <a:t>Supponiamo che la giuria consti di k giurati e che tutti (tranne me) votino in accordo ai propri segnali</a:t>
                </a:r>
              </a:p>
              <a:p>
                <a:pPr lvl="1"/>
                <a:r>
                  <a:rPr lang="it-IT" dirty="0" smtClean="0">
                    <a:solidFill>
                      <a:schemeClr val="tx1"/>
                    </a:solidFill>
                  </a:rPr>
                  <a:t>calcoliamo la probabilità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P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(C|ic</a:t>
                </a:r>
                <a:r>
                  <a:rPr lang="it-IT" baseline="30000" dirty="0" smtClean="0">
                    <a:solidFill>
                      <a:schemeClr val="tx1"/>
                    </a:solidFill>
                  </a:rPr>
                  <a:t>k-1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) che l’imputato sia colpevole quando un solo giurato riceve un segnale i</a:t>
                </a:r>
                <a:r>
                  <a:rPr lang="it-IT" dirty="0">
                    <a:solidFill>
                      <a:schemeClr val="tx1"/>
                    </a:solidFill>
                  </a:rPr>
                  <a:t>: </a:t>
                </a:r>
                <a:r>
                  <a:rPr lang="it-IT" sz="800" dirty="0" smtClean="0">
                    <a:solidFill>
                      <a:schemeClr val="tx1"/>
                    </a:solidFill>
                  </a:rPr>
                  <a:t>																	            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P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(C|ic</a:t>
                </a:r>
                <a:r>
                  <a:rPr lang="it-IT" baseline="30000" dirty="0" smtClean="0">
                    <a:solidFill>
                      <a:schemeClr val="tx1"/>
                    </a:solidFill>
                  </a:rPr>
                  <a:t>k-1</a:t>
                </a:r>
                <a:r>
                  <a:rPr lang="it-IT" dirty="0">
                    <a:solidFill>
                      <a:schemeClr val="tx1"/>
                    </a:solidFill>
                  </a:rPr>
                  <a:t>)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g-BG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it-IT" i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P</m:t>
                        </m:r>
                        <m:r>
                          <a:rPr lang="it-IT" i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it-IT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i</m:t>
                        </m:r>
                        <m:sSup>
                          <m:sSupPr>
                            <m:ctrlPr>
                              <a:rPr lang="it-IT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it-IT" b="0" i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c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it-IT" b="0" i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k</m:t>
                            </m:r>
                            <m:r>
                              <a:rPr lang="it-IT" b="0" i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−1</m:t>
                            </m:r>
                          </m:sup>
                        </m:sSup>
                        <m:r>
                          <a:rPr lang="it-IT" i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|</m:t>
                        </m:r>
                        <m:r>
                          <m:rPr>
                            <m:sty m:val="p"/>
                          </m:rPr>
                          <a:rPr lang="it-IT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C</m:t>
                        </m:r>
                        <m:r>
                          <a:rPr lang="it-IT" i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) ∙ </m:t>
                        </m:r>
                        <m:r>
                          <m:rPr>
                            <m:sty m:val="p"/>
                          </m:rPr>
                          <a:rPr lang="it-IT" i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P</m:t>
                        </m:r>
                        <m:r>
                          <a:rPr lang="it-IT" i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it-IT" b="0" i="0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C</m:t>
                        </m:r>
                        <m:r>
                          <a:rPr lang="it-IT" i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)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it-IT" i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P</m:t>
                        </m:r>
                        <m:d>
                          <m:dPr>
                            <m:endChr m:val="|"/>
                            <m:ctrlPr>
                              <a:rPr lang="it-IT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it-IT" i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i</m:t>
                            </m:r>
                            <m:sSup>
                              <m:sSupPr>
                                <m:ctrlPr>
                                  <a:rPr lang="it-IT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it-IT" i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c</m:t>
                                </m:r>
                              </m:e>
                              <m:sup>
                                <m:r>
                                  <m:rPr>
                                    <m:sty m:val="p"/>
                                  </m:rPr>
                                  <a:rPr lang="it-IT" i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k</m:t>
                                </m:r>
                                <m:r>
                                  <a:rPr lang="it-IT" i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−1</m:t>
                                </m:r>
                              </m:sup>
                            </m:sSup>
                          </m:e>
                        </m:d>
                        <m:r>
                          <m:rPr>
                            <m:sty m:val="p"/>
                          </m:rPr>
                          <a:rPr lang="it-IT" b="0" i="0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C</m:t>
                        </m:r>
                        <m:r>
                          <a:rPr lang="it-IT" i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) ∙ </m:t>
                        </m:r>
                        <m:r>
                          <m:rPr>
                            <m:sty m:val="p"/>
                          </m:rPr>
                          <a:rPr lang="it-IT" i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P</m:t>
                        </m:r>
                        <m:r>
                          <a:rPr lang="it-IT" i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it-IT" b="0" i="0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C</m:t>
                        </m:r>
                        <m:r>
                          <a:rPr lang="it-IT" i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)</m:t>
                        </m:r>
                        <m:r>
                          <a:rPr lang="it-IT" i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it-IT" i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P</m:t>
                        </m:r>
                        <m:d>
                          <m:dPr>
                            <m:endChr m:val="|"/>
                            <m:ctrlPr>
                              <a:rPr lang="it-IT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it-IT" i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i</m:t>
                            </m:r>
                            <m:sSup>
                              <m:sSupPr>
                                <m:ctrlPr>
                                  <a:rPr lang="it-IT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it-IT" i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c</m:t>
                                </m:r>
                              </m:e>
                              <m:sup>
                                <m:r>
                                  <m:rPr>
                                    <m:sty m:val="p"/>
                                  </m:rPr>
                                  <a:rPr lang="it-IT" i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k</m:t>
                                </m:r>
                                <m:r>
                                  <a:rPr lang="it-IT" i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−1</m:t>
                                </m:r>
                              </m:sup>
                            </m:sSup>
                          </m:e>
                        </m:d>
                        <m:r>
                          <m:rPr>
                            <m:sty m:val="p"/>
                          </m:rPr>
                          <a:rPr lang="el-GR" i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Ι</m:t>
                        </m:r>
                        <m:r>
                          <a:rPr lang="it-IT" i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) ∙ </m:t>
                        </m:r>
                        <m:r>
                          <m:rPr>
                            <m:sty m:val="p"/>
                          </m:rPr>
                          <a:rPr lang="it-IT" i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P</m:t>
                        </m:r>
                        <m:r>
                          <a:rPr lang="it-IT" i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l-GR" i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Ι</m:t>
                        </m:r>
                        <m:r>
                          <a:rPr lang="it-IT" i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g-BG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it-IT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it-IT" b="0" i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1−</m:t>
                            </m:r>
                            <m:r>
                              <m:rPr>
                                <m:sty m:val="p"/>
                              </m:rPr>
                              <a:rPr lang="it-IT" b="0" i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q</m:t>
                            </m:r>
                          </m:e>
                        </m:d>
                        <m:r>
                          <a:rPr lang="it-IT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</m:t>
                        </m:r>
                        <m:sSup>
                          <m:sSupPr>
                            <m:ctrlPr>
                              <a:rPr lang="it-IT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it-IT" b="0" i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q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it-IT" b="0" i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k</m:t>
                            </m:r>
                            <m:r>
                              <a:rPr lang="it-IT" b="0" i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−1</m:t>
                            </m:r>
                          </m:sup>
                        </m:sSup>
                        <m:r>
                          <a:rPr lang="it-IT" i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 ∙  </m:t>
                        </m:r>
                        <m:f>
                          <m:fPr>
                            <m:ctrlPr>
                              <a:rPr lang="bg-BG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lang="it-IT" i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1</m:t>
                            </m:r>
                          </m:num>
                          <m:den>
                            <m:r>
                              <a:rPr lang="it-IT" i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2</m:t>
                            </m:r>
                          </m:den>
                        </m:f>
                      </m:num>
                      <m:den>
                        <m:d>
                          <m:dPr>
                            <m:ctrlPr>
                              <a:rPr lang="it-IT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it-IT" b="0" i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1−</m:t>
                            </m:r>
                            <m:r>
                              <m:rPr>
                                <m:sty m:val="p"/>
                              </m:rPr>
                              <a:rPr lang="it-IT" b="0" i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q</m:t>
                            </m:r>
                          </m:e>
                        </m:d>
                        <m:r>
                          <a:rPr lang="it-IT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</m:t>
                        </m:r>
                        <m:sSup>
                          <m:sSupPr>
                            <m:ctrlPr>
                              <a:rPr lang="it-IT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it-IT" b="0" i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q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it-IT" b="0" i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k</m:t>
                            </m:r>
                            <m:r>
                              <a:rPr lang="it-IT" b="0" i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−1</m:t>
                            </m:r>
                          </m:sup>
                        </m:sSup>
                        <m:r>
                          <a:rPr lang="it-IT" i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 ∙  </m:t>
                        </m:r>
                        <m:f>
                          <m:fPr>
                            <m:ctrlPr>
                              <a:rPr lang="bg-BG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lang="it-IT" i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1</m:t>
                            </m:r>
                          </m:num>
                          <m:den>
                            <m:r>
                              <a:rPr lang="it-IT" i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2</m:t>
                            </m:r>
                          </m:den>
                        </m:f>
                        <m:r>
                          <a:rPr lang="it-IT" i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a:rPr lang="it-IT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a:rPr lang="it-IT" i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a:rPr lang="it-IT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it-IT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q</m:t>
                        </m:r>
                        <m:r>
                          <a:rPr lang="it-IT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</m:t>
                        </m:r>
                        <m:sSup>
                          <m:sSupPr>
                            <m:ctrlPr>
                              <a:rPr lang="it-IT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it-IT" b="0" i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(1−</m:t>
                            </m:r>
                            <m:r>
                              <m:rPr>
                                <m:sty m:val="p"/>
                              </m:rPr>
                              <a:rPr lang="it-IT" b="0" i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q</m:t>
                            </m:r>
                            <m:r>
                              <a:rPr lang="it-IT" b="0" i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it-IT" b="0" i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k</m:t>
                            </m:r>
                            <m:r>
                              <a:rPr lang="it-IT" b="0" i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−1</m:t>
                            </m:r>
                          </m:sup>
                        </m:sSup>
                        <m:r>
                          <a:rPr lang="it-IT" i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∙  </m:t>
                        </m:r>
                        <m:f>
                          <m:fPr>
                            <m:ctrlPr>
                              <a:rPr lang="bg-BG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lang="it-IT" i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1</m:t>
                            </m:r>
                          </m:num>
                          <m:den>
                            <m:r>
                              <a:rPr lang="it-IT" i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2</m:t>
                            </m:r>
                          </m:den>
                        </m:f>
                      </m:den>
                    </m:f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g-BG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bg-BG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it-IT" b="0" i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q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it-IT" b="0" i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k</m:t>
                            </m:r>
                            <m:r>
                              <a:rPr lang="it-IT" b="0" i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−2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it-IT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it-IT" i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q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it-IT" i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k</m:t>
                            </m:r>
                            <m:r>
                              <a:rPr lang="it-IT" i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−2</m:t>
                            </m:r>
                          </m:sup>
                        </m:sSup>
                        <m:r>
                          <a:rPr lang="it-IT" i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+  </m:t>
                        </m:r>
                        <m:sSup>
                          <m:sSupPr>
                            <m:ctrlPr>
                              <a:rPr lang="it-IT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it-IT" i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(1−</m:t>
                            </m:r>
                            <m:r>
                              <m:rPr>
                                <m:sty m:val="p"/>
                              </m:rPr>
                              <a:rPr lang="it-IT" i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q</m:t>
                            </m:r>
                            <m:r>
                              <a:rPr lang="it-IT" i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it-IT" i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k</m:t>
                            </m:r>
                            <m:r>
                              <a:rPr lang="it-IT" i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−2</m:t>
                            </m:r>
                          </m:sup>
                        </m:sSup>
                        <m:r>
                          <a:rPr lang="it-IT" i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∙</m:t>
                        </m:r>
                      </m:den>
                    </m:f>
                  </m:oMath>
                </a14:m>
                <a:endParaRPr lang="it-IT" dirty="0" smtClean="0">
                  <a:solidFill>
                    <a:schemeClr val="tx1"/>
                  </a:solidFill>
                </a:endParaRPr>
              </a:p>
              <a:p>
                <a:pPr lvl="1"/>
                <a:r>
                  <a:rPr lang="it-IT" dirty="0" smtClean="0">
                    <a:solidFill>
                      <a:schemeClr val="tx1"/>
                    </a:solidFill>
                  </a:rPr>
                  <a:t>e, dunque,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is-IS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is-IS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is-IS" i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lim</m:t>
                            </m:r>
                          </m:e>
                          <m:lim>
                            <m:r>
                              <a:rPr lang="it-IT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𝑘</m:t>
                            </m:r>
                            <m:r>
                              <a:rPr lang="is-IS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sSup>
                          <m:sSupPr>
                            <m:ctrlPr>
                              <a:rPr lang="is-IS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it-IT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 </m:t>
                            </m:r>
                          </m:e>
                          <m:sup>
                            <m:r>
                              <a:rPr lang="it-IT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 </m:t>
                            </m:r>
                          </m:sup>
                        </m:sSup>
                      </m:e>
                    </m:func>
                  </m:oMath>
                </a14:m>
                <a:r>
                  <a:rPr lang="it-IT" dirty="0" smtClean="0">
                    <a:solidFill>
                      <a:schemeClr val="tx1"/>
                    </a:solidFill>
                  </a:rPr>
                  <a:t>P(C|ic</a:t>
                </a:r>
                <a:r>
                  <a:rPr lang="it-IT" baseline="30000" dirty="0" smtClean="0">
                    <a:solidFill>
                      <a:schemeClr val="tx1"/>
                    </a:solidFill>
                  </a:rPr>
                  <a:t>k-1</a:t>
                </a:r>
                <a:r>
                  <a:rPr lang="it-IT" dirty="0">
                    <a:solidFill>
                      <a:schemeClr val="tx1"/>
                    </a:solidFill>
                  </a:rPr>
                  <a:t>)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=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is-I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is-IS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is-IS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lim</m:t>
                            </m:r>
                          </m:e>
                          <m:lim>
                            <m:r>
                              <a:rPr lang="it-IT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𝑘</m:t>
                            </m:r>
                            <m:r>
                              <a:rPr lang="is-IS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sSup>
                          <m:sSupPr>
                            <m:ctrlPr>
                              <a:rPr lang="is-IS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it-IT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 </m:t>
                            </m:r>
                          </m:e>
                          <m:sup>
                            <m:r>
                              <a:rPr lang="it-IT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 </m:t>
                            </m:r>
                          </m:sup>
                        </m:sSup>
                      </m:e>
                    </m:func>
                  </m:oMath>
                </a14:m>
                <a:r>
                  <a:rPr lang="it-IT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g-BG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it-IT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it-IT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1 + </m:t>
                        </m:r>
                        <m:sSup>
                          <m:sSupPr>
                            <m:ctrlPr>
                              <a:rPr lang="it-IT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is-IS" b="0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bg-BG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it-IT" b="0" i="0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1−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it-IT" b="0" i="0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q</m:t>
                                    </m:r>
                                  </m:num>
                                  <m:den>
                                    <m:r>
                                      <m:rPr>
                                        <m:sty m:val="p"/>
                                      </m:rPr>
                                      <a:rPr lang="it-IT" b="0" i="0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q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m:rPr>
                                <m:sty m:val="p"/>
                              </m:rPr>
                              <a:rPr lang="it-IT" b="0" i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k</m:t>
                            </m:r>
                            <m:r>
                              <a:rPr lang="it-IT" b="0" i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−2</m:t>
                            </m:r>
                          </m:sup>
                        </m:sSup>
                      </m:den>
                    </m:f>
                  </m:oMath>
                </a14:m>
                <a:r>
                  <a:rPr lang="it-IT" dirty="0" smtClean="0">
                    <a:solidFill>
                      <a:schemeClr val="tx1"/>
                    </a:solidFill>
                  </a:rPr>
                  <a:t> = 1         </a:t>
                </a:r>
                <a:r>
                  <a:rPr lang="it-IT" sz="1200" b="1" dirty="0" smtClean="0">
                    <a:solidFill>
                      <a:srgbClr val="00B050"/>
                    </a:solidFill>
                  </a:rPr>
                  <a:t>perché </a:t>
                </a:r>
                <a:r>
                  <a:rPr lang="it-IT" sz="1200" b="1" dirty="0" err="1" smtClean="0">
                    <a:solidFill>
                      <a:srgbClr val="00B050"/>
                    </a:solidFill>
                  </a:rPr>
                  <a:t>q</a:t>
                </a:r>
                <a:r>
                  <a:rPr lang="it-IT" sz="1200" b="1" dirty="0" smtClean="0">
                    <a:solidFill>
                      <a:srgbClr val="00B050"/>
                    </a:solidFill>
                  </a:rPr>
                  <a:t> &gt;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g-BG" sz="1200" b="1" i="1" smtClean="0">
                            <a:solidFill>
                              <a:srgbClr val="00B050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it-IT" sz="1200" b="1" i="1" smtClean="0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𝟏</m:t>
                        </m:r>
                      </m:num>
                      <m:den>
                        <m:r>
                          <a:rPr lang="it-IT" sz="1200" b="1" i="1" smtClean="0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𝟐</m:t>
                        </m:r>
                      </m:den>
                    </m:f>
                  </m:oMath>
                </a14:m>
                <a:r>
                  <a:rPr lang="it-IT" sz="1200" b="1" dirty="0" smtClean="0">
                    <a:solidFill>
                      <a:srgbClr val="00B050"/>
                    </a:solidFill>
                  </a:rPr>
                  <a:t> e, quindi,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g-BG" sz="1200" b="1" i="1" smtClean="0">
                            <a:solidFill>
                              <a:srgbClr val="00B050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it-IT" sz="1200" b="1" i="0" smtClean="0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𝟏</m:t>
                        </m:r>
                        <m:r>
                          <a:rPr lang="it-IT" sz="1200" b="1" i="0" smtClean="0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− </m:t>
                        </m:r>
                        <m:r>
                          <a:rPr lang="it-IT" sz="1200" b="1" i="0" smtClean="0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𝐪</m:t>
                        </m:r>
                      </m:num>
                      <m:den>
                        <m:r>
                          <a:rPr lang="it-IT" sz="1200" b="1" i="0" smtClean="0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𝐪</m:t>
                        </m:r>
                      </m:den>
                    </m:f>
                  </m:oMath>
                </a14:m>
                <a:r>
                  <a:rPr lang="it-IT" sz="1200" b="1" dirty="0" smtClean="0">
                    <a:solidFill>
                      <a:srgbClr val="00B050"/>
                    </a:solidFill>
                  </a:rPr>
                  <a:t> &lt; 1</a:t>
                </a:r>
              </a:p>
              <a:p>
                <a:pPr lvl="1"/>
                <a:r>
                  <a:rPr lang="it-IT" dirty="0" smtClean="0">
                    <a:solidFill>
                      <a:schemeClr val="tx1"/>
                    </a:solidFill>
                  </a:rPr>
                  <a:t>ossia, </a:t>
                </a:r>
                <a:r>
                  <a:rPr lang="it-IT" i="1" dirty="0" smtClean="0">
                    <a:solidFill>
                      <a:schemeClr val="tx1"/>
                    </a:solidFill>
                  </a:rPr>
                  <a:t>al crescere del numero dei giurati, se uno solo di essi riceve il segnale i allora l’imputato è colpevole quasi sicuramente</a:t>
                </a:r>
              </a:p>
              <a:p>
                <a:r>
                  <a:rPr lang="it-IT" dirty="0" smtClean="0">
                    <a:solidFill>
                      <a:schemeClr val="tx1"/>
                    </a:solidFill>
                  </a:rPr>
                  <a:t>E, allora, è meglio che io voti “colpevole”</a:t>
                </a:r>
              </a:p>
              <a:p>
                <a:pPr lvl="1"/>
                <a:r>
                  <a:rPr lang="it-IT" dirty="0" smtClean="0">
                    <a:solidFill>
                      <a:schemeClr val="tx1"/>
                    </a:solidFill>
                  </a:rPr>
                  <a:t>con buona pace dell’ “oltre ogni ragionevole dubbio”...</a:t>
                </a:r>
              </a:p>
            </p:txBody>
          </p:sp>
        </mc:Choice>
        <mc:Fallback xmlns="">
          <p:sp>
            <p:nvSpPr>
              <p:cNvPr id="3" name="Segnaposto contenut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52604" y="864824"/>
                <a:ext cx="9721945" cy="5993175"/>
              </a:xfrm>
              <a:blipFill rotWithShape="0">
                <a:blip r:embed="rId2"/>
                <a:stretch>
                  <a:fillRect l="-439" t="-610" r="-6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121532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60112" y="119604"/>
            <a:ext cx="8911687" cy="925975"/>
          </a:xfrm>
        </p:spPr>
        <p:txBody>
          <a:bodyPr/>
          <a:lstStyle/>
          <a:p>
            <a:r>
              <a:rPr lang="it-IT" dirty="0" smtClean="0">
                <a:solidFill>
                  <a:schemeClr val="tx1"/>
                </a:solidFill>
              </a:rPr>
              <a:t>Sistemi di voto 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952604" y="864824"/>
            <a:ext cx="9598929" cy="5993175"/>
          </a:xfrm>
        </p:spPr>
        <p:txBody>
          <a:bodyPr>
            <a:normAutofit/>
          </a:bodyPr>
          <a:lstStyle/>
          <a:p>
            <a:r>
              <a:rPr lang="it-IT" dirty="0" smtClean="0">
                <a:solidFill>
                  <a:schemeClr val="tx1"/>
                </a:solidFill>
              </a:rPr>
              <a:t>Fino ad ora abbiamo considerato due metodi per ottenere una decisione collettiva a partire da un insieme di decisioni individuali</a:t>
            </a:r>
          </a:p>
          <a:p>
            <a:pPr lvl="1"/>
            <a:r>
              <a:rPr lang="it-IT" dirty="0" smtClean="0">
                <a:solidFill>
                  <a:schemeClr val="tx1"/>
                </a:solidFill>
              </a:rPr>
              <a:t>la maggioranza</a:t>
            </a:r>
          </a:p>
          <a:p>
            <a:pPr lvl="1"/>
            <a:r>
              <a:rPr lang="it-IT" dirty="0" smtClean="0">
                <a:solidFill>
                  <a:schemeClr val="tx1"/>
                </a:solidFill>
              </a:rPr>
              <a:t>l’unanimità (per una delle due alternative)</a:t>
            </a:r>
          </a:p>
          <a:p>
            <a:r>
              <a:rPr lang="it-IT" dirty="0" smtClean="0">
                <a:solidFill>
                  <a:schemeClr val="tx1"/>
                </a:solidFill>
              </a:rPr>
              <a:t>nel caso in cui le alternative fra le quali scegliere fossero due</a:t>
            </a:r>
          </a:p>
          <a:p>
            <a:pPr lvl="6"/>
            <a:endParaRPr lang="it-IT" sz="800" dirty="0">
              <a:solidFill>
                <a:schemeClr val="tx1"/>
              </a:solidFill>
            </a:endParaRPr>
          </a:p>
          <a:p>
            <a:r>
              <a:rPr lang="it-IT" dirty="0" smtClean="0">
                <a:solidFill>
                  <a:schemeClr val="tx1"/>
                </a:solidFill>
              </a:rPr>
              <a:t>In generale, comunque, ci vengono presentate più alternative fra le quali esprimere le nostre preferenze</a:t>
            </a:r>
          </a:p>
          <a:p>
            <a:pPr lvl="1"/>
            <a:r>
              <a:rPr lang="it-IT" dirty="0" smtClean="0">
                <a:solidFill>
                  <a:schemeClr val="tx1"/>
                </a:solidFill>
              </a:rPr>
              <a:t>come succede, ad esempio, nel corso delle elezioni politiche</a:t>
            </a:r>
          </a:p>
          <a:p>
            <a:pPr lvl="1"/>
            <a:r>
              <a:rPr lang="it-IT" dirty="0" smtClean="0">
                <a:solidFill>
                  <a:schemeClr val="tx1"/>
                </a:solidFill>
              </a:rPr>
              <a:t>o al festival di Sanremo...</a:t>
            </a:r>
          </a:p>
          <a:p>
            <a:r>
              <a:rPr lang="it-IT" dirty="0" smtClean="0">
                <a:solidFill>
                  <a:schemeClr val="tx1"/>
                </a:solidFill>
              </a:rPr>
              <a:t>E spesso più che decretare semplicemente il vincitore, viene stilata una classifica</a:t>
            </a:r>
          </a:p>
          <a:p>
            <a:pPr lvl="1"/>
            <a:r>
              <a:rPr lang="it-IT" dirty="0" smtClean="0">
                <a:solidFill>
                  <a:schemeClr val="tx1"/>
                </a:solidFill>
              </a:rPr>
              <a:t>ossia, un </a:t>
            </a:r>
            <a:r>
              <a:rPr lang="it-IT" i="1" dirty="0" smtClean="0">
                <a:solidFill>
                  <a:schemeClr val="tx1"/>
                </a:solidFill>
              </a:rPr>
              <a:t>ranking</a:t>
            </a:r>
          </a:p>
          <a:p>
            <a:r>
              <a:rPr lang="it-IT" dirty="0" smtClean="0">
                <a:solidFill>
                  <a:schemeClr val="tx1"/>
                </a:solidFill>
              </a:rPr>
              <a:t>E, infine, naturalmente, possono essere considerate numerose regole per derivare una decisione </a:t>
            </a:r>
            <a:r>
              <a:rPr lang="it-IT" dirty="0">
                <a:solidFill>
                  <a:schemeClr val="tx1"/>
                </a:solidFill>
              </a:rPr>
              <a:t>collettiva a partire da un insieme di decisioni </a:t>
            </a:r>
            <a:r>
              <a:rPr lang="it-IT" dirty="0" smtClean="0">
                <a:solidFill>
                  <a:schemeClr val="tx1"/>
                </a:solidFill>
              </a:rPr>
              <a:t>individuali</a:t>
            </a:r>
          </a:p>
          <a:p>
            <a:pPr lvl="1"/>
            <a:r>
              <a:rPr lang="it-IT" dirty="0" smtClean="0">
                <a:solidFill>
                  <a:schemeClr val="tx1"/>
                </a:solidFill>
              </a:rPr>
              <a:t>oltre alla regola della maggioranza e quella dell’unanimità</a:t>
            </a:r>
            <a:endParaRPr lang="it-IT" dirty="0">
              <a:solidFill>
                <a:schemeClr val="tx1"/>
              </a:solidFill>
            </a:endParaRPr>
          </a:p>
          <a:p>
            <a:r>
              <a:rPr lang="it-IT" dirty="0" smtClean="0">
                <a:solidFill>
                  <a:schemeClr val="tx1"/>
                </a:solidFill>
              </a:rPr>
              <a:t>ed esse prendono il nome di sistemi di voto</a:t>
            </a:r>
          </a:p>
        </p:txBody>
      </p:sp>
    </p:spTree>
    <p:extLst>
      <p:ext uri="{BB962C8B-B14F-4D97-AF65-F5344CB8AC3E}">
        <p14:creationId xmlns:p14="http://schemas.microsoft.com/office/powerpoint/2010/main" val="15620598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60112" y="119604"/>
            <a:ext cx="8911687" cy="925975"/>
          </a:xfrm>
        </p:spPr>
        <p:txBody>
          <a:bodyPr/>
          <a:lstStyle/>
          <a:p>
            <a:r>
              <a:rPr lang="it-IT" dirty="0" smtClean="0">
                <a:solidFill>
                  <a:schemeClr val="tx1"/>
                </a:solidFill>
              </a:rPr>
              <a:t>Voto individuale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/>
              <p:cNvSpPr>
                <a:spLocks noGrp="1"/>
              </p:cNvSpPr>
              <p:nvPr>
                <p:ph idx="1"/>
              </p:nvPr>
            </p:nvSpPr>
            <p:spPr>
              <a:xfrm>
                <a:off x="1760112" y="769131"/>
                <a:ext cx="10051555" cy="5993176"/>
              </a:xfrm>
            </p:spPr>
            <p:txBody>
              <a:bodyPr>
                <a:normAutofit/>
              </a:bodyPr>
              <a:lstStyle/>
              <a:p>
                <a:r>
                  <a:rPr lang="it-IT" dirty="0" smtClean="0">
                    <a:solidFill>
                      <a:schemeClr val="tx1"/>
                    </a:solidFill>
                  </a:rPr>
                  <a:t>Formalizziamo:</a:t>
                </a:r>
              </a:p>
              <a:p>
                <a:pPr lvl="1"/>
                <a:r>
                  <a:rPr lang="it-IT" dirty="0" smtClean="0">
                    <a:solidFill>
                      <a:schemeClr val="tx1"/>
                    </a:solidFill>
                  </a:rPr>
                  <a:t>A = { a</a:t>
                </a:r>
                <a:r>
                  <a:rPr lang="it-IT" baseline="-25000" dirty="0" smtClean="0">
                    <a:solidFill>
                      <a:schemeClr val="tx1"/>
                    </a:solidFill>
                  </a:rPr>
                  <a:t>1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, a</a:t>
                </a:r>
                <a:r>
                  <a:rPr lang="it-IT" baseline="-25000" dirty="0" smtClean="0">
                    <a:solidFill>
                      <a:schemeClr val="tx1"/>
                    </a:solidFill>
                  </a:rPr>
                  <a:t>2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, ... , a</a:t>
                </a:r>
                <a:r>
                  <a:rPr lang="it-IT" baseline="-25000" dirty="0" smtClean="0">
                    <a:solidFill>
                      <a:schemeClr val="tx1"/>
                    </a:solidFill>
                  </a:rPr>
                  <a:t>n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} è un insieme di alternative (o, più semplicemente, A = [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n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] )</a:t>
                </a:r>
              </a:p>
              <a:p>
                <a:pPr lvl="1"/>
                <a:r>
                  <a:rPr lang="it-IT" dirty="0" smtClean="0">
                    <a:solidFill>
                      <a:schemeClr val="tx1"/>
                    </a:solidFill>
                  </a:rPr>
                  <a:t>V = { v</a:t>
                </a:r>
                <a:r>
                  <a:rPr lang="it-IT" baseline="-25000" dirty="0" smtClean="0">
                    <a:solidFill>
                      <a:schemeClr val="tx1"/>
                    </a:solidFill>
                  </a:rPr>
                  <a:t>1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, v</a:t>
                </a:r>
                <a:r>
                  <a:rPr lang="it-IT" baseline="-25000" dirty="0" smtClean="0">
                    <a:solidFill>
                      <a:schemeClr val="tx1"/>
                    </a:solidFill>
                  </a:rPr>
                  <a:t>2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, ... ,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v</a:t>
                </a:r>
                <a:r>
                  <a:rPr lang="it-IT" baseline="-25000" dirty="0" err="1" smtClean="0">
                    <a:solidFill>
                      <a:schemeClr val="tx1"/>
                    </a:solidFill>
                  </a:rPr>
                  <a:t>k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} è un insieme di </a:t>
                </a:r>
                <a:r>
                  <a:rPr lang="it-IT" dirty="0">
                    <a:solidFill>
                      <a:schemeClr val="tx1"/>
                    </a:solidFill>
                  </a:rPr>
                  <a:t>votanti (o, più semplicemente,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V = [k] )</a:t>
                </a:r>
              </a:p>
              <a:p>
                <a:r>
                  <a:rPr lang="it-IT" dirty="0" smtClean="0">
                    <a:solidFill>
                      <a:schemeClr val="tx1"/>
                    </a:solidFill>
                  </a:rPr>
                  <a:t>Ciascun votante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v</a:t>
                </a:r>
                <a:r>
                  <a:rPr lang="it-IT" baseline="-25000" dirty="0" err="1" smtClean="0">
                    <a:solidFill>
                      <a:schemeClr val="tx1"/>
                    </a:solidFill>
                  </a:rPr>
                  <a:t>h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</m:oMath>
                </a14:m>
                <a:r>
                  <a:rPr lang="it-IT" dirty="0" smtClean="0">
                    <a:solidFill>
                      <a:schemeClr val="tx1"/>
                    </a:solidFill>
                  </a:rPr>
                  <a:t> V esprime il suo voto in una di due forme possibili:</a:t>
                </a:r>
              </a:p>
              <a:p>
                <a:pPr lvl="1"/>
                <a:r>
                  <a:rPr lang="it-IT" dirty="0" smtClean="0">
                    <a:solidFill>
                      <a:schemeClr val="tx1"/>
                    </a:solidFill>
                  </a:rPr>
                  <a:t>1) nella forma di una </a:t>
                </a:r>
                <a:r>
                  <a:rPr lang="it-IT" b="1" dirty="0" smtClean="0">
                    <a:solidFill>
                      <a:srgbClr val="DD51E7"/>
                    </a:solidFill>
                  </a:rPr>
                  <a:t>graduatoria (ranking)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r</a:t>
                </a:r>
                <a:r>
                  <a:rPr lang="it-IT" baseline="-25000" dirty="0" err="1" smtClean="0">
                    <a:solidFill>
                      <a:schemeClr val="tx1"/>
                    </a:solidFill>
                  </a:rPr>
                  <a:t>h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=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it-IT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it-IT" b="0" i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a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it-IT" b="0" i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h</m:t>
                            </m:r>
                            <m:r>
                              <a:rPr lang="it-IT" b="0" i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it-IT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it-IT" i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a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it-IT" i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h</m:t>
                            </m:r>
                            <m:r>
                              <a:rPr lang="it-IT" b="0" i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  <m:r>
                          <a:rPr lang="it-IT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, …,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it-IT" i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a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it-IT" i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h</m:t>
                            </m:r>
                            <m:r>
                              <m:rPr>
                                <m:sty m:val="p"/>
                              </m:rPr>
                              <a:rPr lang="it-IT" b="0" i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n</m:t>
                            </m:r>
                          </m:sub>
                        </m:sSub>
                      </m:e>
                    </m:d>
                  </m:oMath>
                </a14:m>
                <a:r>
                  <a:rPr lang="it-IT" dirty="0" smtClean="0">
                    <a:solidFill>
                      <a:schemeClr val="tx1"/>
                    </a:solidFill>
                  </a:rPr>
                  <a:t>, 	</a:t>
                </a:r>
              </a:p>
              <a:p>
                <a:pPr lvl="2"/>
                <a:r>
                  <a:rPr lang="it-IT" sz="1600" dirty="0" smtClean="0">
                    <a:solidFill>
                      <a:schemeClr val="tx1"/>
                    </a:solidFill>
                  </a:rPr>
                  <a:t>ossia come sequenza ordinata delle </a:t>
                </a:r>
                <a:r>
                  <a:rPr lang="it-IT" sz="1600" dirty="0" err="1" smtClean="0">
                    <a:solidFill>
                      <a:schemeClr val="tx1"/>
                    </a:solidFill>
                  </a:rPr>
                  <a:t>n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 alternative </a:t>
                </a:r>
              </a:p>
              <a:p>
                <a:pPr lvl="2"/>
                <a:r>
                  <a:rPr lang="it-IT" sz="1600" dirty="0" smtClean="0">
                    <a:solidFill>
                      <a:schemeClr val="tx1"/>
                    </a:solidFill>
                  </a:rPr>
                  <a:t>nella quale al primo posto si trova l’alternativa preferita fra tutte, al secondo posto la seconda preferita, ecc. ecc.</a:t>
                </a:r>
              </a:p>
              <a:p>
                <a:pPr lvl="2"/>
                <a:r>
                  <a:rPr lang="it-IT" sz="1600" dirty="0">
                    <a:solidFill>
                      <a:schemeClr val="tx1"/>
                    </a:solidFill>
                  </a:rPr>
                  <a:t>Un ranking è, dunque, un elemento dell’insieme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6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Π</m:t>
                    </m:r>
                  </m:oMath>
                </a14:m>
                <a:r>
                  <a:rPr lang="it-IT" sz="1600" dirty="0">
                    <a:solidFill>
                      <a:schemeClr val="tx1"/>
                    </a:solidFill>
                  </a:rPr>
                  <a:t>(A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) , ossia, l’insieme delle permutazioni degli elementi di A</a:t>
                </a:r>
                <a:endParaRPr lang="it-IT" sz="1600" dirty="0">
                  <a:solidFill>
                    <a:schemeClr val="tx1"/>
                  </a:solidFill>
                </a:endParaRPr>
              </a:p>
              <a:p>
                <a:pPr lvl="1"/>
                <a:r>
                  <a:rPr lang="it-IT" dirty="0" smtClean="0">
                    <a:solidFill>
                      <a:schemeClr val="tx1"/>
                    </a:solidFill>
                  </a:rPr>
                  <a:t>2) nella forma di una </a:t>
                </a:r>
                <a:r>
                  <a:rPr lang="it-IT" b="1" dirty="0" smtClean="0">
                    <a:solidFill>
                      <a:srgbClr val="162DCF"/>
                    </a:solidFill>
                  </a:rPr>
                  <a:t>relazione binaria completa e transitiva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&gt;</a:t>
                </a:r>
                <a:r>
                  <a:rPr lang="it-IT" baseline="-25000" dirty="0" smtClean="0">
                    <a:solidFill>
                      <a:schemeClr val="tx1"/>
                    </a:solidFill>
                  </a:rPr>
                  <a:t>h</a:t>
                </a:r>
              </a:p>
              <a:p>
                <a:pPr lvl="2"/>
                <a:r>
                  <a:rPr lang="it-IT" sz="1600" dirty="0" smtClean="0">
                    <a:solidFill>
                      <a:schemeClr val="tx1"/>
                    </a:solidFill>
                  </a:rPr>
                  <a:t>completa: per ogni coppia di alternative a e </a:t>
                </a:r>
                <a:r>
                  <a:rPr lang="it-IT" sz="1600" dirty="0" err="1" smtClean="0">
                    <a:solidFill>
                      <a:schemeClr val="tx1"/>
                    </a:solidFill>
                  </a:rPr>
                  <a:t>a’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, a </a:t>
                </a:r>
                <a:r>
                  <a:rPr lang="it-IT" sz="1600" dirty="0">
                    <a:solidFill>
                      <a:schemeClr val="tx1"/>
                    </a:solidFill>
                  </a:rPr>
                  <a:t>&gt;</a:t>
                </a:r>
                <a:r>
                  <a:rPr lang="it-IT" sz="1600" baseline="-25000" dirty="0">
                    <a:solidFill>
                      <a:schemeClr val="tx1"/>
                    </a:solidFill>
                  </a:rPr>
                  <a:t>h </a:t>
                </a:r>
                <a:r>
                  <a:rPr lang="it-IT" sz="1600" dirty="0" err="1" smtClean="0">
                    <a:solidFill>
                      <a:schemeClr val="tx1"/>
                    </a:solidFill>
                  </a:rPr>
                  <a:t>a’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 oppure </a:t>
                </a:r>
                <a:r>
                  <a:rPr lang="it-IT" sz="1600" dirty="0" err="1" smtClean="0">
                    <a:solidFill>
                      <a:schemeClr val="tx1"/>
                    </a:solidFill>
                  </a:rPr>
                  <a:t>a’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 </a:t>
                </a:r>
                <a:r>
                  <a:rPr lang="it-IT" sz="1600" dirty="0">
                    <a:solidFill>
                      <a:schemeClr val="tx1"/>
                    </a:solidFill>
                  </a:rPr>
                  <a:t>&gt;</a:t>
                </a:r>
                <a:r>
                  <a:rPr lang="it-IT" sz="1600" baseline="-25000" dirty="0">
                    <a:solidFill>
                      <a:schemeClr val="tx1"/>
                    </a:solidFill>
                  </a:rPr>
                  <a:t>h 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a</a:t>
                </a:r>
              </a:p>
              <a:p>
                <a:pPr lvl="2"/>
                <a:r>
                  <a:rPr lang="it-IT" sz="1600" dirty="0" smtClean="0">
                    <a:solidFill>
                      <a:schemeClr val="tx1"/>
                    </a:solidFill>
                  </a:rPr>
                  <a:t>transitiva: se a </a:t>
                </a:r>
                <a:r>
                  <a:rPr lang="it-IT" sz="1600" dirty="0">
                    <a:solidFill>
                      <a:schemeClr val="tx1"/>
                    </a:solidFill>
                  </a:rPr>
                  <a:t>&gt;</a:t>
                </a:r>
                <a:r>
                  <a:rPr lang="it-IT" sz="1600" baseline="-25000" dirty="0">
                    <a:solidFill>
                      <a:schemeClr val="tx1"/>
                    </a:solidFill>
                  </a:rPr>
                  <a:t>h </a:t>
                </a:r>
                <a:r>
                  <a:rPr lang="it-IT" sz="1600" dirty="0" err="1" smtClean="0">
                    <a:solidFill>
                      <a:schemeClr val="tx1"/>
                    </a:solidFill>
                  </a:rPr>
                  <a:t>a’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 e </a:t>
                </a:r>
                <a:r>
                  <a:rPr lang="it-IT" sz="1600" dirty="0" err="1" smtClean="0">
                    <a:solidFill>
                      <a:schemeClr val="tx1"/>
                    </a:solidFill>
                  </a:rPr>
                  <a:t>a’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 </a:t>
                </a:r>
                <a:r>
                  <a:rPr lang="it-IT" sz="1600" dirty="0">
                    <a:solidFill>
                      <a:schemeClr val="tx1"/>
                    </a:solidFill>
                  </a:rPr>
                  <a:t>&gt;</a:t>
                </a:r>
                <a:r>
                  <a:rPr lang="it-IT" sz="1600" baseline="-25000" dirty="0">
                    <a:solidFill>
                      <a:schemeClr val="tx1"/>
                    </a:solidFill>
                  </a:rPr>
                  <a:t>h 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a” allora a </a:t>
                </a:r>
                <a:r>
                  <a:rPr lang="it-IT" sz="1600" dirty="0">
                    <a:solidFill>
                      <a:schemeClr val="tx1"/>
                    </a:solidFill>
                  </a:rPr>
                  <a:t>&gt;</a:t>
                </a:r>
                <a:r>
                  <a:rPr lang="it-IT" sz="1600" baseline="-25000" dirty="0">
                    <a:solidFill>
                      <a:schemeClr val="tx1"/>
                    </a:solidFill>
                  </a:rPr>
                  <a:t>h 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a”, per qualunque terna di alternative a, </a:t>
                </a:r>
                <a:r>
                  <a:rPr lang="it-IT" sz="1600" dirty="0" err="1" smtClean="0">
                    <a:solidFill>
                      <a:schemeClr val="tx1"/>
                    </a:solidFill>
                  </a:rPr>
                  <a:t>a’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, a”</a:t>
                </a:r>
              </a:p>
              <a:p>
                <a:pPr lvl="2"/>
                <a:r>
                  <a:rPr lang="it-IT" sz="1600" dirty="0" smtClean="0">
                    <a:solidFill>
                      <a:schemeClr val="tx1"/>
                    </a:solidFill>
                  </a:rPr>
                  <a:t>dove a </a:t>
                </a:r>
                <a:r>
                  <a:rPr lang="it-IT" sz="1600" dirty="0">
                    <a:solidFill>
                      <a:schemeClr val="tx1"/>
                    </a:solidFill>
                  </a:rPr>
                  <a:t>&gt;</a:t>
                </a:r>
                <a:r>
                  <a:rPr lang="it-IT" sz="1600" baseline="-25000" dirty="0">
                    <a:solidFill>
                      <a:schemeClr val="tx1"/>
                    </a:solidFill>
                  </a:rPr>
                  <a:t>h </a:t>
                </a:r>
                <a:r>
                  <a:rPr lang="it-IT" sz="1600" dirty="0" err="1" smtClean="0">
                    <a:solidFill>
                      <a:schemeClr val="tx1"/>
                    </a:solidFill>
                  </a:rPr>
                  <a:t>a’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 significa che a è preferito ad </a:t>
                </a:r>
                <a:r>
                  <a:rPr lang="it-IT" sz="1600" dirty="0" err="1" smtClean="0">
                    <a:solidFill>
                      <a:schemeClr val="tx1"/>
                    </a:solidFill>
                  </a:rPr>
                  <a:t>a’</a:t>
                </a:r>
                <a:endParaRPr lang="it-IT" sz="1600" dirty="0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Segnaposto contenut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60112" y="769131"/>
                <a:ext cx="10051555" cy="5993176"/>
              </a:xfrm>
              <a:blipFill rotWithShape="0">
                <a:blip r:embed="rId2"/>
                <a:stretch>
                  <a:fillRect l="-424" t="-509" r="-36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938275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60112" y="119604"/>
            <a:ext cx="8911687" cy="925975"/>
          </a:xfrm>
        </p:spPr>
        <p:txBody>
          <a:bodyPr/>
          <a:lstStyle/>
          <a:p>
            <a:r>
              <a:rPr lang="it-IT" dirty="0" smtClean="0">
                <a:solidFill>
                  <a:schemeClr val="tx1"/>
                </a:solidFill>
              </a:rPr>
              <a:t>Voto individuale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/>
              <p:cNvSpPr>
                <a:spLocks noGrp="1"/>
              </p:cNvSpPr>
              <p:nvPr>
                <p:ph idx="1"/>
              </p:nvPr>
            </p:nvSpPr>
            <p:spPr>
              <a:xfrm>
                <a:off x="1931338" y="1045579"/>
                <a:ext cx="9598929" cy="5657896"/>
              </a:xfrm>
            </p:spPr>
            <p:txBody>
              <a:bodyPr>
                <a:normAutofit/>
              </a:bodyPr>
              <a:lstStyle/>
              <a:p>
                <a:r>
                  <a:rPr lang="it-IT" dirty="0" smtClean="0">
                    <a:solidFill>
                      <a:schemeClr val="tx1"/>
                    </a:solidFill>
                  </a:rPr>
                  <a:t>Le due forme possibili di espressione di un voto sono fra loro equivalenti.</a:t>
                </a:r>
              </a:p>
              <a:p>
                <a:r>
                  <a:rPr lang="it-IT" dirty="0">
                    <a:solidFill>
                      <a:schemeClr val="tx1"/>
                    </a:solidFill>
                  </a:rPr>
                  <a:t>D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erivare </a:t>
                </a:r>
                <a:r>
                  <a:rPr lang="it-IT" dirty="0">
                    <a:solidFill>
                      <a:schemeClr val="tx1"/>
                    </a:solidFill>
                  </a:rPr>
                  <a:t>una relazione binaria completa e transitiva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&gt;</a:t>
                </a:r>
                <a:r>
                  <a:rPr lang="it-IT" baseline="-25000" dirty="0" smtClean="0">
                    <a:solidFill>
                      <a:schemeClr val="tx1"/>
                    </a:solidFill>
                  </a:rPr>
                  <a:t>h</a:t>
                </a:r>
                <a:r>
                  <a:rPr lang="it-IT" dirty="0">
                    <a:solidFill>
                      <a:schemeClr val="tx1"/>
                    </a:solidFill>
                  </a:rPr>
                  <a:t> da un ranking 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			  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r</a:t>
                </a:r>
                <a:r>
                  <a:rPr lang="it-IT" baseline="-25000" dirty="0" err="1" smtClean="0">
                    <a:solidFill>
                      <a:schemeClr val="tx1"/>
                    </a:solidFill>
                  </a:rPr>
                  <a:t>h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</a:t>
                </a:r>
                <a:r>
                  <a:rPr lang="it-IT" dirty="0">
                    <a:solidFill>
                      <a:schemeClr val="tx1"/>
                    </a:solidFill>
                  </a:rPr>
                  <a:t>=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it-IT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it-IT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a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it-IT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h</m:t>
                            </m:r>
                            <m:r>
                              <a:rPr lang="it-IT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it-IT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a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it-IT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h</m:t>
                            </m:r>
                            <m:r>
                              <a:rPr lang="it-IT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  <m: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, …,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it-IT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a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it-IT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h</m:t>
                            </m:r>
                            <m:r>
                              <m:rPr>
                                <m:sty m:val="p"/>
                              </m:rPr>
                              <a:rPr lang="it-IT" b="0" i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n</m:t>
                            </m:r>
                          </m:sub>
                        </m:sSub>
                      </m:e>
                    </m:d>
                  </m:oMath>
                </a14:m>
                <a:r>
                  <a:rPr lang="it-IT" dirty="0" smtClean="0">
                    <a:solidFill>
                      <a:schemeClr val="tx1"/>
                    </a:solidFill>
                  </a:rPr>
                  <a:t> è immediato: per ogni i </a:t>
                </a:r>
                <a14:m>
                  <m:oMath xmlns:m="http://schemas.openxmlformats.org/officeDocument/2006/math">
                    <m:r>
                      <a:rPr lang="it-IT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</m:oMath>
                </a14:m>
                <a:r>
                  <a:rPr lang="it-IT" dirty="0" smtClean="0">
                    <a:solidFill>
                      <a:schemeClr val="tx1"/>
                    </a:solidFill>
                  </a:rPr>
                  <a:t> [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n</a:t>
                </a:r>
                <a:r>
                  <a:rPr lang="it-IT" dirty="0">
                    <a:solidFill>
                      <a:schemeClr val="tx1"/>
                    </a:solidFill>
                  </a:rPr>
                  <a:t>] e per ogni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j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[</a:t>
                </a:r>
                <a:r>
                  <a:rPr lang="it-IT" dirty="0" err="1">
                    <a:solidFill>
                      <a:schemeClr val="tx1"/>
                    </a:solidFill>
                  </a:rPr>
                  <a:t>n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] tale che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j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&gt; i, 	       poniamo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a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h</m:t>
                        </m:r>
                        <m:r>
                          <m:rPr>
                            <m:sty m:val="p"/>
                          </m:rPr>
                          <a:rPr lang="it-IT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i</m:t>
                        </m:r>
                      </m:sub>
                    </m:sSub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&gt;</a:t>
                </a:r>
                <a:r>
                  <a:rPr lang="it-IT" baseline="-25000" dirty="0">
                    <a:solidFill>
                      <a:schemeClr val="tx1"/>
                    </a:solidFill>
                  </a:rPr>
                  <a:t>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a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h</m:t>
                        </m:r>
                        <m:r>
                          <m:rPr>
                            <m:sty m:val="p"/>
                          </m:rPr>
                          <a:rPr lang="it-IT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j</m:t>
                        </m:r>
                      </m:sub>
                    </m:sSub>
                  </m:oMath>
                </a14:m>
                <a:endParaRPr lang="it-IT" dirty="0" smtClean="0">
                  <a:solidFill>
                    <a:schemeClr val="tx1"/>
                  </a:solidFill>
                </a:endParaRPr>
              </a:p>
              <a:p>
                <a:r>
                  <a:rPr lang="it-IT" dirty="0">
                    <a:solidFill>
                      <a:schemeClr val="tx1"/>
                    </a:solidFill>
                  </a:rPr>
                  <a:t>D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erivare un </a:t>
                </a:r>
                <a:r>
                  <a:rPr lang="it-IT" dirty="0">
                    <a:solidFill>
                      <a:schemeClr val="tx1"/>
                    </a:solidFill>
                  </a:rPr>
                  <a:t>ranking  </a:t>
                </a:r>
                <a:r>
                  <a:rPr lang="it-IT" dirty="0" err="1">
                    <a:solidFill>
                      <a:schemeClr val="tx1"/>
                    </a:solidFill>
                  </a:rPr>
                  <a:t>r</a:t>
                </a:r>
                <a:r>
                  <a:rPr lang="it-IT" baseline="-25000" dirty="0" err="1">
                    <a:solidFill>
                      <a:schemeClr val="tx1"/>
                    </a:solidFill>
                  </a:rPr>
                  <a:t>h</a:t>
                </a:r>
                <a:r>
                  <a:rPr lang="it-IT" dirty="0">
                    <a:solidFill>
                      <a:schemeClr val="tx1"/>
                    </a:solidFill>
                  </a:rPr>
                  <a:t> =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it-IT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it-IT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a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it-IT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h</m:t>
                            </m:r>
                            <m:r>
                              <a:rPr lang="it-IT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it-IT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a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it-IT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h</m:t>
                            </m:r>
                            <m:r>
                              <a:rPr lang="it-IT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  <m: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, …,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it-IT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a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it-IT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h</m:t>
                            </m:r>
                            <m:r>
                              <m:rPr>
                                <m:sty m:val="p"/>
                              </m:rPr>
                              <a:rPr lang="it-IT" b="0" i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n</m:t>
                            </m:r>
                          </m:sub>
                        </m:sSub>
                      </m:e>
                    </m:d>
                  </m:oMath>
                </a14:m>
                <a:r>
                  <a:rPr lang="it-IT" dirty="0" smtClean="0">
                    <a:solidFill>
                      <a:schemeClr val="tx1"/>
                    </a:solidFill>
                  </a:rPr>
                  <a:t> da </a:t>
                </a:r>
                <a:r>
                  <a:rPr lang="it-IT" dirty="0">
                    <a:solidFill>
                      <a:schemeClr val="tx1"/>
                    </a:solidFill>
                  </a:rPr>
                  <a:t>una relazione binaria completa e transitiva  &gt;</a:t>
                </a:r>
                <a:r>
                  <a:rPr lang="it-IT" baseline="-25000" dirty="0">
                    <a:solidFill>
                      <a:schemeClr val="tx1"/>
                    </a:solidFill>
                  </a:rPr>
                  <a:t>h</a:t>
                </a:r>
                <a:r>
                  <a:rPr lang="it-IT" dirty="0">
                    <a:solidFill>
                      <a:schemeClr val="tx1"/>
                    </a:solidFill>
                  </a:rPr>
                  <a:t>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è, invece, un compito più complesso </a:t>
                </a:r>
              </a:p>
              <a:p>
                <a:pPr lvl="1"/>
                <a:r>
                  <a:rPr lang="it-IT" dirty="0" smtClean="0">
                    <a:solidFill>
                      <a:schemeClr val="tx1"/>
                    </a:solidFill>
                  </a:rPr>
                  <a:t>Allo scopo, procediamo come segue</a:t>
                </a:r>
                <a:endParaRPr lang="it-IT" baseline="-25000" dirty="0" smtClean="0">
                  <a:solidFill>
                    <a:schemeClr val="tx1"/>
                  </a:solidFill>
                </a:endParaRPr>
              </a:p>
              <a:p>
                <a:pPr lvl="2"/>
                <a:r>
                  <a:rPr lang="it-IT" sz="1600" dirty="0" smtClean="0">
                    <a:solidFill>
                      <a:schemeClr val="tx1"/>
                    </a:solidFill>
                  </a:rPr>
                  <a:t>poiché </a:t>
                </a:r>
                <a:r>
                  <a:rPr lang="it-IT" sz="1600" dirty="0">
                    <a:solidFill>
                      <a:schemeClr val="tx1"/>
                    </a:solidFill>
                  </a:rPr>
                  <a:t>&gt;</a:t>
                </a:r>
                <a:r>
                  <a:rPr lang="it-IT" sz="1600" baseline="-25000" dirty="0">
                    <a:solidFill>
                      <a:schemeClr val="tx1"/>
                    </a:solidFill>
                  </a:rPr>
                  <a:t>h 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è </a:t>
                </a:r>
                <a:r>
                  <a:rPr lang="it-IT" sz="1600" dirty="0">
                    <a:solidFill>
                      <a:schemeClr val="tx1"/>
                    </a:solidFill>
                  </a:rPr>
                  <a:t>completa e 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transitiva, allora esiste </a:t>
                </a:r>
                <a14:m>
                  <m:oMath xmlns:m="http://schemas.openxmlformats.org/officeDocument/2006/math">
                    <m:r>
                      <a:rPr lang="it-IT" sz="160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ℓ</m:t>
                    </m:r>
                  </m:oMath>
                </a14:m>
                <a:r>
                  <a:rPr lang="it-IT" sz="1600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sz="16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</m:oMath>
                </a14:m>
                <a:r>
                  <a:rPr lang="it-IT" sz="1600" dirty="0">
                    <a:solidFill>
                      <a:schemeClr val="tx1"/>
                    </a:solidFill>
                  </a:rPr>
                  <a:t> [</a:t>
                </a:r>
                <a:r>
                  <a:rPr lang="it-IT" sz="1600" dirty="0" err="1">
                    <a:solidFill>
                      <a:schemeClr val="tx1"/>
                    </a:solidFill>
                  </a:rPr>
                  <a:t>n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] tale che, 			        per ogni j </a:t>
                </a:r>
                <a14:m>
                  <m:oMath xmlns:m="http://schemas.openxmlformats.org/officeDocument/2006/math">
                    <m:r>
                      <a:rPr lang="it-IT" sz="16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</m:oMath>
                </a14:m>
                <a:r>
                  <a:rPr lang="it-IT" sz="1600" dirty="0">
                    <a:solidFill>
                      <a:schemeClr val="tx1"/>
                    </a:solidFill>
                  </a:rPr>
                  <a:t> [</a:t>
                </a:r>
                <a:r>
                  <a:rPr lang="it-IT" sz="1600" dirty="0" err="1">
                    <a:solidFill>
                      <a:schemeClr val="tx1"/>
                    </a:solidFill>
                  </a:rPr>
                  <a:t>n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] – {</a:t>
                </a:r>
                <a14:m>
                  <m:oMath xmlns:m="http://schemas.openxmlformats.org/officeDocument/2006/math">
                    <m:r>
                      <a:rPr lang="it-IT" sz="16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ℓ</m:t>
                    </m:r>
                  </m:oMath>
                </a14:m>
                <a:r>
                  <a:rPr lang="it-IT" sz="1600" dirty="0" smtClean="0">
                    <a:solidFill>
                      <a:schemeClr val="tx1"/>
                    </a:solidFill>
                  </a:rPr>
                  <a:t> }, |{ i </a:t>
                </a:r>
                <a14:m>
                  <m:oMath xmlns:m="http://schemas.openxmlformats.org/officeDocument/2006/math">
                    <m:r>
                      <a:rPr lang="it-IT" sz="16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</m:oMath>
                </a14:m>
                <a:r>
                  <a:rPr lang="it-IT" sz="1600" dirty="0">
                    <a:solidFill>
                      <a:schemeClr val="tx1"/>
                    </a:solidFill>
                  </a:rPr>
                  <a:t> [</a:t>
                </a:r>
                <a:r>
                  <a:rPr lang="it-IT" sz="1600" dirty="0" err="1">
                    <a:solidFill>
                      <a:schemeClr val="tx1"/>
                    </a:solidFill>
                  </a:rPr>
                  <a:t>n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]: a</a:t>
                </a:r>
                <a14:m>
                  <m:oMath xmlns:m="http://schemas.openxmlformats.org/officeDocument/2006/math">
                    <m:r>
                      <a:rPr lang="it-IT" sz="1800" i="1" baseline="-2500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ℓ</m:t>
                    </m:r>
                  </m:oMath>
                </a14:m>
                <a:r>
                  <a:rPr lang="it-IT" sz="1600" dirty="0" smtClean="0">
                    <a:solidFill>
                      <a:schemeClr val="tx1"/>
                    </a:solidFill>
                  </a:rPr>
                  <a:t> </a:t>
                </a:r>
                <a:r>
                  <a:rPr lang="it-IT" sz="1600" dirty="0">
                    <a:solidFill>
                      <a:schemeClr val="tx1"/>
                    </a:solidFill>
                  </a:rPr>
                  <a:t>&gt;</a:t>
                </a:r>
                <a:r>
                  <a:rPr lang="it-IT" sz="1600" baseline="-25000" dirty="0">
                    <a:solidFill>
                      <a:schemeClr val="tx1"/>
                    </a:solidFill>
                  </a:rPr>
                  <a:t>h 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a</a:t>
                </a:r>
                <a:r>
                  <a:rPr lang="it-IT" sz="1600" baseline="-25000" dirty="0" smtClean="0">
                    <a:solidFill>
                      <a:schemeClr val="tx1"/>
                    </a:solidFill>
                  </a:rPr>
                  <a:t>i 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}| &gt; </a:t>
                </a:r>
                <a:r>
                  <a:rPr lang="it-IT" sz="1600" dirty="0">
                    <a:solidFill>
                      <a:schemeClr val="tx1"/>
                    </a:solidFill>
                  </a:rPr>
                  <a:t>|{ i </a:t>
                </a:r>
                <a14:m>
                  <m:oMath xmlns:m="http://schemas.openxmlformats.org/officeDocument/2006/math">
                    <m:r>
                      <a:rPr lang="it-IT" sz="16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</m:oMath>
                </a14:m>
                <a:r>
                  <a:rPr lang="it-IT" sz="1600" dirty="0">
                    <a:solidFill>
                      <a:schemeClr val="tx1"/>
                    </a:solidFill>
                  </a:rPr>
                  <a:t> [</a:t>
                </a:r>
                <a:r>
                  <a:rPr lang="it-IT" sz="1600" dirty="0" err="1">
                    <a:solidFill>
                      <a:schemeClr val="tx1"/>
                    </a:solidFill>
                  </a:rPr>
                  <a:t>n</a:t>
                </a:r>
                <a:r>
                  <a:rPr lang="it-IT" sz="1600" dirty="0">
                    <a:solidFill>
                      <a:schemeClr val="tx1"/>
                    </a:solidFill>
                  </a:rPr>
                  <a:t>]: a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t-IT" sz="1800" b="0" i="0" baseline="-25000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j</m:t>
                    </m:r>
                  </m:oMath>
                </a14:m>
                <a:r>
                  <a:rPr lang="it-IT" sz="1600" dirty="0">
                    <a:solidFill>
                      <a:schemeClr val="tx1"/>
                    </a:solidFill>
                  </a:rPr>
                  <a:t> &gt;</a:t>
                </a:r>
                <a:r>
                  <a:rPr lang="it-IT" sz="1600" baseline="-25000" dirty="0">
                    <a:solidFill>
                      <a:schemeClr val="tx1"/>
                    </a:solidFill>
                  </a:rPr>
                  <a:t>h </a:t>
                </a:r>
                <a:r>
                  <a:rPr lang="it-IT" sz="1600" dirty="0">
                    <a:solidFill>
                      <a:schemeClr val="tx1"/>
                    </a:solidFill>
                  </a:rPr>
                  <a:t>a</a:t>
                </a:r>
                <a:r>
                  <a:rPr lang="it-IT" sz="1600" baseline="-25000" dirty="0">
                    <a:solidFill>
                      <a:schemeClr val="tx1"/>
                    </a:solidFill>
                  </a:rPr>
                  <a:t>i </a:t>
                </a:r>
                <a:r>
                  <a:rPr lang="it-IT" sz="1600" dirty="0">
                    <a:solidFill>
                      <a:schemeClr val="tx1"/>
                    </a:solidFill>
                  </a:rPr>
                  <a:t>}| </a:t>
                </a:r>
                <a:endParaRPr lang="it-IT" sz="1600" dirty="0" smtClean="0">
                  <a:solidFill>
                    <a:schemeClr val="tx1"/>
                  </a:solidFill>
                </a:endParaRPr>
              </a:p>
              <a:p>
                <a:pPr lvl="3"/>
                <a:r>
                  <a:rPr lang="it-IT" dirty="0" smtClean="0">
                    <a:solidFill>
                      <a:schemeClr val="tx1"/>
                    </a:solidFill>
                  </a:rPr>
                  <a:t>Lemma 1, dimostrato nelle slide successive</a:t>
                </a:r>
              </a:p>
              <a:p>
                <a:pPr lvl="2"/>
                <a:r>
                  <a:rPr lang="it-IT" sz="1600" dirty="0" smtClean="0">
                    <a:solidFill>
                      <a:schemeClr val="tx1"/>
                    </a:solidFill>
                  </a:rPr>
                  <a:t>allora, </a:t>
                </a:r>
                <a:r>
                  <a:rPr lang="it-IT" sz="1600" dirty="0">
                    <a:solidFill>
                      <a:schemeClr val="tx1"/>
                    </a:solidFill>
                  </a:rPr>
                  <a:t>per ogni j </a:t>
                </a:r>
                <a14:m>
                  <m:oMath xmlns:m="http://schemas.openxmlformats.org/officeDocument/2006/math">
                    <m:r>
                      <a:rPr lang="it-IT" sz="16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</m:oMath>
                </a14:m>
                <a:r>
                  <a:rPr lang="it-IT" sz="1600" dirty="0">
                    <a:solidFill>
                      <a:schemeClr val="tx1"/>
                    </a:solidFill>
                  </a:rPr>
                  <a:t> [</a:t>
                </a:r>
                <a:r>
                  <a:rPr lang="it-IT" sz="1600" dirty="0" err="1">
                    <a:solidFill>
                      <a:schemeClr val="tx1"/>
                    </a:solidFill>
                  </a:rPr>
                  <a:t>n</a:t>
                </a:r>
                <a:r>
                  <a:rPr lang="it-IT" sz="1600" dirty="0">
                    <a:solidFill>
                      <a:schemeClr val="tx1"/>
                    </a:solidFill>
                  </a:rPr>
                  <a:t>] – {</a:t>
                </a:r>
                <a14:m>
                  <m:oMath xmlns:m="http://schemas.openxmlformats.org/officeDocument/2006/math">
                    <m:r>
                      <a:rPr lang="it-IT" sz="16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ℓ</m:t>
                    </m:r>
                  </m:oMath>
                </a14:m>
                <a:r>
                  <a:rPr lang="it-IT" sz="1600" dirty="0">
                    <a:solidFill>
                      <a:schemeClr val="tx1"/>
                    </a:solidFill>
                  </a:rPr>
                  <a:t> }, a</a:t>
                </a:r>
                <a14:m>
                  <m:oMath xmlns:m="http://schemas.openxmlformats.org/officeDocument/2006/math">
                    <m:r>
                      <a:rPr lang="it-IT" sz="1800" i="1" baseline="-2500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ℓ</m:t>
                    </m:r>
                  </m:oMath>
                </a14:m>
                <a:r>
                  <a:rPr lang="it-IT" sz="1600" dirty="0">
                    <a:solidFill>
                      <a:schemeClr val="tx1"/>
                    </a:solidFill>
                  </a:rPr>
                  <a:t> &gt;</a:t>
                </a:r>
                <a:r>
                  <a:rPr lang="it-IT" sz="1600" baseline="-25000" dirty="0">
                    <a:solidFill>
                      <a:schemeClr val="tx1"/>
                    </a:solidFill>
                  </a:rPr>
                  <a:t>h </a:t>
                </a:r>
                <a:r>
                  <a:rPr lang="it-IT" sz="1600" dirty="0" err="1" smtClean="0">
                    <a:solidFill>
                      <a:schemeClr val="tx1"/>
                    </a:solidFill>
                  </a:rPr>
                  <a:t>a</a:t>
                </a:r>
                <a:r>
                  <a:rPr lang="it-IT" sz="1600" baseline="-25000" dirty="0" err="1">
                    <a:solidFill>
                      <a:schemeClr val="tx1"/>
                    </a:solidFill>
                  </a:rPr>
                  <a:t>j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  </a:t>
                </a:r>
              </a:p>
              <a:p>
                <a:pPr lvl="3"/>
                <a:r>
                  <a:rPr lang="it-IT" dirty="0" smtClean="0">
                    <a:solidFill>
                      <a:schemeClr val="tx1"/>
                    </a:solidFill>
                  </a:rPr>
                  <a:t>Lemma 2, dimostrato nelle slide successive</a:t>
                </a:r>
              </a:p>
              <a:p>
                <a:pPr lvl="2"/>
                <a:r>
                  <a:rPr lang="it-IT" sz="1600" dirty="0" smtClean="0">
                    <a:solidFill>
                      <a:schemeClr val="tx1"/>
                    </a:solidFill>
                  </a:rPr>
                  <a:t>allora, poniamo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it-IT" sz="160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a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it-IT" sz="160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h</m:t>
                        </m:r>
                        <m:r>
                          <a:rPr lang="it-IT" sz="1600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it-IT" sz="1600" dirty="0" smtClean="0">
                    <a:solidFill>
                      <a:schemeClr val="tx1"/>
                    </a:solidFill>
                  </a:rPr>
                  <a:t>= </a:t>
                </a:r>
                <a:r>
                  <a:rPr lang="it-IT" sz="1600" dirty="0">
                    <a:solidFill>
                      <a:schemeClr val="tx1"/>
                    </a:solidFill>
                  </a:rPr>
                  <a:t>a</a:t>
                </a:r>
                <a14:m>
                  <m:oMath xmlns:m="http://schemas.openxmlformats.org/officeDocument/2006/math">
                    <m:r>
                      <a:rPr lang="it-IT" sz="1800" i="1" baseline="-2500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ℓ</m:t>
                    </m:r>
                  </m:oMath>
                </a14:m>
                <a:r>
                  <a:rPr lang="it-IT" sz="1600" dirty="0" smtClean="0">
                    <a:solidFill>
                      <a:schemeClr val="tx1"/>
                    </a:solidFill>
                  </a:rPr>
                  <a:t> e </a:t>
                </a:r>
              </a:p>
              <a:p>
                <a:pPr lvl="3"/>
                <a:r>
                  <a:rPr lang="it-IT" sz="1400" dirty="0" smtClean="0">
                    <a:solidFill>
                      <a:schemeClr val="tx1"/>
                    </a:solidFill>
                  </a:rPr>
                  <a:t>osservando </a:t>
                </a:r>
                <a:r>
                  <a:rPr lang="it-IT" sz="1400" dirty="0">
                    <a:solidFill>
                      <a:schemeClr val="tx1"/>
                    </a:solidFill>
                  </a:rPr>
                  <a:t>che &gt;</a:t>
                </a:r>
                <a:r>
                  <a:rPr lang="it-IT" sz="1400" baseline="-25000" dirty="0">
                    <a:solidFill>
                      <a:schemeClr val="tx1"/>
                    </a:solidFill>
                  </a:rPr>
                  <a:t>h</a:t>
                </a:r>
                <a:r>
                  <a:rPr lang="it-IT" sz="1400" dirty="0">
                    <a:solidFill>
                      <a:schemeClr val="tx1"/>
                    </a:solidFill>
                  </a:rPr>
                  <a:t> è completa e transitiva anche sull’insieme A – {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it-IT" sz="140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a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it-IT" sz="140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h</m:t>
                        </m:r>
                        <m:r>
                          <a:rPr lang="it-IT" sz="140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it-IT" sz="1400" dirty="0">
                    <a:solidFill>
                      <a:schemeClr val="tx1"/>
                    </a:solidFill>
                  </a:rPr>
                  <a:t>} </a:t>
                </a:r>
                <a:endParaRPr lang="it-IT" sz="1400" dirty="0" smtClean="0">
                  <a:solidFill>
                    <a:schemeClr val="tx1"/>
                  </a:solidFill>
                </a:endParaRPr>
              </a:p>
              <a:p>
                <a:pPr lvl="2"/>
                <a:r>
                  <a:rPr lang="it-IT" sz="1600" dirty="0" smtClean="0">
                    <a:solidFill>
                      <a:schemeClr val="tx1"/>
                    </a:solidFill>
                  </a:rPr>
                  <a:t>ripetiamo il ragionamento sull’insieme A – {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it-IT" sz="160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a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it-IT" sz="160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h</m:t>
                        </m:r>
                        <m:r>
                          <a:rPr lang="it-IT" sz="160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it-IT" sz="1600" dirty="0" smtClean="0">
                    <a:solidFill>
                      <a:schemeClr val="tx1"/>
                    </a:solidFill>
                  </a:rPr>
                  <a:t>} per individuare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it-IT" sz="160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a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it-IT" sz="160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h</m:t>
                        </m:r>
                        <m:r>
                          <a:rPr lang="it-IT" sz="1600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it-IT" sz="1600" dirty="0" smtClean="0">
                    <a:solidFill>
                      <a:schemeClr val="tx1"/>
                    </a:solidFill>
                  </a:rPr>
                  <a:t> , e così via per individuare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it-IT" sz="160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a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it-IT" sz="160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h</m:t>
                        </m:r>
                        <m:r>
                          <a:rPr lang="it-IT" sz="1600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it-IT" sz="1600" dirty="0" smtClean="0">
                    <a:solidFill>
                      <a:schemeClr val="tx1"/>
                    </a:solidFill>
                  </a:rPr>
                  <a:t>, ... 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it-IT" sz="160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a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it-IT" sz="160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h</m:t>
                        </m:r>
                        <m:r>
                          <m:rPr>
                            <m:sty m:val="p"/>
                          </m:rPr>
                          <a:rPr lang="it-IT" sz="1600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n</m:t>
                        </m:r>
                      </m:sub>
                    </m:sSub>
                  </m:oMath>
                </a14:m>
                <a:endParaRPr lang="it-IT" sz="1600" dirty="0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Segnaposto contenut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31338" y="1045579"/>
                <a:ext cx="9598929" cy="5657896"/>
              </a:xfrm>
              <a:blipFill rotWithShape="0">
                <a:blip r:embed="rId2"/>
                <a:stretch>
                  <a:fillRect l="-445" t="-64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66257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60112" y="119604"/>
            <a:ext cx="8911687" cy="925975"/>
          </a:xfrm>
        </p:spPr>
        <p:txBody>
          <a:bodyPr/>
          <a:lstStyle/>
          <a:p>
            <a:r>
              <a:rPr lang="it-IT" dirty="0" smtClean="0">
                <a:solidFill>
                  <a:schemeClr val="tx1"/>
                </a:solidFill>
              </a:rPr>
              <a:t>Voto individuale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/>
              <p:cNvSpPr>
                <a:spLocks noGrp="1"/>
              </p:cNvSpPr>
              <p:nvPr>
                <p:ph idx="1"/>
              </p:nvPr>
            </p:nvSpPr>
            <p:spPr>
              <a:xfrm>
                <a:off x="1931338" y="864824"/>
                <a:ext cx="10260662" cy="5993176"/>
              </a:xfrm>
            </p:spPr>
            <p:txBody>
              <a:bodyPr>
                <a:normAutofit/>
              </a:bodyPr>
              <a:lstStyle/>
              <a:p>
                <a:pPr marL="342900" lvl="2" indent="-342900"/>
                <a:r>
                  <a:rPr lang="it-IT" sz="1800" b="1" dirty="0" smtClean="0">
                    <a:solidFill>
                      <a:schemeClr val="tx1"/>
                    </a:solidFill>
                  </a:rPr>
                  <a:t>Lemma 1</a:t>
                </a:r>
                <a:r>
                  <a:rPr lang="it-IT" sz="1800" dirty="0" smtClean="0">
                    <a:solidFill>
                      <a:schemeClr val="tx1"/>
                    </a:solidFill>
                  </a:rPr>
                  <a:t>: se </a:t>
                </a:r>
                <a:r>
                  <a:rPr lang="it-IT" sz="1800" dirty="0">
                    <a:solidFill>
                      <a:schemeClr val="tx1"/>
                    </a:solidFill>
                  </a:rPr>
                  <a:t>&gt;</a:t>
                </a:r>
                <a:r>
                  <a:rPr lang="it-IT" sz="1800" baseline="-25000" dirty="0">
                    <a:solidFill>
                      <a:schemeClr val="tx1"/>
                    </a:solidFill>
                  </a:rPr>
                  <a:t>h </a:t>
                </a:r>
                <a:r>
                  <a:rPr lang="it-IT" sz="1800" dirty="0">
                    <a:solidFill>
                      <a:schemeClr val="tx1"/>
                    </a:solidFill>
                  </a:rPr>
                  <a:t>è </a:t>
                </a:r>
                <a:r>
                  <a:rPr lang="it-IT" sz="1800" dirty="0" smtClean="0">
                    <a:solidFill>
                      <a:schemeClr val="tx1"/>
                    </a:solidFill>
                  </a:rPr>
                  <a:t>una relazione binaria completa e transitiva nell’insieme 		  		A </a:t>
                </a:r>
                <a:r>
                  <a:rPr lang="it-IT" sz="1800" dirty="0">
                    <a:solidFill>
                      <a:schemeClr val="tx1"/>
                    </a:solidFill>
                  </a:rPr>
                  <a:t>= { a</a:t>
                </a:r>
                <a:r>
                  <a:rPr lang="it-IT" sz="1800" baseline="-25000" dirty="0">
                    <a:solidFill>
                      <a:schemeClr val="tx1"/>
                    </a:solidFill>
                  </a:rPr>
                  <a:t>1</a:t>
                </a:r>
                <a:r>
                  <a:rPr lang="it-IT" sz="1800" dirty="0">
                    <a:solidFill>
                      <a:schemeClr val="tx1"/>
                    </a:solidFill>
                  </a:rPr>
                  <a:t>, a</a:t>
                </a:r>
                <a:r>
                  <a:rPr lang="it-IT" sz="1800" baseline="-25000" dirty="0">
                    <a:solidFill>
                      <a:schemeClr val="tx1"/>
                    </a:solidFill>
                  </a:rPr>
                  <a:t>2</a:t>
                </a:r>
                <a:r>
                  <a:rPr lang="it-IT" sz="1800" dirty="0">
                    <a:solidFill>
                      <a:schemeClr val="tx1"/>
                    </a:solidFill>
                  </a:rPr>
                  <a:t>, ... , a</a:t>
                </a:r>
                <a:r>
                  <a:rPr lang="it-IT" sz="1800" baseline="-25000" dirty="0">
                    <a:solidFill>
                      <a:schemeClr val="tx1"/>
                    </a:solidFill>
                  </a:rPr>
                  <a:t>n</a:t>
                </a:r>
                <a:r>
                  <a:rPr lang="it-IT" sz="1800" dirty="0">
                    <a:solidFill>
                      <a:schemeClr val="tx1"/>
                    </a:solidFill>
                  </a:rPr>
                  <a:t>} </a:t>
                </a:r>
                <a:r>
                  <a:rPr lang="it-IT" sz="1800" dirty="0" smtClean="0">
                    <a:solidFill>
                      <a:schemeClr val="tx1"/>
                    </a:solidFill>
                  </a:rPr>
                  <a:t>, </a:t>
                </a:r>
                <a:r>
                  <a:rPr lang="it-IT" sz="1800" dirty="0">
                    <a:solidFill>
                      <a:schemeClr val="tx1"/>
                    </a:solidFill>
                  </a:rPr>
                  <a:t>allora esiste </a:t>
                </a:r>
                <a14:m>
                  <m:oMath xmlns:m="http://schemas.openxmlformats.org/officeDocument/2006/math">
                    <m:r>
                      <a:rPr lang="it-IT" sz="18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ℓ</m:t>
                    </m:r>
                  </m:oMath>
                </a14:m>
                <a:r>
                  <a:rPr lang="it-IT" sz="18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sz="18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</m:oMath>
                </a14:m>
                <a:r>
                  <a:rPr lang="it-IT" sz="1800" dirty="0">
                    <a:solidFill>
                      <a:schemeClr val="tx1"/>
                    </a:solidFill>
                  </a:rPr>
                  <a:t> [</a:t>
                </a:r>
                <a:r>
                  <a:rPr lang="it-IT" sz="1800" dirty="0" err="1">
                    <a:solidFill>
                      <a:schemeClr val="tx1"/>
                    </a:solidFill>
                  </a:rPr>
                  <a:t>n</a:t>
                </a:r>
                <a:r>
                  <a:rPr lang="it-IT" sz="1800" dirty="0">
                    <a:solidFill>
                      <a:schemeClr val="tx1"/>
                    </a:solidFill>
                  </a:rPr>
                  <a:t>] tale che, per ogni j </a:t>
                </a:r>
                <a14:m>
                  <m:oMath xmlns:m="http://schemas.openxmlformats.org/officeDocument/2006/math">
                    <m:r>
                      <a:rPr lang="it-IT" sz="18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</m:oMath>
                </a14:m>
                <a:r>
                  <a:rPr lang="it-IT" sz="1800" dirty="0">
                    <a:solidFill>
                      <a:schemeClr val="tx1"/>
                    </a:solidFill>
                  </a:rPr>
                  <a:t> [</a:t>
                </a:r>
                <a:r>
                  <a:rPr lang="it-IT" sz="1800" dirty="0" err="1">
                    <a:solidFill>
                      <a:schemeClr val="tx1"/>
                    </a:solidFill>
                  </a:rPr>
                  <a:t>n</a:t>
                </a:r>
                <a:r>
                  <a:rPr lang="it-IT" sz="1800" dirty="0">
                    <a:solidFill>
                      <a:schemeClr val="tx1"/>
                    </a:solidFill>
                  </a:rPr>
                  <a:t>] – {</a:t>
                </a:r>
                <a14:m>
                  <m:oMath xmlns:m="http://schemas.openxmlformats.org/officeDocument/2006/math">
                    <m:r>
                      <a:rPr lang="it-IT" sz="1800" b="0" i="0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it-IT" sz="18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ℓ</m:t>
                    </m:r>
                  </m:oMath>
                </a14:m>
                <a:r>
                  <a:rPr lang="it-IT" sz="1800" dirty="0" smtClean="0">
                    <a:solidFill>
                      <a:schemeClr val="tx1"/>
                    </a:solidFill>
                  </a:rPr>
                  <a:t> </a:t>
                </a:r>
                <a:r>
                  <a:rPr lang="it-IT" sz="1800" dirty="0">
                    <a:solidFill>
                      <a:schemeClr val="tx1"/>
                    </a:solidFill>
                  </a:rPr>
                  <a:t>}, </a:t>
                </a:r>
                <a:r>
                  <a:rPr lang="it-IT" sz="1800" dirty="0" smtClean="0">
                    <a:solidFill>
                      <a:schemeClr val="tx1"/>
                    </a:solidFill>
                  </a:rPr>
                  <a:t>								|{ </a:t>
                </a:r>
                <a:r>
                  <a:rPr lang="it-IT" sz="1800" dirty="0">
                    <a:solidFill>
                      <a:schemeClr val="tx1"/>
                    </a:solidFill>
                  </a:rPr>
                  <a:t>i </a:t>
                </a:r>
                <a14:m>
                  <m:oMath xmlns:m="http://schemas.openxmlformats.org/officeDocument/2006/math">
                    <m:r>
                      <a:rPr lang="it-IT" sz="18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</m:oMath>
                </a14:m>
                <a:r>
                  <a:rPr lang="it-IT" sz="1800" dirty="0">
                    <a:solidFill>
                      <a:schemeClr val="tx1"/>
                    </a:solidFill>
                  </a:rPr>
                  <a:t> [</a:t>
                </a:r>
                <a:r>
                  <a:rPr lang="it-IT" sz="1800" dirty="0" err="1">
                    <a:solidFill>
                      <a:schemeClr val="tx1"/>
                    </a:solidFill>
                  </a:rPr>
                  <a:t>n</a:t>
                </a:r>
                <a:r>
                  <a:rPr lang="it-IT" sz="1800" dirty="0">
                    <a:solidFill>
                      <a:schemeClr val="tx1"/>
                    </a:solidFill>
                  </a:rPr>
                  <a:t>]: a</a:t>
                </a:r>
                <a14:m>
                  <m:oMath xmlns:m="http://schemas.openxmlformats.org/officeDocument/2006/math">
                    <m:r>
                      <a:rPr lang="it-IT" sz="1800" i="1" baseline="-2500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ℓ</m:t>
                    </m:r>
                  </m:oMath>
                </a14:m>
                <a:r>
                  <a:rPr lang="it-IT" sz="1800" dirty="0">
                    <a:solidFill>
                      <a:schemeClr val="tx1"/>
                    </a:solidFill>
                  </a:rPr>
                  <a:t> &gt;</a:t>
                </a:r>
                <a:r>
                  <a:rPr lang="it-IT" sz="1800" baseline="-25000" dirty="0">
                    <a:solidFill>
                      <a:schemeClr val="tx1"/>
                    </a:solidFill>
                  </a:rPr>
                  <a:t>h </a:t>
                </a:r>
                <a:r>
                  <a:rPr lang="it-IT" sz="1800" dirty="0">
                    <a:solidFill>
                      <a:schemeClr val="tx1"/>
                    </a:solidFill>
                  </a:rPr>
                  <a:t>a</a:t>
                </a:r>
                <a:r>
                  <a:rPr lang="it-IT" sz="1800" baseline="-25000" dirty="0">
                    <a:solidFill>
                      <a:schemeClr val="tx1"/>
                    </a:solidFill>
                  </a:rPr>
                  <a:t>i </a:t>
                </a:r>
                <a:r>
                  <a:rPr lang="it-IT" sz="1800" dirty="0">
                    <a:solidFill>
                      <a:schemeClr val="tx1"/>
                    </a:solidFill>
                  </a:rPr>
                  <a:t>}| &gt; |{ i </a:t>
                </a:r>
                <a14:m>
                  <m:oMath xmlns:m="http://schemas.openxmlformats.org/officeDocument/2006/math">
                    <m:r>
                      <a:rPr lang="it-IT" sz="18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</m:oMath>
                </a14:m>
                <a:r>
                  <a:rPr lang="it-IT" sz="1800" dirty="0">
                    <a:solidFill>
                      <a:schemeClr val="tx1"/>
                    </a:solidFill>
                  </a:rPr>
                  <a:t> [</a:t>
                </a:r>
                <a:r>
                  <a:rPr lang="it-IT" sz="1800" dirty="0" err="1">
                    <a:solidFill>
                      <a:schemeClr val="tx1"/>
                    </a:solidFill>
                  </a:rPr>
                  <a:t>n</a:t>
                </a:r>
                <a:r>
                  <a:rPr lang="it-IT" sz="1800" dirty="0">
                    <a:solidFill>
                      <a:schemeClr val="tx1"/>
                    </a:solidFill>
                  </a:rPr>
                  <a:t>]: a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t-IT" sz="1800" baseline="-2500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j</m:t>
                    </m:r>
                  </m:oMath>
                </a14:m>
                <a:r>
                  <a:rPr lang="it-IT" sz="1800" dirty="0">
                    <a:solidFill>
                      <a:schemeClr val="tx1"/>
                    </a:solidFill>
                  </a:rPr>
                  <a:t> &gt;</a:t>
                </a:r>
                <a:r>
                  <a:rPr lang="it-IT" sz="1800" baseline="-25000" dirty="0">
                    <a:solidFill>
                      <a:schemeClr val="tx1"/>
                    </a:solidFill>
                  </a:rPr>
                  <a:t>h </a:t>
                </a:r>
                <a:r>
                  <a:rPr lang="it-IT" sz="1800" dirty="0">
                    <a:solidFill>
                      <a:schemeClr val="tx1"/>
                    </a:solidFill>
                  </a:rPr>
                  <a:t>a</a:t>
                </a:r>
                <a:r>
                  <a:rPr lang="it-IT" sz="1800" baseline="-25000" dirty="0">
                    <a:solidFill>
                      <a:schemeClr val="tx1"/>
                    </a:solidFill>
                  </a:rPr>
                  <a:t>i </a:t>
                </a:r>
                <a:r>
                  <a:rPr lang="it-IT" sz="1800" dirty="0">
                    <a:solidFill>
                      <a:schemeClr val="tx1"/>
                    </a:solidFill>
                  </a:rPr>
                  <a:t>}| </a:t>
                </a:r>
                <a:endParaRPr lang="it-IT" sz="1800" dirty="0" smtClean="0">
                  <a:solidFill>
                    <a:schemeClr val="tx1"/>
                  </a:solidFill>
                </a:endParaRPr>
              </a:p>
              <a:p>
                <a:pPr marL="342900" lvl="2" indent="-342900"/>
                <a:r>
                  <a:rPr lang="it-IT" sz="1800" dirty="0" smtClean="0">
                    <a:solidFill>
                      <a:schemeClr val="tx1"/>
                    </a:solidFill>
                  </a:rPr>
                  <a:t>Dimostrazione: 	</a:t>
                </a:r>
              </a:p>
              <a:p>
                <a:pPr marL="800100" lvl="3" indent="-342900"/>
                <a:r>
                  <a:rPr lang="it-IT" sz="1600" dirty="0" smtClean="0">
                    <a:solidFill>
                      <a:schemeClr val="tx1"/>
                    </a:solidFill>
                  </a:rPr>
                  <a:t>certamente, esiste </a:t>
                </a:r>
                <a14:m>
                  <m:oMath xmlns:m="http://schemas.openxmlformats.org/officeDocument/2006/math">
                    <m:r>
                      <a:rPr lang="it-IT" sz="16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ℓ</m:t>
                    </m:r>
                  </m:oMath>
                </a14:m>
                <a:r>
                  <a:rPr lang="it-IT" sz="16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sz="16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</m:oMath>
                </a14:m>
                <a:r>
                  <a:rPr lang="it-IT" sz="1600" dirty="0">
                    <a:solidFill>
                      <a:schemeClr val="tx1"/>
                    </a:solidFill>
                  </a:rPr>
                  <a:t> [</a:t>
                </a:r>
                <a:r>
                  <a:rPr lang="it-IT" sz="1600" dirty="0" err="1">
                    <a:solidFill>
                      <a:schemeClr val="tx1"/>
                    </a:solidFill>
                  </a:rPr>
                  <a:t>n</a:t>
                </a:r>
                <a:r>
                  <a:rPr lang="it-IT" sz="1600" dirty="0">
                    <a:solidFill>
                      <a:schemeClr val="tx1"/>
                    </a:solidFill>
                  </a:rPr>
                  <a:t>] tale che, per ogni j </a:t>
                </a:r>
                <a14:m>
                  <m:oMath xmlns:m="http://schemas.openxmlformats.org/officeDocument/2006/math">
                    <m:r>
                      <a:rPr lang="it-IT" sz="16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</m:oMath>
                </a14:m>
                <a:r>
                  <a:rPr lang="it-IT" sz="1600" dirty="0">
                    <a:solidFill>
                      <a:schemeClr val="tx1"/>
                    </a:solidFill>
                  </a:rPr>
                  <a:t> [</a:t>
                </a:r>
                <a:r>
                  <a:rPr lang="it-IT" sz="1600" dirty="0" err="1">
                    <a:solidFill>
                      <a:schemeClr val="tx1"/>
                    </a:solidFill>
                  </a:rPr>
                  <a:t>n</a:t>
                </a:r>
                <a:r>
                  <a:rPr lang="it-IT" sz="1600" dirty="0">
                    <a:solidFill>
                      <a:schemeClr val="tx1"/>
                    </a:solidFill>
                  </a:rPr>
                  <a:t>] – { i }, 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										</a:t>
                </a:r>
                <a:r>
                  <a:rPr lang="it-IT" sz="1600" dirty="0" err="1" smtClean="0">
                    <a:solidFill>
                      <a:schemeClr val="tx1"/>
                    </a:solidFill>
                  </a:rPr>
                  <a:t>p</a:t>
                </a:r>
                <a14:m>
                  <m:oMath xmlns:m="http://schemas.openxmlformats.org/officeDocument/2006/math">
                    <m:r>
                      <a:rPr lang="it-IT" sz="1600" i="1" baseline="-2500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ℓ</m:t>
                    </m:r>
                    <m:r>
                      <a:rPr lang="it-IT" sz="16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it-IT" sz="1600" dirty="0" smtClean="0">
                    <a:solidFill>
                      <a:schemeClr val="tx1"/>
                    </a:solidFill>
                  </a:rPr>
                  <a:t>=|{ </a:t>
                </a:r>
                <a:r>
                  <a:rPr lang="it-IT" sz="1600" dirty="0">
                    <a:solidFill>
                      <a:schemeClr val="tx1"/>
                    </a:solidFill>
                  </a:rPr>
                  <a:t>i </a:t>
                </a:r>
                <a14:m>
                  <m:oMath xmlns:m="http://schemas.openxmlformats.org/officeDocument/2006/math">
                    <m:r>
                      <a:rPr lang="it-IT" sz="16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</m:oMath>
                </a14:m>
                <a:r>
                  <a:rPr lang="it-IT" sz="1600" dirty="0">
                    <a:solidFill>
                      <a:schemeClr val="tx1"/>
                    </a:solidFill>
                  </a:rPr>
                  <a:t> [</a:t>
                </a:r>
                <a:r>
                  <a:rPr lang="it-IT" sz="1600" dirty="0" err="1">
                    <a:solidFill>
                      <a:schemeClr val="tx1"/>
                    </a:solidFill>
                  </a:rPr>
                  <a:t>n</a:t>
                </a:r>
                <a:r>
                  <a:rPr lang="it-IT" sz="1600" dirty="0">
                    <a:solidFill>
                      <a:schemeClr val="tx1"/>
                    </a:solidFill>
                  </a:rPr>
                  <a:t>]: a</a:t>
                </a:r>
                <a14:m>
                  <m:oMath xmlns:m="http://schemas.openxmlformats.org/officeDocument/2006/math">
                    <m:r>
                      <a:rPr lang="it-IT" sz="1600" i="1" baseline="-2500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ℓ</m:t>
                    </m:r>
                  </m:oMath>
                </a14:m>
                <a:r>
                  <a:rPr lang="it-IT" sz="1600" dirty="0">
                    <a:solidFill>
                      <a:schemeClr val="tx1"/>
                    </a:solidFill>
                  </a:rPr>
                  <a:t> &gt;</a:t>
                </a:r>
                <a:r>
                  <a:rPr lang="it-IT" sz="1600" baseline="-25000" dirty="0">
                    <a:solidFill>
                      <a:schemeClr val="tx1"/>
                    </a:solidFill>
                  </a:rPr>
                  <a:t>h </a:t>
                </a:r>
                <a:r>
                  <a:rPr lang="it-IT" sz="1600" dirty="0">
                    <a:solidFill>
                      <a:schemeClr val="tx1"/>
                    </a:solidFill>
                  </a:rPr>
                  <a:t>a</a:t>
                </a:r>
                <a:r>
                  <a:rPr lang="it-IT" sz="1600" baseline="-25000" dirty="0">
                    <a:solidFill>
                      <a:schemeClr val="tx1"/>
                    </a:solidFill>
                  </a:rPr>
                  <a:t>i </a:t>
                </a:r>
                <a:r>
                  <a:rPr lang="it-IT" sz="1600" dirty="0">
                    <a:solidFill>
                      <a:schemeClr val="tx1"/>
                    </a:solidFill>
                  </a:rPr>
                  <a:t>}| </a:t>
                </a:r>
                <a14:m>
                  <m:oMath xmlns:m="http://schemas.openxmlformats.org/officeDocument/2006/math">
                    <m:r>
                      <a:rPr lang="it-IT" sz="160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≥</m:t>
                    </m:r>
                  </m:oMath>
                </a14:m>
                <a:r>
                  <a:rPr lang="it-IT" sz="1600" dirty="0" smtClean="0">
                    <a:solidFill>
                      <a:schemeClr val="tx1"/>
                    </a:solidFill>
                  </a:rPr>
                  <a:t>|{ </a:t>
                </a:r>
                <a:r>
                  <a:rPr lang="it-IT" sz="1600" dirty="0">
                    <a:solidFill>
                      <a:schemeClr val="tx1"/>
                    </a:solidFill>
                  </a:rPr>
                  <a:t>i </a:t>
                </a:r>
                <a14:m>
                  <m:oMath xmlns:m="http://schemas.openxmlformats.org/officeDocument/2006/math">
                    <m:r>
                      <a:rPr lang="it-IT" sz="16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</m:oMath>
                </a14:m>
                <a:r>
                  <a:rPr lang="it-IT" sz="1600" dirty="0">
                    <a:solidFill>
                      <a:schemeClr val="tx1"/>
                    </a:solidFill>
                  </a:rPr>
                  <a:t> [</a:t>
                </a:r>
                <a:r>
                  <a:rPr lang="it-IT" sz="1600" dirty="0" err="1">
                    <a:solidFill>
                      <a:schemeClr val="tx1"/>
                    </a:solidFill>
                  </a:rPr>
                  <a:t>n</a:t>
                </a:r>
                <a:r>
                  <a:rPr lang="it-IT" sz="1600" dirty="0">
                    <a:solidFill>
                      <a:schemeClr val="tx1"/>
                    </a:solidFill>
                  </a:rPr>
                  <a:t>]: a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t-IT" sz="1600" baseline="-2500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j</m:t>
                    </m:r>
                  </m:oMath>
                </a14:m>
                <a:r>
                  <a:rPr lang="it-IT" sz="1600" dirty="0">
                    <a:solidFill>
                      <a:schemeClr val="tx1"/>
                    </a:solidFill>
                  </a:rPr>
                  <a:t> &gt;</a:t>
                </a:r>
                <a:r>
                  <a:rPr lang="it-IT" sz="1600" baseline="-25000" dirty="0">
                    <a:solidFill>
                      <a:schemeClr val="tx1"/>
                    </a:solidFill>
                  </a:rPr>
                  <a:t>h </a:t>
                </a:r>
                <a:r>
                  <a:rPr lang="it-IT" sz="1600" dirty="0">
                    <a:solidFill>
                      <a:schemeClr val="tx1"/>
                    </a:solidFill>
                  </a:rPr>
                  <a:t>a</a:t>
                </a:r>
                <a:r>
                  <a:rPr lang="it-IT" sz="1600" baseline="-25000" dirty="0">
                    <a:solidFill>
                      <a:schemeClr val="tx1"/>
                    </a:solidFill>
                  </a:rPr>
                  <a:t>i </a:t>
                </a:r>
                <a:r>
                  <a:rPr lang="it-IT" sz="1600" dirty="0">
                    <a:solidFill>
                      <a:schemeClr val="tx1"/>
                    </a:solidFill>
                  </a:rPr>
                  <a:t>}| 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= </a:t>
                </a:r>
                <a:r>
                  <a:rPr lang="it-IT" sz="1600" dirty="0" err="1" smtClean="0">
                    <a:solidFill>
                      <a:schemeClr val="tx1"/>
                    </a:solidFill>
                  </a:rPr>
                  <a:t>p</a:t>
                </a:r>
                <a:r>
                  <a:rPr lang="it-IT" sz="1600" baseline="-25000" dirty="0" err="1" smtClean="0">
                    <a:solidFill>
                      <a:schemeClr val="tx1"/>
                    </a:solidFill>
                  </a:rPr>
                  <a:t>j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	(*)</a:t>
                </a:r>
              </a:p>
              <a:p>
                <a:pPr marL="800100" lvl="3" indent="-342900"/>
                <a:r>
                  <a:rPr lang="it-IT" sz="1600" dirty="0" smtClean="0">
                    <a:solidFill>
                      <a:schemeClr val="tx1"/>
                    </a:solidFill>
                  </a:rPr>
                  <a:t>supponiamo che esista m </a:t>
                </a:r>
                <a14:m>
                  <m:oMath xmlns:m="http://schemas.openxmlformats.org/officeDocument/2006/math">
                    <m:r>
                      <a:rPr lang="it-IT" sz="16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</m:oMath>
                </a14:m>
                <a:r>
                  <a:rPr lang="it-IT" sz="1600" dirty="0">
                    <a:solidFill>
                      <a:schemeClr val="tx1"/>
                    </a:solidFill>
                  </a:rPr>
                  <a:t> [</a:t>
                </a:r>
                <a:r>
                  <a:rPr lang="it-IT" sz="1600" dirty="0" err="1">
                    <a:solidFill>
                      <a:schemeClr val="tx1"/>
                    </a:solidFill>
                  </a:rPr>
                  <a:t>n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] – { </a:t>
                </a:r>
                <a14:m>
                  <m:oMath xmlns:m="http://schemas.openxmlformats.org/officeDocument/2006/math">
                    <m:r>
                      <a:rPr lang="it-IT" sz="16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ℓ</m:t>
                    </m:r>
                  </m:oMath>
                </a14:m>
                <a:r>
                  <a:rPr lang="it-IT" sz="1600" dirty="0" smtClean="0">
                    <a:solidFill>
                      <a:schemeClr val="tx1"/>
                    </a:solidFill>
                  </a:rPr>
                  <a:t> } tale che </a:t>
                </a:r>
                <a:r>
                  <a:rPr lang="it-IT" sz="1600" dirty="0">
                    <a:solidFill>
                      <a:schemeClr val="tx1"/>
                    </a:solidFill>
                  </a:rPr>
                  <a:t>|{ i </a:t>
                </a:r>
                <a14:m>
                  <m:oMath xmlns:m="http://schemas.openxmlformats.org/officeDocument/2006/math">
                    <m:r>
                      <a:rPr lang="it-IT" sz="16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</m:oMath>
                </a14:m>
                <a:r>
                  <a:rPr lang="it-IT" sz="1600" dirty="0">
                    <a:solidFill>
                      <a:schemeClr val="tx1"/>
                    </a:solidFill>
                  </a:rPr>
                  <a:t> [</a:t>
                </a:r>
                <a:r>
                  <a:rPr lang="it-IT" sz="1600" dirty="0" err="1">
                    <a:solidFill>
                      <a:schemeClr val="tx1"/>
                    </a:solidFill>
                  </a:rPr>
                  <a:t>n</a:t>
                </a:r>
                <a:r>
                  <a:rPr lang="it-IT" sz="1600" dirty="0">
                    <a:solidFill>
                      <a:schemeClr val="tx1"/>
                    </a:solidFill>
                  </a:rPr>
                  <a:t>]: a</a:t>
                </a:r>
                <a14:m>
                  <m:oMath xmlns:m="http://schemas.openxmlformats.org/officeDocument/2006/math">
                    <m:r>
                      <a:rPr lang="it-IT" sz="1600" i="1" baseline="-2500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ℓ</m:t>
                    </m:r>
                  </m:oMath>
                </a14:m>
                <a:r>
                  <a:rPr lang="it-IT" sz="1600" dirty="0">
                    <a:solidFill>
                      <a:schemeClr val="tx1"/>
                    </a:solidFill>
                  </a:rPr>
                  <a:t> &gt;</a:t>
                </a:r>
                <a:r>
                  <a:rPr lang="it-IT" sz="1600" baseline="-25000" dirty="0">
                    <a:solidFill>
                      <a:schemeClr val="tx1"/>
                    </a:solidFill>
                  </a:rPr>
                  <a:t>h </a:t>
                </a:r>
                <a:r>
                  <a:rPr lang="it-IT" sz="1600" dirty="0">
                    <a:solidFill>
                      <a:schemeClr val="tx1"/>
                    </a:solidFill>
                  </a:rPr>
                  <a:t>a</a:t>
                </a:r>
                <a:r>
                  <a:rPr lang="it-IT" sz="1600" baseline="-25000" dirty="0">
                    <a:solidFill>
                      <a:schemeClr val="tx1"/>
                    </a:solidFill>
                  </a:rPr>
                  <a:t>i </a:t>
                </a:r>
                <a:r>
                  <a:rPr lang="it-IT" sz="1600" dirty="0">
                    <a:solidFill>
                      <a:schemeClr val="tx1"/>
                    </a:solidFill>
                  </a:rPr>
                  <a:t>}| </a:t>
                </a:r>
                <a14:m>
                  <m:oMath xmlns:m="http://schemas.openxmlformats.org/officeDocument/2006/math">
                    <m:r>
                      <a:rPr lang="it-IT" sz="1600" b="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</m:oMath>
                </a14:m>
                <a:r>
                  <a:rPr lang="it-IT" sz="1600" dirty="0">
                    <a:solidFill>
                      <a:schemeClr val="tx1"/>
                    </a:solidFill>
                  </a:rPr>
                  <a:t>|{ i </a:t>
                </a:r>
                <a14:m>
                  <m:oMath xmlns:m="http://schemas.openxmlformats.org/officeDocument/2006/math">
                    <m:r>
                      <a:rPr lang="it-IT" sz="16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</m:oMath>
                </a14:m>
                <a:r>
                  <a:rPr lang="it-IT" sz="1600" dirty="0">
                    <a:solidFill>
                      <a:schemeClr val="tx1"/>
                    </a:solidFill>
                  </a:rPr>
                  <a:t> [</a:t>
                </a:r>
                <a:r>
                  <a:rPr lang="it-IT" sz="1600" dirty="0" err="1">
                    <a:solidFill>
                      <a:schemeClr val="tx1"/>
                    </a:solidFill>
                  </a:rPr>
                  <a:t>n</a:t>
                </a:r>
                <a:r>
                  <a:rPr lang="it-IT" sz="1600" dirty="0">
                    <a:solidFill>
                      <a:schemeClr val="tx1"/>
                    </a:solidFill>
                  </a:rPr>
                  <a:t>]: a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t-IT" sz="1600" b="0" i="0" baseline="-25000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m</m:t>
                    </m:r>
                  </m:oMath>
                </a14:m>
                <a:r>
                  <a:rPr lang="it-IT" sz="1600" dirty="0">
                    <a:solidFill>
                      <a:schemeClr val="tx1"/>
                    </a:solidFill>
                  </a:rPr>
                  <a:t> &gt;</a:t>
                </a:r>
                <a:r>
                  <a:rPr lang="it-IT" sz="1600" baseline="-25000" dirty="0">
                    <a:solidFill>
                      <a:schemeClr val="tx1"/>
                    </a:solidFill>
                  </a:rPr>
                  <a:t>h </a:t>
                </a:r>
                <a:r>
                  <a:rPr lang="it-IT" sz="1600" dirty="0">
                    <a:solidFill>
                      <a:schemeClr val="tx1"/>
                    </a:solidFill>
                  </a:rPr>
                  <a:t>a</a:t>
                </a:r>
                <a:r>
                  <a:rPr lang="it-IT" sz="1600" baseline="-25000" dirty="0">
                    <a:solidFill>
                      <a:schemeClr val="tx1"/>
                    </a:solidFill>
                  </a:rPr>
                  <a:t>i 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}|</a:t>
                </a:r>
              </a:p>
              <a:p>
                <a:pPr marL="800100" lvl="3" indent="-342900"/>
                <a:r>
                  <a:rPr lang="it-IT" sz="1600" dirty="0" smtClean="0">
                    <a:solidFill>
                      <a:schemeClr val="tx1"/>
                    </a:solidFill>
                  </a:rPr>
                  <a:t>poiché </a:t>
                </a:r>
                <a:r>
                  <a:rPr lang="it-IT" sz="1600" dirty="0">
                    <a:solidFill>
                      <a:schemeClr val="tx1"/>
                    </a:solidFill>
                  </a:rPr>
                  <a:t>&gt;</a:t>
                </a:r>
                <a:r>
                  <a:rPr lang="it-IT" sz="1600" baseline="-25000" dirty="0">
                    <a:solidFill>
                      <a:schemeClr val="tx1"/>
                    </a:solidFill>
                  </a:rPr>
                  <a:t>h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 è completa, allora </a:t>
                </a:r>
                <a:r>
                  <a:rPr lang="it-IT" sz="1600" dirty="0">
                    <a:solidFill>
                      <a:schemeClr val="tx1"/>
                    </a:solidFill>
                  </a:rPr>
                  <a:t>a</a:t>
                </a:r>
                <a14:m>
                  <m:oMath xmlns:m="http://schemas.openxmlformats.org/officeDocument/2006/math">
                    <m:r>
                      <a:rPr lang="it-IT" sz="1600" i="1" baseline="-2500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ℓ</m:t>
                    </m:r>
                  </m:oMath>
                </a14:m>
                <a:r>
                  <a:rPr lang="it-IT" sz="1600" dirty="0">
                    <a:solidFill>
                      <a:schemeClr val="tx1"/>
                    </a:solidFill>
                  </a:rPr>
                  <a:t> &gt;</a:t>
                </a:r>
                <a:r>
                  <a:rPr lang="it-IT" sz="1600" baseline="-25000" dirty="0">
                    <a:solidFill>
                      <a:schemeClr val="tx1"/>
                    </a:solidFill>
                  </a:rPr>
                  <a:t>h </a:t>
                </a:r>
                <a:r>
                  <a:rPr lang="it-IT" sz="1600" dirty="0" err="1" smtClean="0">
                    <a:solidFill>
                      <a:schemeClr val="tx1"/>
                    </a:solidFill>
                  </a:rPr>
                  <a:t>a</a:t>
                </a:r>
                <a:r>
                  <a:rPr lang="it-IT" sz="1600" baseline="-25000" dirty="0" err="1" smtClean="0">
                    <a:solidFill>
                      <a:schemeClr val="tx1"/>
                    </a:solidFill>
                  </a:rPr>
                  <a:t>m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 oppure </a:t>
                </a:r>
                <a:r>
                  <a:rPr lang="it-IT" sz="1600" dirty="0" err="1" smtClean="0">
                    <a:solidFill>
                      <a:schemeClr val="tx1"/>
                    </a:solidFill>
                  </a:rPr>
                  <a:t>a</a:t>
                </a:r>
                <a:r>
                  <a:rPr lang="it-IT" sz="1600" baseline="-25000" dirty="0" err="1" smtClean="0">
                    <a:solidFill>
                      <a:schemeClr val="tx1"/>
                    </a:solidFill>
                  </a:rPr>
                  <a:t>m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 </a:t>
                </a:r>
                <a:r>
                  <a:rPr lang="it-IT" sz="1600" dirty="0">
                    <a:solidFill>
                      <a:schemeClr val="tx1"/>
                    </a:solidFill>
                  </a:rPr>
                  <a:t>&gt;</a:t>
                </a:r>
                <a:r>
                  <a:rPr lang="it-IT" sz="1600" baseline="-25000" dirty="0">
                    <a:solidFill>
                      <a:schemeClr val="tx1"/>
                    </a:solidFill>
                  </a:rPr>
                  <a:t>h </a:t>
                </a:r>
                <a:r>
                  <a:rPr lang="it-IT" sz="1600" dirty="0">
                    <a:solidFill>
                      <a:schemeClr val="tx1"/>
                    </a:solidFill>
                  </a:rPr>
                  <a:t>a</a:t>
                </a:r>
                <a14:m>
                  <m:oMath xmlns:m="http://schemas.openxmlformats.org/officeDocument/2006/math">
                    <m:r>
                      <a:rPr lang="it-IT" sz="1600" i="1" baseline="-2500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ℓ</m:t>
                    </m:r>
                  </m:oMath>
                </a14:m>
                <a:r>
                  <a:rPr lang="it-IT" sz="1600" baseline="-25000" dirty="0">
                    <a:solidFill>
                      <a:schemeClr val="tx1"/>
                    </a:solidFill>
                  </a:rPr>
                  <a:t> </a:t>
                </a:r>
                <a:r>
                  <a:rPr lang="it-IT" sz="1600" baseline="-25000" dirty="0" smtClean="0">
                    <a:solidFill>
                      <a:schemeClr val="tx1"/>
                    </a:solidFill>
                  </a:rPr>
                  <a:t>   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 </a:t>
                </a:r>
                <a:r>
                  <a:rPr lang="it-IT" sz="1600" b="1" dirty="0" smtClean="0">
                    <a:solidFill>
                      <a:srgbClr val="00B050"/>
                    </a:solidFill>
                  </a:rPr>
                  <a:t>e  </a:t>
                </a:r>
                <a:r>
                  <a:rPr lang="it-IT" sz="1600" b="1" dirty="0" err="1" smtClean="0">
                    <a:solidFill>
                      <a:srgbClr val="00B050"/>
                    </a:solidFill>
                  </a:rPr>
                  <a:t>p</a:t>
                </a:r>
                <a14:m>
                  <m:oMath xmlns:m="http://schemas.openxmlformats.org/officeDocument/2006/math">
                    <m:r>
                      <a:rPr lang="it-IT" sz="1600" b="1" i="1" baseline="-25000">
                        <a:solidFill>
                          <a:srgbClr val="00B05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ℓ</m:t>
                    </m:r>
                  </m:oMath>
                </a14:m>
                <a:r>
                  <a:rPr lang="it-IT" sz="1600" b="1" dirty="0" smtClean="0">
                    <a:solidFill>
                      <a:srgbClr val="00B050"/>
                    </a:solidFill>
                  </a:rPr>
                  <a:t> = </a:t>
                </a:r>
                <a:r>
                  <a:rPr lang="it-IT" sz="1600" b="1" dirty="0" err="1" smtClean="0">
                    <a:solidFill>
                      <a:srgbClr val="00B050"/>
                    </a:solidFill>
                  </a:rPr>
                  <a:t>p</a:t>
                </a:r>
                <a:r>
                  <a:rPr lang="it-IT" sz="1600" b="1" baseline="-25000" dirty="0" err="1" smtClean="0">
                    <a:solidFill>
                      <a:srgbClr val="00B050"/>
                    </a:solidFill>
                  </a:rPr>
                  <a:t>m</a:t>
                </a:r>
                <a:endParaRPr lang="it-IT" sz="1600" b="1" baseline="-25000" dirty="0" smtClean="0">
                  <a:solidFill>
                    <a:srgbClr val="00B050"/>
                  </a:solidFill>
                </a:endParaRPr>
              </a:p>
              <a:p>
                <a:pPr marL="800100" lvl="3" indent="-342900"/>
                <a:r>
                  <a:rPr lang="it-IT" sz="1600" dirty="0" smtClean="0">
                    <a:solidFill>
                      <a:schemeClr val="tx1"/>
                    </a:solidFill>
                  </a:rPr>
                  <a:t>se </a:t>
                </a:r>
                <a:r>
                  <a:rPr lang="it-IT" sz="1600" dirty="0" err="1" smtClean="0">
                    <a:solidFill>
                      <a:schemeClr val="tx1"/>
                    </a:solidFill>
                  </a:rPr>
                  <a:t>a</a:t>
                </a:r>
                <a:r>
                  <a:rPr lang="it-IT" sz="1600" baseline="-25000" dirty="0" err="1" smtClean="0">
                    <a:solidFill>
                      <a:schemeClr val="tx1"/>
                    </a:solidFill>
                  </a:rPr>
                  <a:t>m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 </a:t>
                </a:r>
                <a:r>
                  <a:rPr lang="it-IT" sz="1600" dirty="0">
                    <a:solidFill>
                      <a:schemeClr val="tx1"/>
                    </a:solidFill>
                  </a:rPr>
                  <a:t>&gt;</a:t>
                </a:r>
                <a:r>
                  <a:rPr lang="it-IT" sz="1600" baseline="-25000" dirty="0">
                    <a:solidFill>
                      <a:schemeClr val="tx1"/>
                    </a:solidFill>
                  </a:rPr>
                  <a:t>h </a:t>
                </a:r>
                <a:r>
                  <a:rPr lang="it-IT" sz="1600" dirty="0">
                    <a:solidFill>
                      <a:schemeClr val="tx1"/>
                    </a:solidFill>
                  </a:rPr>
                  <a:t>a</a:t>
                </a:r>
                <a14:m>
                  <m:oMath xmlns:m="http://schemas.openxmlformats.org/officeDocument/2006/math">
                    <m:r>
                      <a:rPr lang="it-IT" sz="1600" i="1" baseline="-2500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ℓ</m:t>
                    </m:r>
                  </m:oMath>
                </a14:m>
                <a:r>
                  <a:rPr lang="it-IT" sz="1600" dirty="0" smtClean="0">
                    <a:solidFill>
                      <a:schemeClr val="tx1"/>
                    </a:solidFill>
                  </a:rPr>
                  <a:t>: poiché </a:t>
                </a:r>
                <a:r>
                  <a:rPr lang="it-IT" sz="1600" dirty="0">
                    <a:solidFill>
                      <a:schemeClr val="tx1"/>
                    </a:solidFill>
                  </a:rPr>
                  <a:t>&gt;</a:t>
                </a:r>
                <a:r>
                  <a:rPr lang="it-IT" sz="1600" baseline="-25000" dirty="0">
                    <a:solidFill>
                      <a:schemeClr val="tx1"/>
                    </a:solidFill>
                  </a:rPr>
                  <a:t>h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 è transitiva allora, per ogni </a:t>
                </a:r>
                <a:r>
                  <a:rPr lang="it-IT" sz="1600" dirty="0" err="1" smtClean="0">
                    <a:solidFill>
                      <a:schemeClr val="tx1"/>
                    </a:solidFill>
                  </a:rPr>
                  <a:t>j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 tale che </a:t>
                </a:r>
                <a:r>
                  <a:rPr lang="it-IT" sz="1600" dirty="0">
                    <a:solidFill>
                      <a:schemeClr val="tx1"/>
                    </a:solidFill>
                  </a:rPr>
                  <a:t>a</a:t>
                </a:r>
                <a14:m>
                  <m:oMath xmlns:m="http://schemas.openxmlformats.org/officeDocument/2006/math">
                    <m:r>
                      <a:rPr lang="it-IT" sz="1600" i="1" baseline="-2500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ℓ</m:t>
                    </m:r>
                  </m:oMath>
                </a14:m>
                <a:r>
                  <a:rPr lang="it-IT" sz="1600" dirty="0">
                    <a:solidFill>
                      <a:schemeClr val="tx1"/>
                    </a:solidFill>
                  </a:rPr>
                  <a:t> &gt;</a:t>
                </a:r>
                <a:r>
                  <a:rPr lang="it-IT" sz="1600" baseline="-25000" dirty="0">
                    <a:solidFill>
                      <a:schemeClr val="tx1"/>
                    </a:solidFill>
                  </a:rPr>
                  <a:t>h</a:t>
                </a:r>
                <a:r>
                  <a:rPr lang="it-IT" sz="1600" dirty="0">
                    <a:solidFill>
                      <a:schemeClr val="tx1"/>
                    </a:solidFill>
                  </a:rPr>
                  <a:t> </a:t>
                </a:r>
                <a:r>
                  <a:rPr lang="it-IT" sz="1600" dirty="0" err="1">
                    <a:solidFill>
                      <a:schemeClr val="tx1"/>
                    </a:solidFill>
                  </a:rPr>
                  <a:t>a</a:t>
                </a:r>
                <a:r>
                  <a:rPr lang="it-IT" sz="1600" baseline="-25000" dirty="0" err="1">
                    <a:solidFill>
                      <a:schemeClr val="tx1"/>
                    </a:solidFill>
                  </a:rPr>
                  <a:t>j</a:t>
                </a:r>
                <a:r>
                  <a:rPr lang="it-IT" sz="1600" dirty="0">
                    <a:solidFill>
                      <a:schemeClr val="tx1"/>
                    </a:solidFill>
                  </a:rPr>
                  <a:t> 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si ha che </a:t>
                </a:r>
                <a:r>
                  <a:rPr lang="it-IT" sz="1600" dirty="0" err="1">
                    <a:solidFill>
                      <a:schemeClr val="tx1"/>
                    </a:solidFill>
                  </a:rPr>
                  <a:t>a</a:t>
                </a:r>
                <a:r>
                  <a:rPr lang="it-IT" sz="1600" baseline="-25000" dirty="0" err="1">
                    <a:solidFill>
                      <a:schemeClr val="tx1"/>
                    </a:solidFill>
                  </a:rPr>
                  <a:t>m</a:t>
                </a:r>
                <a:r>
                  <a:rPr lang="it-IT" sz="1600" dirty="0">
                    <a:solidFill>
                      <a:schemeClr val="tx1"/>
                    </a:solidFill>
                  </a:rPr>
                  <a:t> &gt;</a:t>
                </a:r>
                <a:r>
                  <a:rPr lang="it-IT" sz="1600" baseline="-25000" dirty="0">
                    <a:solidFill>
                      <a:schemeClr val="tx1"/>
                    </a:solidFill>
                  </a:rPr>
                  <a:t>h </a:t>
                </a:r>
                <a:r>
                  <a:rPr lang="it-IT" sz="1600" dirty="0" err="1">
                    <a:solidFill>
                      <a:schemeClr val="tx1"/>
                    </a:solidFill>
                  </a:rPr>
                  <a:t>a</a:t>
                </a:r>
                <a:r>
                  <a:rPr lang="it-IT" sz="1600" baseline="-25000" dirty="0" err="1">
                    <a:solidFill>
                      <a:schemeClr val="tx1"/>
                    </a:solidFill>
                  </a:rPr>
                  <a:t>j</a:t>
                </a:r>
                <a:r>
                  <a:rPr lang="it-IT" sz="1600" dirty="0">
                    <a:solidFill>
                      <a:schemeClr val="tx1"/>
                    </a:solidFill>
                  </a:rPr>
                  <a:t> </a:t>
                </a:r>
                <a:endParaRPr lang="it-IT" sz="1600" dirty="0" smtClean="0">
                  <a:solidFill>
                    <a:schemeClr val="tx1"/>
                  </a:solidFill>
                </a:endParaRPr>
              </a:p>
              <a:p>
                <a:pPr marL="1257300" lvl="4" indent="-342900"/>
                <a:r>
                  <a:rPr lang="it-IT" sz="1600" dirty="0" smtClean="0">
                    <a:solidFill>
                      <a:schemeClr val="tx1"/>
                    </a:solidFill>
                  </a:rPr>
                  <a:t>ossia  { </a:t>
                </a:r>
                <a:r>
                  <a:rPr lang="it-IT" sz="1600" dirty="0">
                    <a:solidFill>
                      <a:schemeClr val="tx1"/>
                    </a:solidFill>
                  </a:rPr>
                  <a:t>i </a:t>
                </a:r>
                <a14:m>
                  <m:oMath xmlns:m="http://schemas.openxmlformats.org/officeDocument/2006/math">
                    <m:r>
                      <a:rPr lang="it-IT" sz="16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</m:oMath>
                </a14:m>
                <a:r>
                  <a:rPr lang="it-IT" sz="1600" dirty="0">
                    <a:solidFill>
                      <a:schemeClr val="tx1"/>
                    </a:solidFill>
                  </a:rPr>
                  <a:t> [</a:t>
                </a:r>
                <a:r>
                  <a:rPr lang="it-IT" sz="1600" dirty="0" err="1">
                    <a:solidFill>
                      <a:schemeClr val="tx1"/>
                    </a:solidFill>
                  </a:rPr>
                  <a:t>n</a:t>
                </a:r>
                <a:r>
                  <a:rPr lang="it-IT" sz="1600" dirty="0">
                    <a:solidFill>
                      <a:schemeClr val="tx1"/>
                    </a:solidFill>
                  </a:rPr>
                  <a:t>]: a</a:t>
                </a:r>
                <a14:m>
                  <m:oMath xmlns:m="http://schemas.openxmlformats.org/officeDocument/2006/math">
                    <m:r>
                      <a:rPr lang="it-IT" sz="1600" i="1" baseline="-2500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ℓ</m:t>
                    </m:r>
                  </m:oMath>
                </a14:m>
                <a:r>
                  <a:rPr lang="it-IT" sz="1600" dirty="0">
                    <a:solidFill>
                      <a:schemeClr val="tx1"/>
                    </a:solidFill>
                  </a:rPr>
                  <a:t> &gt;</a:t>
                </a:r>
                <a:r>
                  <a:rPr lang="it-IT" sz="1600" baseline="-25000" dirty="0">
                    <a:solidFill>
                      <a:schemeClr val="tx1"/>
                    </a:solidFill>
                  </a:rPr>
                  <a:t>h </a:t>
                </a:r>
                <a:r>
                  <a:rPr lang="it-IT" sz="1600" dirty="0">
                    <a:solidFill>
                      <a:schemeClr val="tx1"/>
                    </a:solidFill>
                  </a:rPr>
                  <a:t>a</a:t>
                </a:r>
                <a:r>
                  <a:rPr lang="it-IT" sz="1600" baseline="-25000" dirty="0">
                    <a:solidFill>
                      <a:schemeClr val="tx1"/>
                    </a:solidFill>
                  </a:rPr>
                  <a:t>i 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} </a:t>
                </a:r>
                <a14:m>
                  <m:oMath xmlns:m="http://schemas.openxmlformats.org/officeDocument/2006/math">
                    <m:r>
                      <a:rPr lang="it-IT" sz="160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∪</m:t>
                    </m:r>
                  </m:oMath>
                </a14:m>
                <a:r>
                  <a:rPr lang="it-IT" sz="1600" dirty="0" smtClean="0">
                    <a:solidFill>
                      <a:schemeClr val="tx1"/>
                    </a:solidFill>
                  </a:rPr>
                  <a:t> {</a:t>
                </a:r>
                <a:r>
                  <a:rPr lang="it-IT" sz="1600" dirty="0">
                    <a:solidFill>
                      <a:schemeClr val="tx1"/>
                    </a:solidFill>
                  </a:rPr>
                  <a:t>a</a:t>
                </a:r>
                <a14:m>
                  <m:oMath xmlns:m="http://schemas.openxmlformats.org/officeDocument/2006/math">
                    <m:r>
                      <a:rPr lang="it-IT" sz="1600" i="1" baseline="-2500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ℓ</m:t>
                    </m:r>
                  </m:oMath>
                </a14:m>
                <a:r>
                  <a:rPr lang="it-IT" sz="1600" dirty="0" smtClean="0">
                    <a:solidFill>
                      <a:schemeClr val="tx1"/>
                    </a:solidFill>
                  </a:rPr>
                  <a:t> } </a:t>
                </a:r>
                <a14:m>
                  <m:oMath xmlns:m="http://schemas.openxmlformats.org/officeDocument/2006/math">
                    <m:r>
                      <a:rPr lang="it-IT" sz="160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⊆</m:t>
                    </m:r>
                  </m:oMath>
                </a14:m>
                <a:r>
                  <a:rPr lang="it-IT" sz="1600" dirty="0" smtClean="0">
                    <a:solidFill>
                      <a:schemeClr val="tx1"/>
                    </a:solidFill>
                  </a:rPr>
                  <a:t> { </a:t>
                </a:r>
                <a:r>
                  <a:rPr lang="it-IT" sz="1600" dirty="0">
                    <a:solidFill>
                      <a:schemeClr val="tx1"/>
                    </a:solidFill>
                  </a:rPr>
                  <a:t>i </a:t>
                </a:r>
                <a14:m>
                  <m:oMath xmlns:m="http://schemas.openxmlformats.org/officeDocument/2006/math">
                    <m:r>
                      <a:rPr lang="it-IT" sz="16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</m:oMath>
                </a14:m>
                <a:r>
                  <a:rPr lang="it-IT" sz="1600" dirty="0">
                    <a:solidFill>
                      <a:schemeClr val="tx1"/>
                    </a:solidFill>
                  </a:rPr>
                  <a:t> [</a:t>
                </a:r>
                <a:r>
                  <a:rPr lang="it-IT" sz="1600" dirty="0" err="1">
                    <a:solidFill>
                      <a:schemeClr val="tx1"/>
                    </a:solidFill>
                  </a:rPr>
                  <a:t>n</a:t>
                </a:r>
                <a:r>
                  <a:rPr lang="it-IT" sz="1600" dirty="0">
                    <a:solidFill>
                      <a:schemeClr val="tx1"/>
                    </a:solidFill>
                  </a:rPr>
                  <a:t>]: a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t-IT" sz="1600" baseline="-2500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m</m:t>
                    </m:r>
                  </m:oMath>
                </a14:m>
                <a:r>
                  <a:rPr lang="it-IT" sz="1600" dirty="0" smtClean="0">
                    <a:solidFill>
                      <a:schemeClr val="tx1"/>
                    </a:solidFill>
                  </a:rPr>
                  <a:t> &gt;</a:t>
                </a:r>
                <a:r>
                  <a:rPr lang="it-IT" sz="1600" baseline="-25000" dirty="0">
                    <a:solidFill>
                      <a:schemeClr val="tx1"/>
                    </a:solidFill>
                  </a:rPr>
                  <a:t>h </a:t>
                </a:r>
                <a:r>
                  <a:rPr lang="it-IT" sz="1600" dirty="0">
                    <a:solidFill>
                      <a:schemeClr val="tx1"/>
                    </a:solidFill>
                  </a:rPr>
                  <a:t>a</a:t>
                </a:r>
                <a:r>
                  <a:rPr lang="it-IT" sz="1600" baseline="-25000" dirty="0">
                    <a:solidFill>
                      <a:schemeClr val="tx1"/>
                    </a:solidFill>
                  </a:rPr>
                  <a:t>i 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} </a:t>
                </a:r>
              </a:p>
              <a:p>
                <a:pPr marL="1257300" lvl="4" indent="-342900"/>
                <a:r>
                  <a:rPr lang="it-IT" sz="1600" dirty="0" smtClean="0">
                    <a:solidFill>
                      <a:schemeClr val="tx1"/>
                    </a:solidFill>
                  </a:rPr>
                  <a:t>e quindi, poiché </a:t>
                </a:r>
                <a:r>
                  <a:rPr lang="it-IT" sz="1600" dirty="0">
                    <a:solidFill>
                      <a:schemeClr val="tx1"/>
                    </a:solidFill>
                  </a:rPr>
                  <a:t>a</a:t>
                </a:r>
                <a14:m>
                  <m:oMath xmlns:m="http://schemas.openxmlformats.org/officeDocument/2006/math">
                    <m:r>
                      <a:rPr lang="it-IT" sz="1600" i="1" baseline="-2500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ℓ</m:t>
                    </m:r>
                  </m:oMath>
                </a14:m>
                <a:r>
                  <a:rPr lang="it-IT" sz="1600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sz="160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∉</m:t>
                    </m:r>
                  </m:oMath>
                </a14:m>
                <a:r>
                  <a:rPr lang="it-IT" sz="1600" dirty="0" smtClean="0">
                    <a:solidFill>
                      <a:schemeClr val="tx1"/>
                    </a:solidFill>
                  </a:rPr>
                  <a:t> </a:t>
                </a:r>
                <a:r>
                  <a:rPr lang="it-IT" sz="1600" dirty="0">
                    <a:solidFill>
                      <a:schemeClr val="tx1"/>
                    </a:solidFill>
                  </a:rPr>
                  <a:t>{ i </a:t>
                </a:r>
                <a14:m>
                  <m:oMath xmlns:m="http://schemas.openxmlformats.org/officeDocument/2006/math">
                    <m:r>
                      <a:rPr lang="it-IT" sz="16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</m:oMath>
                </a14:m>
                <a:r>
                  <a:rPr lang="it-IT" sz="1600" dirty="0">
                    <a:solidFill>
                      <a:schemeClr val="tx1"/>
                    </a:solidFill>
                  </a:rPr>
                  <a:t> [</a:t>
                </a:r>
                <a:r>
                  <a:rPr lang="it-IT" sz="1600" dirty="0" err="1">
                    <a:solidFill>
                      <a:schemeClr val="tx1"/>
                    </a:solidFill>
                  </a:rPr>
                  <a:t>n</a:t>
                </a:r>
                <a:r>
                  <a:rPr lang="it-IT" sz="1600" dirty="0">
                    <a:solidFill>
                      <a:schemeClr val="tx1"/>
                    </a:solidFill>
                  </a:rPr>
                  <a:t>]: a</a:t>
                </a:r>
                <a14:m>
                  <m:oMath xmlns:m="http://schemas.openxmlformats.org/officeDocument/2006/math">
                    <m:r>
                      <a:rPr lang="it-IT" sz="1600" i="1" baseline="-2500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ℓ</m:t>
                    </m:r>
                  </m:oMath>
                </a14:m>
                <a:r>
                  <a:rPr lang="it-IT" sz="1600" dirty="0">
                    <a:solidFill>
                      <a:schemeClr val="tx1"/>
                    </a:solidFill>
                  </a:rPr>
                  <a:t> &gt;</a:t>
                </a:r>
                <a:r>
                  <a:rPr lang="it-IT" sz="1600" baseline="-25000" dirty="0">
                    <a:solidFill>
                      <a:schemeClr val="tx1"/>
                    </a:solidFill>
                  </a:rPr>
                  <a:t>h </a:t>
                </a:r>
                <a:r>
                  <a:rPr lang="it-IT" sz="1600" dirty="0">
                    <a:solidFill>
                      <a:schemeClr val="tx1"/>
                    </a:solidFill>
                  </a:rPr>
                  <a:t>a</a:t>
                </a:r>
                <a:r>
                  <a:rPr lang="it-IT" sz="1600" baseline="-25000" dirty="0">
                    <a:solidFill>
                      <a:schemeClr val="tx1"/>
                    </a:solidFill>
                  </a:rPr>
                  <a:t>i 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}, </a:t>
                </a:r>
                <a:r>
                  <a:rPr lang="it-IT" sz="1600" b="1" dirty="0" err="1" smtClean="0">
                    <a:solidFill>
                      <a:srgbClr val="00B050"/>
                    </a:solidFill>
                  </a:rPr>
                  <a:t>p</a:t>
                </a:r>
                <a:r>
                  <a:rPr lang="it-IT" sz="1600" b="1" baseline="-25000" dirty="0" err="1" smtClean="0">
                    <a:solidFill>
                      <a:srgbClr val="00B050"/>
                    </a:solidFill>
                  </a:rPr>
                  <a:t>m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=|{ </a:t>
                </a:r>
                <a:r>
                  <a:rPr lang="it-IT" sz="1600" dirty="0">
                    <a:solidFill>
                      <a:schemeClr val="tx1"/>
                    </a:solidFill>
                  </a:rPr>
                  <a:t>i </a:t>
                </a:r>
                <a14:m>
                  <m:oMath xmlns:m="http://schemas.openxmlformats.org/officeDocument/2006/math">
                    <m:r>
                      <a:rPr lang="it-IT" sz="16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</m:oMath>
                </a14:m>
                <a:r>
                  <a:rPr lang="it-IT" sz="1600" dirty="0">
                    <a:solidFill>
                      <a:schemeClr val="tx1"/>
                    </a:solidFill>
                  </a:rPr>
                  <a:t> [</a:t>
                </a:r>
                <a:r>
                  <a:rPr lang="it-IT" sz="1600" dirty="0" err="1">
                    <a:solidFill>
                      <a:schemeClr val="tx1"/>
                    </a:solidFill>
                  </a:rPr>
                  <a:t>n</a:t>
                </a:r>
                <a:r>
                  <a:rPr lang="it-IT" sz="1600" dirty="0">
                    <a:solidFill>
                      <a:schemeClr val="tx1"/>
                    </a:solidFill>
                  </a:rPr>
                  <a:t>]: a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t-IT" sz="1600" baseline="-2500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m</m:t>
                    </m:r>
                  </m:oMath>
                </a14:m>
                <a:r>
                  <a:rPr lang="it-IT" sz="1600" dirty="0">
                    <a:solidFill>
                      <a:schemeClr val="tx1"/>
                    </a:solidFill>
                  </a:rPr>
                  <a:t> &gt;</a:t>
                </a:r>
                <a:r>
                  <a:rPr lang="it-IT" sz="1600" baseline="-25000" dirty="0">
                    <a:solidFill>
                      <a:schemeClr val="tx1"/>
                    </a:solidFill>
                  </a:rPr>
                  <a:t>h </a:t>
                </a:r>
                <a:r>
                  <a:rPr lang="it-IT" sz="1600" dirty="0">
                    <a:solidFill>
                      <a:schemeClr val="tx1"/>
                    </a:solidFill>
                  </a:rPr>
                  <a:t>a</a:t>
                </a:r>
                <a:r>
                  <a:rPr lang="it-IT" sz="1600" baseline="-25000" dirty="0">
                    <a:solidFill>
                      <a:schemeClr val="tx1"/>
                    </a:solidFill>
                  </a:rPr>
                  <a:t>i </a:t>
                </a:r>
                <a:r>
                  <a:rPr lang="it-IT" sz="1600" dirty="0">
                    <a:solidFill>
                      <a:schemeClr val="tx1"/>
                    </a:solidFill>
                  </a:rPr>
                  <a:t>}| </a:t>
                </a:r>
                <a14:m>
                  <m:oMath xmlns:m="http://schemas.openxmlformats.org/officeDocument/2006/math">
                    <m:r>
                      <a:rPr lang="it-IT" sz="1600" b="1" i="1" smtClean="0">
                        <a:solidFill>
                          <a:srgbClr val="00B05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&gt;</m:t>
                    </m:r>
                  </m:oMath>
                </a14:m>
                <a:r>
                  <a:rPr lang="it-IT" sz="1600" dirty="0">
                    <a:solidFill>
                      <a:schemeClr val="tx1"/>
                    </a:solidFill>
                  </a:rPr>
                  <a:t>|{ i </a:t>
                </a:r>
                <a14:m>
                  <m:oMath xmlns:m="http://schemas.openxmlformats.org/officeDocument/2006/math">
                    <m:r>
                      <a:rPr lang="it-IT" sz="16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</m:oMath>
                </a14:m>
                <a:r>
                  <a:rPr lang="it-IT" sz="1600" dirty="0">
                    <a:solidFill>
                      <a:schemeClr val="tx1"/>
                    </a:solidFill>
                  </a:rPr>
                  <a:t> [</a:t>
                </a:r>
                <a:r>
                  <a:rPr lang="it-IT" sz="1600" dirty="0" err="1">
                    <a:solidFill>
                      <a:schemeClr val="tx1"/>
                    </a:solidFill>
                  </a:rPr>
                  <a:t>n</a:t>
                </a:r>
                <a:r>
                  <a:rPr lang="it-IT" sz="1600" dirty="0">
                    <a:solidFill>
                      <a:schemeClr val="tx1"/>
                    </a:solidFill>
                  </a:rPr>
                  <a:t>]: a</a:t>
                </a:r>
                <a14:m>
                  <m:oMath xmlns:m="http://schemas.openxmlformats.org/officeDocument/2006/math">
                    <m:r>
                      <a:rPr lang="it-IT" sz="1600" i="1" baseline="-2500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ℓ</m:t>
                    </m:r>
                  </m:oMath>
                </a14:m>
                <a:r>
                  <a:rPr lang="it-IT" sz="1600" dirty="0" smtClean="0">
                    <a:solidFill>
                      <a:schemeClr val="tx1"/>
                    </a:solidFill>
                  </a:rPr>
                  <a:t> &gt;</a:t>
                </a:r>
                <a:r>
                  <a:rPr lang="it-IT" sz="1600" baseline="-25000" dirty="0">
                    <a:solidFill>
                      <a:schemeClr val="tx1"/>
                    </a:solidFill>
                  </a:rPr>
                  <a:t>h </a:t>
                </a:r>
                <a:r>
                  <a:rPr lang="it-IT" sz="1600" dirty="0">
                    <a:solidFill>
                      <a:schemeClr val="tx1"/>
                    </a:solidFill>
                  </a:rPr>
                  <a:t>a</a:t>
                </a:r>
                <a:r>
                  <a:rPr lang="it-IT" sz="1600" baseline="-25000" dirty="0">
                    <a:solidFill>
                      <a:schemeClr val="tx1"/>
                    </a:solidFill>
                  </a:rPr>
                  <a:t>i 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}|= </a:t>
                </a:r>
                <a:r>
                  <a:rPr lang="it-IT" sz="1600" b="1" dirty="0">
                    <a:solidFill>
                      <a:srgbClr val="00B050"/>
                    </a:solidFill>
                  </a:rPr>
                  <a:t>p</a:t>
                </a:r>
                <a14:m>
                  <m:oMath xmlns:m="http://schemas.openxmlformats.org/officeDocument/2006/math">
                    <m:r>
                      <a:rPr lang="it-IT" sz="1600" b="1" i="1" baseline="-25000">
                        <a:solidFill>
                          <a:srgbClr val="00B05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ℓ</m:t>
                    </m:r>
                  </m:oMath>
                </a14:m>
                <a:endParaRPr lang="it-IT" sz="1600" dirty="0" smtClean="0">
                  <a:solidFill>
                    <a:schemeClr val="tx1"/>
                  </a:solidFill>
                </a:endParaRPr>
              </a:p>
              <a:p>
                <a:pPr marL="800100" lvl="3" indent="-342900"/>
                <a:r>
                  <a:rPr lang="it-IT" sz="1600" dirty="0">
                    <a:solidFill>
                      <a:schemeClr val="tx1"/>
                    </a:solidFill>
                  </a:rPr>
                  <a:t>se a</a:t>
                </a:r>
                <a14:m>
                  <m:oMath xmlns:m="http://schemas.openxmlformats.org/officeDocument/2006/math">
                    <m:r>
                      <a:rPr lang="it-IT" sz="1600" i="1" baseline="-2500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ℓ</m:t>
                    </m:r>
                  </m:oMath>
                </a14:m>
                <a:r>
                  <a:rPr lang="it-IT" sz="1600" dirty="0">
                    <a:solidFill>
                      <a:schemeClr val="tx1"/>
                    </a:solidFill>
                  </a:rPr>
                  <a:t> &gt;</a:t>
                </a:r>
                <a:r>
                  <a:rPr lang="it-IT" sz="1600" baseline="-25000" dirty="0">
                    <a:solidFill>
                      <a:schemeClr val="tx1"/>
                    </a:solidFill>
                  </a:rPr>
                  <a:t>h </a:t>
                </a:r>
                <a:r>
                  <a:rPr lang="it-IT" sz="1600" dirty="0" err="1">
                    <a:solidFill>
                      <a:schemeClr val="tx1"/>
                    </a:solidFill>
                  </a:rPr>
                  <a:t>a</a:t>
                </a:r>
                <a:r>
                  <a:rPr lang="it-IT" sz="1600" baseline="-25000" dirty="0" err="1">
                    <a:solidFill>
                      <a:schemeClr val="tx1"/>
                    </a:solidFill>
                  </a:rPr>
                  <a:t>m</a:t>
                </a:r>
                <a:r>
                  <a:rPr lang="it-IT" sz="1600" dirty="0">
                    <a:solidFill>
                      <a:schemeClr val="tx1"/>
                    </a:solidFill>
                  </a:rPr>
                  <a:t> : poiché &gt;</a:t>
                </a:r>
                <a:r>
                  <a:rPr lang="it-IT" sz="1600" baseline="-25000" dirty="0">
                    <a:solidFill>
                      <a:schemeClr val="tx1"/>
                    </a:solidFill>
                  </a:rPr>
                  <a:t>h</a:t>
                </a:r>
                <a:r>
                  <a:rPr lang="it-IT" sz="1600" dirty="0">
                    <a:solidFill>
                      <a:schemeClr val="tx1"/>
                    </a:solidFill>
                  </a:rPr>
                  <a:t> è transitiva allora, per ogni </a:t>
                </a:r>
                <a:r>
                  <a:rPr lang="it-IT" sz="1600" dirty="0" err="1">
                    <a:solidFill>
                      <a:schemeClr val="tx1"/>
                    </a:solidFill>
                  </a:rPr>
                  <a:t>j</a:t>
                </a:r>
                <a:r>
                  <a:rPr lang="it-IT" sz="1600" dirty="0">
                    <a:solidFill>
                      <a:schemeClr val="tx1"/>
                    </a:solidFill>
                  </a:rPr>
                  <a:t> tale che </a:t>
                </a:r>
                <a:r>
                  <a:rPr lang="it-IT" sz="1600" dirty="0" err="1">
                    <a:solidFill>
                      <a:schemeClr val="tx1"/>
                    </a:solidFill>
                  </a:rPr>
                  <a:t>a</a:t>
                </a:r>
                <a:r>
                  <a:rPr lang="it-IT" sz="1600" baseline="-25000" dirty="0" err="1">
                    <a:solidFill>
                      <a:schemeClr val="tx1"/>
                    </a:solidFill>
                  </a:rPr>
                  <a:t>m</a:t>
                </a:r>
                <a:r>
                  <a:rPr lang="it-IT" sz="1600" dirty="0">
                    <a:solidFill>
                      <a:schemeClr val="tx1"/>
                    </a:solidFill>
                  </a:rPr>
                  <a:t> &gt;</a:t>
                </a:r>
                <a:r>
                  <a:rPr lang="it-IT" sz="1600" baseline="-25000" dirty="0">
                    <a:solidFill>
                      <a:schemeClr val="tx1"/>
                    </a:solidFill>
                  </a:rPr>
                  <a:t>h </a:t>
                </a:r>
                <a:r>
                  <a:rPr lang="it-IT" sz="1600" dirty="0" err="1">
                    <a:solidFill>
                      <a:schemeClr val="tx1"/>
                    </a:solidFill>
                  </a:rPr>
                  <a:t>a</a:t>
                </a:r>
                <a:r>
                  <a:rPr lang="it-IT" sz="1600" baseline="-25000" dirty="0" err="1">
                    <a:solidFill>
                      <a:schemeClr val="tx1"/>
                    </a:solidFill>
                  </a:rPr>
                  <a:t>j</a:t>
                </a:r>
                <a:r>
                  <a:rPr lang="it-IT" sz="1600" dirty="0">
                    <a:solidFill>
                      <a:schemeClr val="tx1"/>
                    </a:solidFill>
                  </a:rPr>
                  <a:t> si ha che a</a:t>
                </a:r>
                <a14:m>
                  <m:oMath xmlns:m="http://schemas.openxmlformats.org/officeDocument/2006/math">
                    <m:r>
                      <a:rPr lang="it-IT" sz="1600" i="1" baseline="-2500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ℓ</m:t>
                    </m:r>
                  </m:oMath>
                </a14:m>
                <a:r>
                  <a:rPr lang="it-IT" sz="1600" dirty="0">
                    <a:solidFill>
                      <a:schemeClr val="tx1"/>
                    </a:solidFill>
                  </a:rPr>
                  <a:t> &gt;</a:t>
                </a:r>
                <a:r>
                  <a:rPr lang="it-IT" sz="1600" baseline="-25000" dirty="0">
                    <a:solidFill>
                      <a:schemeClr val="tx1"/>
                    </a:solidFill>
                  </a:rPr>
                  <a:t>h</a:t>
                </a:r>
                <a:r>
                  <a:rPr lang="it-IT" sz="1600" dirty="0">
                    <a:solidFill>
                      <a:schemeClr val="tx1"/>
                    </a:solidFill>
                  </a:rPr>
                  <a:t> </a:t>
                </a:r>
                <a:r>
                  <a:rPr lang="it-IT" sz="1600" dirty="0" err="1">
                    <a:solidFill>
                      <a:schemeClr val="tx1"/>
                    </a:solidFill>
                  </a:rPr>
                  <a:t>a</a:t>
                </a:r>
                <a:r>
                  <a:rPr lang="it-IT" sz="1600" baseline="-25000" dirty="0" err="1">
                    <a:solidFill>
                      <a:schemeClr val="tx1"/>
                    </a:solidFill>
                  </a:rPr>
                  <a:t>j</a:t>
                </a:r>
                <a:r>
                  <a:rPr lang="it-IT" sz="1600" dirty="0">
                    <a:solidFill>
                      <a:schemeClr val="tx1"/>
                    </a:solidFill>
                  </a:rPr>
                  <a:t> </a:t>
                </a:r>
                <a:endParaRPr lang="it-IT" sz="1600" dirty="0" smtClean="0">
                  <a:solidFill>
                    <a:schemeClr val="tx1"/>
                  </a:solidFill>
                </a:endParaRPr>
              </a:p>
              <a:p>
                <a:pPr marL="1257300" lvl="4" indent="-342900"/>
                <a:r>
                  <a:rPr lang="it-IT" sz="1600" dirty="0" smtClean="0">
                    <a:solidFill>
                      <a:schemeClr val="tx1"/>
                    </a:solidFill>
                  </a:rPr>
                  <a:t>ossia  </a:t>
                </a:r>
                <a:r>
                  <a:rPr lang="it-IT" sz="1600" dirty="0">
                    <a:solidFill>
                      <a:schemeClr val="tx1"/>
                    </a:solidFill>
                  </a:rPr>
                  <a:t>{ i </a:t>
                </a:r>
                <a14:m>
                  <m:oMath xmlns:m="http://schemas.openxmlformats.org/officeDocument/2006/math">
                    <m:r>
                      <a:rPr lang="it-IT" sz="16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</m:oMath>
                </a14:m>
                <a:r>
                  <a:rPr lang="it-IT" sz="1600" dirty="0">
                    <a:solidFill>
                      <a:schemeClr val="tx1"/>
                    </a:solidFill>
                  </a:rPr>
                  <a:t> [</a:t>
                </a:r>
                <a:r>
                  <a:rPr lang="it-IT" sz="1600" dirty="0" err="1">
                    <a:solidFill>
                      <a:schemeClr val="tx1"/>
                    </a:solidFill>
                  </a:rPr>
                  <a:t>n</a:t>
                </a:r>
                <a:r>
                  <a:rPr lang="it-IT" sz="1600" dirty="0">
                    <a:solidFill>
                      <a:schemeClr val="tx1"/>
                    </a:solidFill>
                  </a:rPr>
                  <a:t>]: a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t-IT" sz="1600" baseline="-2500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m</m:t>
                    </m:r>
                  </m:oMath>
                </a14:m>
                <a:r>
                  <a:rPr lang="it-IT" sz="1600" dirty="0">
                    <a:solidFill>
                      <a:schemeClr val="tx1"/>
                    </a:solidFill>
                  </a:rPr>
                  <a:t> &gt;</a:t>
                </a:r>
                <a:r>
                  <a:rPr lang="it-IT" sz="1600" baseline="-25000" dirty="0">
                    <a:solidFill>
                      <a:schemeClr val="tx1"/>
                    </a:solidFill>
                  </a:rPr>
                  <a:t>h </a:t>
                </a:r>
                <a:r>
                  <a:rPr lang="it-IT" sz="1600" dirty="0">
                    <a:solidFill>
                      <a:schemeClr val="tx1"/>
                    </a:solidFill>
                  </a:rPr>
                  <a:t>a</a:t>
                </a:r>
                <a:r>
                  <a:rPr lang="it-IT" sz="1600" baseline="-25000" dirty="0">
                    <a:solidFill>
                      <a:schemeClr val="tx1"/>
                    </a:solidFill>
                  </a:rPr>
                  <a:t>i </a:t>
                </a:r>
                <a:r>
                  <a:rPr lang="it-IT" sz="1600" dirty="0">
                    <a:solidFill>
                      <a:schemeClr val="tx1"/>
                    </a:solidFill>
                  </a:rPr>
                  <a:t>} </a:t>
                </a:r>
                <a14:m>
                  <m:oMath xmlns:m="http://schemas.openxmlformats.org/officeDocument/2006/math">
                    <m:r>
                      <a:rPr lang="it-IT" sz="16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∪</m:t>
                    </m:r>
                  </m:oMath>
                </a14:m>
                <a:r>
                  <a:rPr lang="it-IT" sz="1600" dirty="0">
                    <a:solidFill>
                      <a:schemeClr val="tx1"/>
                    </a:solidFill>
                  </a:rPr>
                  <a:t> { </a:t>
                </a:r>
                <a:r>
                  <a:rPr lang="it-IT" sz="1600" dirty="0" err="1">
                    <a:solidFill>
                      <a:schemeClr val="tx1"/>
                    </a:solidFill>
                  </a:rPr>
                  <a:t>a</a:t>
                </a:r>
                <a:r>
                  <a:rPr lang="it-IT" sz="1600" baseline="-25000" dirty="0" err="1">
                    <a:solidFill>
                      <a:schemeClr val="tx1"/>
                    </a:solidFill>
                  </a:rPr>
                  <a:t>m</a:t>
                </a:r>
                <a:r>
                  <a:rPr lang="it-IT" sz="1600" dirty="0">
                    <a:solidFill>
                      <a:schemeClr val="tx1"/>
                    </a:solidFill>
                  </a:rPr>
                  <a:t> } </a:t>
                </a:r>
                <a14:m>
                  <m:oMath xmlns:m="http://schemas.openxmlformats.org/officeDocument/2006/math">
                    <m:r>
                      <a:rPr lang="it-IT" sz="16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⊆</m:t>
                    </m:r>
                  </m:oMath>
                </a14:m>
                <a:r>
                  <a:rPr lang="it-IT" sz="1600" dirty="0">
                    <a:solidFill>
                      <a:schemeClr val="tx1"/>
                    </a:solidFill>
                  </a:rPr>
                  <a:t> { i </a:t>
                </a:r>
                <a14:m>
                  <m:oMath xmlns:m="http://schemas.openxmlformats.org/officeDocument/2006/math">
                    <m:r>
                      <a:rPr lang="it-IT" sz="16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</m:oMath>
                </a14:m>
                <a:r>
                  <a:rPr lang="it-IT" sz="1600" dirty="0">
                    <a:solidFill>
                      <a:schemeClr val="tx1"/>
                    </a:solidFill>
                  </a:rPr>
                  <a:t> [</a:t>
                </a:r>
                <a:r>
                  <a:rPr lang="it-IT" sz="1600" dirty="0" err="1">
                    <a:solidFill>
                      <a:schemeClr val="tx1"/>
                    </a:solidFill>
                  </a:rPr>
                  <a:t>n</a:t>
                </a:r>
                <a:r>
                  <a:rPr lang="it-IT" sz="1600" dirty="0">
                    <a:solidFill>
                      <a:schemeClr val="tx1"/>
                    </a:solidFill>
                  </a:rPr>
                  <a:t>]: a</a:t>
                </a:r>
                <a14:m>
                  <m:oMath xmlns:m="http://schemas.openxmlformats.org/officeDocument/2006/math">
                    <m:r>
                      <a:rPr lang="it-IT" sz="1600" i="1" baseline="-2500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ℓ</m:t>
                    </m:r>
                  </m:oMath>
                </a14:m>
                <a:r>
                  <a:rPr lang="it-IT" sz="1600" dirty="0">
                    <a:solidFill>
                      <a:schemeClr val="tx1"/>
                    </a:solidFill>
                  </a:rPr>
                  <a:t> &gt;</a:t>
                </a:r>
                <a:r>
                  <a:rPr lang="it-IT" sz="1600" baseline="-25000" dirty="0">
                    <a:solidFill>
                      <a:schemeClr val="tx1"/>
                    </a:solidFill>
                  </a:rPr>
                  <a:t>h </a:t>
                </a:r>
                <a:r>
                  <a:rPr lang="it-IT" sz="1600" dirty="0">
                    <a:solidFill>
                      <a:schemeClr val="tx1"/>
                    </a:solidFill>
                  </a:rPr>
                  <a:t>a</a:t>
                </a:r>
                <a:r>
                  <a:rPr lang="it-IT" sz="1600" baseline="-25000" dirty="0">
                    <a:solidFill>
                      <a:schemeClr val="tx1"/>
                    </a:solidFill>
                  </a:rPr>
                  <a:t>i </a:t>
                </a:r>
                <a:r>
                  <a:rPr lang="it-IT" sz="1600" dirty="0">
                    <a:solidFill>
                      <a:schemeClr val="tx1"/>
                    </a:solidFill>
                  </a:rPr>
                  <a:t>} </a:t>
                </a:r>
                <a:endParaRPr lang="it-IT" sz="1600" dirty="0" smtClean="0">
                  <a:solidFill>
                    <a:schemeClr val="tx1"/>
                  </a:solidFill>
                </a:endParaRPr>
              </a:p>
              <a:p>
                <a:pPr marL="1257300" lvl="4" indent="-342900"/>
                <a:r>
                  <a:rPr lang="it-IT" sz="1600" dirty="0" smtClean="0">
                    <a:solidFill>
                      <a:schemeClr val="tx1"/>
                    </a:solidFill>
                  </a:rPr>
                  <a:t>e </a:t>
                </a:r>
                <a:r>
                  <a:rPr lang="it-IT" sz="1600" dirty="0">
                    <a:solidFill>
                      <a:schemeClr val="tx1"/>
                    </a:solidFill>
                  </a:rPr>
                  <a:t>quindi, poiché </a:t>
                </a:r>
                <a:r>
                  <a:rPr lang="it-IT" sz="1600" dirty="0" err="1">
                    <a:solidFill>
                      <a:schemeClr val="tx1"/>
                    </a:solidFill>
                  </a:rPr>
                  <a:t>a</a:t>
                </a:r>
                <a:r>
                  <a:rPr lang="it-IT" sz="1600" baseline="-25000" dirty="0" err="1">
                    <a:solidFill>
                      <a:schemeClr val="tx1"/>
                    </a:solidFill>
                  </a:rPr>
                  <a:t>m</a:t>
                </a:r>
                <a:r>
                  <a:rPr lang="it-IT" sz="16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sz="16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∉</m:t>
                    </m:r>
                  </m:oMath>
                </a14:m>
                <a:r>
                  <a:rPr lang="it-IT" sz="1600" dirty="0">
                    <a:solidFill>
                      <a:schemeClr val="tx1"/>
                    </a:solidFill>
                  </a:rPr>
                  <a:t> { i </a:t>
                </a:r>
                <a14:m>
                  <m:oMath xmlns:m="http://schemas.openxmlformats.org/officeDocument/2006/math">
                    <m:r>
                      <a:rPr lang="it-IT" sz="16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</m:oMath>
                </a14:m>
                <a:r>
                  <a:rPr lang="it-IT" sz="1600" dirty="0">
                    <a:solidFill>
                      <a:schemeClr val="tx1"/>
                    </a:solidFill>
                  </a:rPr>
                  <a:t> [</a:t>
                </a:r>
                <a:r>
                  <a:rPr lang="it-IT" sz="1600" dirty="0" err="1">
                    <a:solidFill>
                      <a:schemeClr val="tx1"/>
                    </a:solidFill>
                  </a:rPr>
                  <a:t>n</a:t>
                </a:r>
                <a:r>
                  <a:rPr lang="it-IT" sz="1600" dirty="0">
                    <a:solidFill>
                      <a:schemeClr val="tx1"/>
                    </a:solidFill>
                  </a:rPr>
                  <a:t>]: a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t-IT" sz="1600" baseline="-2500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m</m:t>
                    </m:r>
                  </m:oMath>
                </a14:m>
                <a:r>
                  <a:rPr lang="it-IT" sz="1600" dirty="0">
                    <a:solidFill>
                      <a:schemeClr val="tx1"/>
                    </a:solidFill>
                  </a:rPr>
                  <a:t> &gt;</a:t>
                </a:r>
                <a:r>
                  <a:rPr lang="it-IT" sz="1600" baseline="-25000" dirty="0">
                    <a:solidFill>
                      <a:schemeClr val="tx1"/>
                    </a:solidFill>
                  </a:rPr>
                  <a:t>h </a:t>
                </a:r>
                <a:r>
                  <a:rPr lang="it-IT" sz="1600" dirty="0">
                    <a:solidFill>
                      <a:schemeClr val="tx1"/>
                    </a:solidFill>
                  </a:rPr>
                  <a:t>a</a:t>
                </a:r>
                <a:r>
                  <a:rPr lang="it-IT" sz="1600" baseline="-25000" dirty="0">
                    <a:solidFill>
                      <a:schemeClr val="tx1"/>
                    </a:solidFill>
                  </a:rPr>
                  <a:t>i </a:t>
                </a:r>
                <a:r>
                  <a:rPr lang="it-IT" sz="1600" dirty="0">
                    <a:solidFill>
                      <a:schemeClr val="tx1"/>
                    </a:solidFill>
                  </a:rPr>
                  <a:t>} |{ i </a:t>
                </a:r>
                <a14:m>
                  <m:oMath xmlns:m="http://schemas.openxmlformats.org/officeDocument/2006/math">
                    <m:r>
                      <a:rPr lang="it-IT" sz="16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</m:oMath>
                </a14:m>
                <a:r>
                  <a:rPr lang="it-IT" sz="1600" dirty="0">
                    <a:solidFill>
                      <a:schemeClr val="tx1"/>
                    </a:solidFill>
                  </a:rPr>
                  <a:t> [</a:t>
                </a:r>
                <a:r>
                  <a:rPr lang="it-IT" sz="1600" dirty="0" err="1">
                    <a:solidFill>
                      <a:schemeClr val="tx1"/>
                    </a:solidFill>
                  </a:rPr>
                  <a:t>n</a:t>
                </a:r>
                <a:r>
                  <a:rPr lang="it-IT" sz="1600" dirty="0">
                    <a:solidFill>
                      <a:schemeClr val="tx1"/>
                    </a:solidFill>
                  </a:rPr>
                  <a:t>]: a</a:t>
                </a:r>
                <a14:m>
                  <m:oMath xmlns:m="http://schemas.openxmlformats.org/officeDocument/2006/math">
                    <m:r>
                      <a:rPr lang="it-IT" sz="1600" i="1" baseline="-2500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ℓ</m:t>
                    </m:r>
                  </m:oMath>
                </a14:m>
                <a:r>
                  <a:rPr lang="it-IT" sz="1600" dirty="0">
                    <a:solidFill>
                      <a:schemeClr val="tx1"/>
                    </a:solidFill>
                  </a:rPr>
                  <a:t> &gt;</a:t>
                </a:r>
                <a:r>
                  <a:rPr lang="it-IT" sz="1600" baseline="-25000" dirty="0">
                    <a:solidFill>
                      <a:schemeClr val="tx1"/>
                    </a:solidFill>
                  </a:rPr>
                  <a:t>h </a:t>
                </a:r>
                <a:r>
                  <a:rPr lang="it-IT" sz="1600" dirty="0">
                    <a:solidFill>
                      <a:schemeClr val="tx1"/>
                    </a:solidFill>
                  </a:rPr>
                  <a:t>a</a:t>
                </a:r>
                <a:r>
                  <a:rPr lang="it-IT" sz="1600" baseline="-25000" dirty="0">
                    <a:solidFill>
                      <a:schemeClr val="tx1"/>
                    </a:solidFill>
                  </a:rPr>
                  <a:t>i </a:t>
                </a:r>
                <a:r>
                  <a:rPr lang="it-IT" sz="1600" dirty="0">
                    <a:solidFill>
                      <a:schemeClr val="tx1"/>
                    </a:solidFill>
                  </a:rPr>
                  <a:t>}| </a:t>
                </a:r>
                <a14:m>
                  <m:oMath xmlns:m="http://schemas.openxmlformats.org/officeDocument/2006/math">
                    <m:r>
                      <a:rPr lang="it-IT" sz="16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&gt;</m:t>
                    </m:r>
                  </m:oMath>
                </a14:m>
                <a:r>
                  <a:rPr lang="it-IT" sz="1600" dirty="0">
                    <a:solidFill>
                      <a:schemeClr val="tx1"/>
                    </a:solidFill>
                  </a:rPr>
                  <a:t>|{ i </a:t>
                </a:r>
                <a14:m>
                  <m:oMath xmlns:m="http://schemas.openxmlformats.org/officeDocument/2006/math">
                    <m:r>
                      <a:rPr lang="it-IT" sz="16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</m:oMath>
                </a14:m>
                <a:r>
                  <a:rPr lang="it-IT" sz="1600" dirty="0">
                    <a:solidFill>
                      <a:schemeClr val="tx1"/>
                    </a:solidFill>
                  </a:rPr>
                  <a:t> [</a:t>
                </a:r>
                <a:r>
                  <a:rPr lang="it-IT" sz="1600" dirty="0" err="1">
                    <a:solidFill>
                      <a:schemeClr val="tx1"/>
                    </a:solidFill>
                  </a:rPr>
                  <a:t>n</a:t>
                </a:r>
                <a:r>
                  <a:rPr lang="it-IT" sz="1600" dirty="0">
                    <a:solidFill>
                      <a:schemeClr val="tx1"/>
                    </a:solidFill>
                  </a:rPr>
                  <a:t>]: a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t-IT" sz="1600" baseline="-2500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m</m:t>
                    </m:r>
                  </m:oMath>
                </a14:m>
                <a:r>
                  <a:rPr lang="it-IT" sz="1600" dirty="0">
                    <a:solidFill>
                      <a:schemeClr val="tx1"/>
                    </a:solidFill>
                  </a:rPr>
                  <a:t> &gt;</a:t>
                </a:r>
                <a:r>
                  <a:rPr lang="it-IT" sz="1600" baseline="-25000" dirty="0">
                    <a:solidFill>
                      <a:schemeClr val="tx1"/>
                    </a:solidFill>
                  </a:rPr>
                  <a:t>h </a:t>
                </a:r>
                <a:r>
                  <a:rPr lang="it-IT" sz="1600" dirty="0">
                    <a:solidFill>
                      <a:schemeClr val="tx1"/>
                    </a:solidFill>
                  </a:rPr>
                  <a:t>a</a:t>
                </a:r>
                <a:r>
                  <a:rPr lang="it-IT" sz="1600" baseline="-25000" dirty="0">
                    <a:solidFill>
                      <a:schemeClr val="tx1"/>
                    </a:solidFill>
                  </a:rPr>
                  <a:t>i 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}|</a:t>
                </a:r>
                <a:endParaRPr lang="it-IT" sz="1800" dirty="0">
                  <a:solidFill>
                    <a:schemeClr val="tx1"/>
                  </a:solidFill>
                </a:endParaRPr>
              </a:p>
              <a:p>
                <a:pPr marL="800100" lvl="3" indent="-342900"/>
                <a:r>
                  <a:rPr lang="it-IT" sz="1600" dirty="0" smtClean="0">
                    <a:solidFill>
                      <a:schemeClr val="tx1"/>
                    </a:solidFill>
                  </a:rPr>
                  <a:t>In entrambi i casi, </a:t>
                </a:r>
                <a:r>
                  <a:rPr lang="it-IT" sz="1600" dirty="0">
                    <a:solidFill>
                      <a:schemeClr val="tx1"/>
                    </a:solidFill>
                  </a:rPr>
                  <a:t>a</a:t>
                </a:r>
                <a:r>
                  <a:rPr lang="it-IT" sz="1600" baseline="-25000" dirty="0" err="1">
                    <a:solidFill>
                      <a:schemeClr val="tx1"/>
                    </a:solidFill>
                  </a:rPr>
                  <a:t>m</a:t>
                </a:r>
                <a:r>
                  <a:rPr lang="it-IT" sz="1600" dirty="0">
                    <a:solidFill>
                      <a:schemeClr val="tx1"/>
                    </a:solidFill>
                  </a:rPr>
                  <a:t> &gt;</a:t>
                </a:r>
                <a:r>
                  <a:rPr lang="it-IT" sz="1600" baseline="-25000" dirty="0">
                    <a:solidFill>
                      <a:schemeClr val="tx1"/>
                    </a:solidFill>
                  </a:rPr>
                  <a:t>h </a:t>
                </a:r>
                <a:r>
                  <a:rPr lang="it-IT" sz="1600" dirty="0">
                    <a:solidFill>
                      <a:schemeClr val="tx1"/>
                    </a:solidFill>
                  </a:rPr>
                  <a:t>a</a:t>
                </a:r>
                <a14:m>
                  <m:oMath xmlns:m="http://schemas.openxmlformats.org/officeDocument/2006/math">
                    <m:r>
                      <a:rPr lang="it-IT" sz="1600" i="1" baseline="-2500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ℓ </m:t>
                    </m:r>
                  </m:oMath>
                </a14:m>
                <a:r>
                  <a:rPr lang="it-IT" sz="1600" dirty="0" smtClean="0">
                    <a:solidFill>
                      <a:schemeClr val="tx1"/>
                    </a:solidFill>
                  </a:rPr>
                  <a:t>e </a:t>
                </a:r>
                <a:r>
                  <a:rPr lang="it-IT" sz="1600" dirty="0">
                    <a:solidFill>
                      <a:schemeClr val="tx1"/>
                    </a:solidFill>
                  </a:rPr>
                  <a:t>a</a:t>
                </a:r>
                <a:r>
                  <a:rPr lang="it-IT" sz="1600" baseline="-25000" dirty="0" err="1">
                    <a:solidFill>
                      <a:schemeClr val="tx1"/>
                    </a:solidFill>
                  </a:rPr>
                  <a:t>m</a:t>
                </a:r>
                <a:r>
                  <a:rPr lang="it-IT" sz="1600" dirty="0">
                    <a:solidFill>
                      <a:schemeClr val="tx1"/>
                    </a:solidFill>
                  </a:rPr>
                  <a:t> &gt;</a:t>
                </a:r>
                <a:r>
                  <a:rPr lang="it-IT" sz="1600" baseline="-25000" dirty="0">
                    <a:solidFill>
                      <a:schemeClr val="tx1"/>
                    </a:solidFill>
                  </a:rPr>
                  <a:t>h </a:t>
                </a:r>
                <a:r>
                  <a:rPr lang="it-IT" sz="1600" dirty="0">
                    <a:solidFill>
                      <a:schemeClr val="tx1"/>
                    </a:solidFill>
                  </a:rPr>
                  <a:t>a</a:t>
                </a:r>
                <a14:m>
                  <m:oMath xmlns:m="http://schemas.openxmlformats.org/officeDocument/2006/math">
                    <m:r>
                      <a:rPr lang="it-IT" sz="1600" i="1" baseline="-2500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ℓ</m:t>
                    </m:r>
                  </m:oMath>
                </a14:m>
                <a:r>
                  <a:rPr lang="it-IT" sz="1600" dirty="0" smtClean="0">
                    <a:solidFill>
                      <a:schemeClr val="tx1"/>
                    </a:solidFill>
                  </a:rPr>
                  <a:t>, viene contraddetto quanto supposto circa m</a:t>
                </a:r>
              </a:p>
              <a:p>
                <a:pPr marL="800100" lvl="3" indent="-342900"/>
                <a:r>
                  <a:rPr lang="it-IT" sz="1600" dirty="0" smtClean="0">
                    <a:solidFill>
                      <a:schemeClr val="tx1"/>
                    </a:solidFill>
                  </a:rPr>
                  <a:t>e quindi m non esiste e, </a:t>
                </a:r>
                <a:r>
                  <a:rPr lang="it-IT" sz="1600" dirty="0">
                    <a:solidFill>
                      <a:schemeClr val="tx1"/>
                    </a:solidFill>
                  </a:rPr>
                  <a:t>per ogni j </a:t>
                </a:r>
                <a14:m>
                  <m:oMath xmlns:m="http://schemas.openxmlformats.org/officeDocument/2006/math">
                    <m:r>
                      <a:rPr lang="it-IT" sz="16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</m:oMath>
                </a14:m>
                <a:r>
                  <a:rPr lang="it-IT" sz="1600" dirty="0">
                    <a:solidFill>
                      <a:schemeClr val="tx1"/>
                    </a:solidFill>
                  </a:rPr>
                  <a:t> [</a:t>
                </a:r>
                <a:r>
                  <a:rPr lang="it-IT" sz="1600" dirty="0" err="1">
                    <a:solidFill>
                      <a:schemeClr val="tx1"/>
                    </a:solidFill>
                  </a:rPr>
                  <a:t>n</a:t>
                </a:r>
                <a:r>
                  <a:rPr lang="it-IT" sz="1600" dirty="0">
                    <a:solidFill>
                      <a:schemeClr val="tx1"/>
                    </a:solidFill>
                  </a:rPr>
                  <a:t>] – { i }, 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|{ </a:t>
                </a:r>
                <a:r>
                  <a:rPr lang="it-IT" sz="1600" dirty="0">
                    <a:solidFill>
                      <a:schemeClr val="tx1"/>
                    </a:solidFill>
                  </a:rPr>
                  <a:t>i </a:t>
                </a:r>
                <a14:m>
                  <m:oMath xmlns:m="http://schemas.openxmlformats.org/officeDocument/2006/math">
                    <m:r>
                      <a:rPr lang="it-IT" sz="16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</m:oMath>
                </a14:m>
                <a:r>
                  <a:rPr lang="it-IT" sz="1600" dirty="0">
                    <a:solidFill>
                      <a:schemeClr val="tx1"/>
                    </a:solidFill>
                  </a:rPr>
                  <a:t> [</a:t>
                </a:r>
                <a:r>
                  <a:rPr lang="it-IT" sz="1600" dirty="0" err="1">
                    <a:solidFill>
                      <a:schemeClr val="tx1"/>
                    </a:solidFill>
                  </a:rPr>
                  <a:t>n</a:t>
                </a:r>
                <a:r>
                  <a:rPr lang="it-IT" sz="1600" dirty="0">
                    <a:solidFill>
                      <a:schemeClr val="tx1"/>
                    </a:solidFill>
                  </a:rPr>
                  <a:t>]: a</a:t>
                </a:r>
                <a14:m>
                  <m:oMath xmlns:m="http://schemas.openxmlformats.org/officeDocument/2006/math">
                    <m:r>
                      <a:rPr lang="it-IT" sz="1600" i="1" baseline="-2500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ℓ</m:t>
                    </m:r>
                  </m:oMath>
                </a14:m>
                <a:r>
                  <a:rPr lang="it-IT" sz="1600" dirty="0">
                    <a:solidFill>
                      <a:schemeClr val="tx1"/>
                    </a:solidFill>
                  </a:rPr>
                  <a:t> &gt;</a:t>
                </a:r>
                <a:r>
                  <a:rPr lang="it-IT" sz="1600" baseline="-25000" dirty="0">
                    <a:solidFill>
                      <a:schemeClr val="tx1"/>
                    </a:solidFill>
                  </a:rPr>
                  <a:t>h </a:t>
                </a:r>
                <a:r>
                  <a:rPr lang="it-IT" sz="1600" dirty="0">
                    <a:solidFill>
                      <a:schemeClr val="tx1"/>
                    </a:solidFill>
                  </a:rPr>
                  <a:t>a</a:t>
                </a:r>
                <a:r>
                  <a:rPr lang="it-IT" sz="1600" baseline="-25000" dirty="0">
                    <a:solidFill>
                      <a:schemeClr val="tx1"/>
                    </a:solidFill>
                  </a:rPr>
                  <a:t>i </a:t>
                </a:r>
                <a:r>
                  <a:rPr lang="it-IT" sz="1600" dirty="0">
                    <a:solidFill>
                      <a:schemeClr val="tx1"/>
                    </a:solidFill>
                  </a:rPr>
                  <a:t>}| &gt; |{ i </a:t>
                </a:r>
                <a14:m>
                  <m:oMath xmlns:m="http://schemas.openxmlformats.org/officeDocument/2006/math">
                    <m:r>
                      <a:rPr lang="it-IT" sz="16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</m:oMath>
                </a14:m>
                <a:r>
                  <a:rPr lang="it-IT" sz="1600" dirty="0">
                    <a:solidFill>
                      <a:schemeClr val="tx1"/>
                    </a:solidFill>
                  </a:rPr>
                  <a:t> [</a:t>
                </a:r>
                <a:r>
                  <a:rPr lang="it-IT" sz="1600" dirty="0" err="1">
                    <a:solidFill>
                      <a:schemeClr val="tx1"/>
                    </a:solidFill>
                  </a:rPr>
                  <a:t>n</a:t>
                </a:r>
                <a:r>
                  <a:rPr lang="it-IT" sz="1600" dirty="0">
                    <a:solidFill>
                      <a:schemeClr val="tx1"/>
                    </a:solidFill>
                  </a:rPr>
                  <a:t>]: a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t-IT" sz="1600" baseline="-2500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j</m:t>
                    </m:r>
                  </m:oMath>
                </a14:m>
                <a:r>
                  <a:rPr lang="it-IT" sz="1600" dirty="0">
                    <a:solidFill>
                      <a:schemeClr val="tx1"/>
                    </a:solidFill>
                  </a:rPr>
                  <a:t> &gt;</a:t>
                </a:r>
                <a:r>
                  <a:rPr lang="it-IT" sz="1600" baseline="-25000" dirty="0">
                    <a:solidFill>
                      <a:schemeClr val="tx1"/>
                    </a:solidFill>
                  </a:rPr>
                  <a:t>h </a:t>
                </a:r>
                <a:r>
                  <a:rPr lang="it-IT" sz="1600" dirty="0">
                    <a:solidFill>
                      <a:schemeClr val="tx1"/>
                    </a:solidFill>
                  </a:rPr>
                  <a:t>a</a:t>
                </a:r>
                <a:r>
                  <a:rPr lang="it-IT" sz="1600" baseline="-25000" dirty="0">
                    <a:solidFill>
                      <a:schemeClr val="tx1"/>
                    </a:solidFill>
                  </a:rPr>
                  <a:t>i </a:t>
                </a:r>
                <a:r>
                  <a:rPr lang="it-IT" sz="1600" dirty="0">
                    <a:solidFill>
                      <a:schemeClr val="tx1"/>
                    </a:solidFill>
                  </a:rPr>
                  <a:t>}| 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																		QED</a:t>
                </a:r>
                <a:endParaRPr lang="it-IT" sz="1600" dirty="0">
                  <a:solidFill>
                    <a:schemeClr val="tx1"/>
                  </a:solidFill>
                </a:endParaRPr>
              </a:p>
              <a:p>
                <a:pPr marL="342900" lvl="2" indent="-342900"/>
                <a:endParaRPr lang="it-IT" sz="1800" dirty="0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Segnaposto contenut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31338" y="864824"/>
                <a:ext cx="10260662" cy="5993176"/>
              </a:xfrm>
              <a:blipFill rotWithShape="0">
                <a:blip r:embed="rId2"/>
                <a:stretch>
                  <a:fillRect l="-416" t="-122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973158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60112" y="119604"/>
            <a:ext cx="8911687" cy="925975"/>
          </a:xfrm>
        </p:spPr>
        <p:txBody>
          <a:bodyPr/>
          <a:lstStyle/>
          <a:p>
            <a:r>
              <a:rPr lang="it-IT" dirty="0" smtClean="0">
                <a:solidFill>
                  <a:schemeClr val="tx1"/>
                </a:solidFill>
              </a:rPr>
              <a:t>Voto individuale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/>
              <p:cNvSpPr>
                <a:spLocks noGrp="1"/>
              </p:cNvSpPr>
              <p:nvPr>
                <p:ph idx="1"/>
              </p:nvPr>
            </p:nvSpPr>
            <p:spPr>
              <a:xfrm>
                <a:off x="1931338" y="864824"/>
                <a:ext cx="9598929" cy="5993176"/>
              </a:xfrm>
            </p:spPr>
            <p:txBody>
              <a:bodyPr>
                <a:normAutofit/>
              </a:bodyPr>
              <a:lstStyle/>
              <a:p>
                <a:pPr marL="342900" lvl="2" indent="-342900"/>
                <a:r>
                  <a:rPr lang="it-IT" sz="1800" b="1" dirty="0" smtClean="0">
                    <a:solidFill>
                      <a:schemeClr val="tx1"/>
                    </a:solidFill>
                  </a:rPr>
                  <a:t>Lemma 2</a:t>
                </a:r>
                <a:r>
                  <a:rPr lang="it-IT" sz="1800" dirty="0">
                    <a:solidFill>
                      <a:schemeClr val="tx1"/>
                    </a:solidFill>
                  </a:rPr>
                  <a:t>: se &gt;</a:t>
                </a:r>
                <a:r>
                  <a:rPr lang="it-IT" sz="1800" baseline="-25000" dirty="0">
                    <a:solidFill>
                      <a:schemeClr val="tx1"/>
                    </a:solidFill>
                  </a:rPr>
                  <a:t>h </a:t>
                </a:r>
                <a:r>
                  <a:rPr lang="it-IT" sz="1800" dirty="0">
                    <a:solidFill>
                      <a:schemeClr val="tx1"/>
                    </a:solidFill>
                  </a:rPr>
                  <a:t>è una relazione binaria completa e transitiva nell’insieme </a:t>
                </a:r>
                <a:r>
                  <a:rPr lang="it-IT" sz="1800" dirty="0" smtClean="0">
                    <a:solidFill>
                      <a:schemeClr val="tx1"/>
                    </a:solidFill>
                  </a:rPr>
                  <a:t>		  A </a:t>
                </a:r>
                <a:r>
                  <a:rPr lang="it-IT" sz="1800" dirty="0">
                    <a:solidFill>
                      <a:schemeClr val="tx1"/>
                    </a:solidFill>
                  </a:rPr>
                  <a:t>= { a</a:t>
                </a:r>
                <a:r>
                  <a:rPr lang="it-IT" sz="1800" baseline="-25000" dirty="0">
                    <a:solidFill>
                      <a:schemeClr val="tx1"/>
                    </a:solidFill>
                  </a:rPr>
                  <a:t>1</a:t>
                </a:r>
                <a:r>
                  <a:rPr lang="it-IT" sz="1800" dirty="0">
                    <a:solidFill>
                      <a:schemeClr val="tx1"/>
                    </a:solidFill>
                  </a:rPr>
                  <a:t>, a</a:t>
                </a:r>
                <a:r>
                  <a:rPr lang="it-IT" sz="1800" baseline="-25000" dirty="0">
                    <a:solidFill>
                      <a:schemeClr val="tx1"/>
                    </a:solidFill>
                  </a:rPr>
                  <a:t>2</a:t>
                </a:r>
                <a:r>
                  <a:rPr lang="it-IT" sz="1800" dirty="0">
                    <a:solidFill>
                      <a:schemeClr val="tx1"/>
                    </a:solidFill>
                  </a:rPr>
                  <a:t>, ... , a</a:t>
                </a:r>
                <a:r>
                  <a:rPr lang="it-IT" sz="1800" baseline="-25000" dirty="0">
                    <a:solidFill>
                      <a:schemeClr val="tx1"/>
                    </a:solidFill>
                  </a:rPr>
                  <a:t>n</a:t>
                </a:r>
                <a:r>
                  <a:rPr lang="it-IT" sz="1800" dirty="0">
                    <a:solidFill>
                      <a:schemeClr val="tx1"/>
                    </a:solidFill>
                  </a:rPr>
                  <a:t>} </a:t>
                </a:r>
                <a:r>
                  <a:rPr lang="it-IT" sz="1800" dirty="0" smtClean="0">
                    <a:solidFill>
                      <a:schemeClr val="tx1"/>
                    </a:solidFill>
                  </a:rPr>
                  <a:t>e sia </a:t>
                </a:r>
                <a14:m>
                  <m:oMath xmlns:m="http://schemas.openxmlformats.org/officeDocument/2006/math">
                    <m:r>
                      <a:rPr lang="it-IT" sz="18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ℓ</m:t>
                    </m:r>
                  </m:oMath>
                </a14:m>
                <a:r>
                  <a:rPr lang="it-IT" sz="18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sz="18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</m:oMath>
                </a14:m>
                <a:r>
                  <a:rPr lang="it-IT" sz="1800" dirty="0">
                    <a:solidFill>
                      <a:schemeClr val="tx1"/>
                    </a:solidFill>
                  </a:rPr>
                  <a:t> [</a:t>
                </a:r>
                <a:r>
                  <a:rPr lang="it-IT" sz="1800" dirty="0" err="1">
                    <a:solidFill>
                      <a:schemeClr val="tx1"/>
                    </a:solidFill>
                  </a:rPr>
                  <a:t>n</a:t>
                </a:r>
                <a:r>
                  <a:rPr lang="it-IT" sz="1800" dirty="0">
                    <a:solidFill>
                      <a:schemeClr val="tx1"/>
                    </a:solidFill>
                  </a:rPr>
                  <a:t>] tale che</a:t>
                </a:r>
                <a:r>
                  <a:rPr lang="it-IT" sz="1800" dirty="0" smtClean="0">
                    <a:solidFill>
                      <a:schemeClr val="tx1"/>
                    </a:solidFill>
                  </a:rPr>
                  <a:t> </a:t>
                </a:r>
                <a:r>
                  <a:rPr lang="it-IT" sz="1800" dirty="0">
                    <a:solidFill>
                      <a:schemeClr val="tx1"/>
                    </a:solidFill>
                  </a:rPr>
                  <a:t>|{ i </a:t>
                </a:r>
                <a14:m>
                  <m:oMath xmlns:m="http://schemas.openxmlformats.org/officeDocument/2006/math">
                    <m:r>
                      <a:rPr lang="it-IT" sz="18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</m:oMath>
                </a14:m>
                <a:r>
                  <a:rPr lang="it-IT" sz="1800" dirty="0">
                    <a:solidFill>
                      <a:schemeClr val="tx1"/>
                    </a:solidFill>
                  </a:rPr>
                  <a:t> [</a:t>
                </a:r>
                <a:r>
                  <a:rPr lang="it-IT" sz="1800" dirty="0" err="1">
                    <a:solidFill>
                      <a:schemeClr val="tx1"/>
                    </a:solidFill>
                  </a:rPr>
                  <a:t>n</a:t>
                </a:r>
                <a:r>
                  <a:rPr lang="it-IT" sz="1800" dirty="0">
                    <a:solidFill>
                      <a:schemeClr val="tx1"/>
                    </a:solidFill>
                  </a:rPr>
                  <a:t>]: a</a:t>
                </a:r>
                <a14:m>
                  <m:oMath xmlns:m="http://schemas.openxmlformats.org/officeDocument/2006/math">
                    <m:r>
                      <a:rPr lang="it-IT" sz="1800" i="1" baseline="-2500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ℓ</m:t>
                    </m:r>
                  </m:oMath>
                </a14:m>
                <a:r>
                  <a:rPr lang="it-IT" sz="1800" dirty="0">
                    <a:solidFill>
                      <a:schemeClr val="tx1"/>
                    </a:solidFill>
                  </a:rPr>
                  <a:t> &gt;</a:t>
                </a:r>
                <a:r>
                  <a:rPr lang="it-IT" sz="1800" baseline="-25000" dirty="0">
                    <a:solidFill>
                      <a:schemeClr val="tx1"/>
                    </a:solidFill>
                  </a:rPr>
                  <a:t>h </a:t>
                </a:r>
                <a:r>
                  <a:rPr lang="it-IT" sz="1800" dirty="0">
                    <a:solidFill>
                      <a:schemeClr val="tx1"/>
                    </a:solidFill>
                  </a:rPr>
                  <a:t>a</a:t>
                </a:r>
                <a:r>
                  <a:rPr lang="it-IT" sz="1800" baseline="-25000" dirty="0">
                    <a:solidFill>
                      <a:schemeClr val="tx1"/>
                    </a:solidFill>
                  </a:rPr>
                  <a:t>i </a:t>
                </a:r>
                <a:r>
                  <a:rPr lang="it-IT" sz="1800" dirty="0">
                    <a:solidFill>
                      <a:schemeClr val="tx1"/>
                    </a:solidFill>
                  </a:rPr>
                  <a:t>}| &gt; |{ i </a:t>
                </a:r>
                <a14:m>
                  <m:oMath xmlns:m="http://schemas.openxmlformats.org/officeDocument/2006/math">
                    <m:r>
                      <a:rPr lang="it-IT" sz="18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</m:oMath>
                </a14:m>
                <a:r>
                  <a:rPr lang="it-IT" sz="1800" dirty="0">
                    <a:solidFill>
                      <a:schemeClr val="tx1"/>
                    </a:solidFill>
                  </a:rPr>
                  <a:t> [</a:t>
                </a:r>
                <a:r>
                  <a:rPr lang="it-IT" sz="1800" dirty="0" err="1">
                    <a:solidFill>
                      <a:schemeClr val="tx1"/>
                    </a:solidFill>
                  </a:rPr>
                  <a:t>n</a:t>
                </a:r>
                <a:r>
                  <a:rPr lang="it-IT" sz="1800" dirty="0">
                    <a:solidFill>
                      <a:schemeClr val="tx1"/>
                    </a:solidFill>
                  </a:rPr>
                  <a:t>]: a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t-IT" sz="1800" baseline="-2500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j</m:t>
                    </m:r>
                  </m:oMath>
                </a14:m>
                <a:r>
                  <a:rPr lang="it-IT" sz="1800" dirty="0">
                    <a:solidFill>
                      <a:schemeClr val="tx1"/>
                    </a:solidFill>
                  </a:rPr>
                  <a:t> &gt;</a:t>
                </a:r>
                <a:r>
                  <a:rPr lang="it-IT" sz="1800" baseline="-25000" dirty="0">
                    <a:solidFill>
                      <a:schemeClr val="tx1"/>
                    </a:solidFill>
                  </a:rPr>
                  <a:t>h </a:t>
                </a:r>
                <a:r>
                  <a:rPr lang="it-IT" sz="1800" dirty="0">
                    <a:solidFill>
                      <a:schemeClr val="tx1"/>
                    </a:solidFill>
                  </a:rPr>
                  <a:t>a</a:t>
                </a:r>
                <a:r>
                  <a:rPr lang="it-IT" sz="1800" baseline="-25000" dirty="0">
                    <a:solidFill>
                      <a:schemeClr val="tx1"/>
                    </a:solidFill>
                  </a:rPr>
                  <a:t>i </a:t>
                </a:r>
                <a:r>
                  <a:rPr lang="it-IT" sz="1800" dirty="0">
                    <a:solidFill>
                      <a:schemeClr val="tx1"/>
                    </a:solidFill>
                  </a:rPr>
                  <a:t>}|, allora, </a:t>
                </a:r>
                <a:r>
                  <a:rPr lang="it-IT" sz="1800" dirty="0" smtClean="0">
                    <a:solidFill>
                      <a:schemeClr val="tx1"/>
                    </a:solidFill>
                  </a:rPr>
                  <a:t>per </a:t>
                </a:r>
                <a:r>
                  <a:rPr lang="it-IT" sz="1800" dirty="0">
                    <a:solidFill>
                      <a:schemeClr val="tx1"/>
                    </a:solidFill>
                  </a:rPr>
                  <a:t>ogni j </a:t>
                </a:r>
                <a14:m>
                  <m:oMath xmlns:m="http://schemas.openxmlformats.org/officeDocument/2006/math">
                    <m:r>
                      <a:rPr lang="it-IT" sz="18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</m:oMath>
                </a14:m>
                <a:r>
                  <a:rPr lang="it-IT" sz="1800" dirty="0">
                    <a:solidFill>
                      <a:schemeClr val="tx1"/>
                    </a:solidFill>
                  </a:rPr>
                  <a:t> [</a:t>
                </a:r>
                <a:r>
                  <a:rPr lang="it-IT" sz="1800" dirty="0" err="1">
                    <a:solidFill>
                      <a:schemeClr val="tx1"/>
                    </a:solidFill>
                  </a:rPr>
                  <a:t>n</a:t>
                </a:r>
                <a:r>
                  <a:rPr lang="it-IT" sz="1800" dirty="0">
                    <a:solidFill>
                      <a:schemeClr val="tx1"/>
                    </a:solidFill>
                  </a:rPr>
                  <a:t>] – { i }, a</a:t>
                </a:r>
                <a14:m>
                  <m:oMath xmlns:m="http://schemas.openxmlformats.org/officeDocument/2006/math">
                    <m:r>
                      <a:rPr lang="it-IT" sz="1800" i="1" baseline="-2500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ℓ</m:t>
                    </m:r>
                  </m:oMath>
                </a14:m>
                <a:r>
                  <a:rPr lang="it-IT" sz="1800" dirty="0">
                    <a:solidFill>
                      <a:schemeClr val="tx1"/>
                    </a:solidFill>
                  </a:rPr>
                  <a:t> &gt;</a:t>
                </a:r>
                <a:r>
                  <a:rPr lang="it-IT" sz="1800" baseline="-25000" dirty="0">
                    <a:solidFill>
                      <a:schemeClr val="tx1"/>
                    </a:solidFill>
                  </a:rPr>
                  <a:t>h </a:t>
                </a:r>
                <a:r>
                  <a:rPr lang="it-IT" sz="1800" dirty="0" err="1">
                    <a:solidFill>
                      <a:schemeClr val="tx1"/>
                    </a:solidFill>
                  </a:rPr>
                  <a:t>a</a:t>
                </a:r>
                <a:r>
                  <a:rPr lang="it-IT" sz="1800" baseline="-25000" dirty="0" err="1">
                    <a:solidFill>
                      <a:schemeClr val="tx1"/>
                    </a:solidFill>
                  </a:rPr>
                  <a:t>j</a:t>
                </a:r>
                <a:endParaRPr lang="it-IT" sz="1800" dirty="0">
                  <a:solidFill>
                    <a:schemeClr val="tx1"/>
                  </a:solidFill>
                </a:endParaRPr>
              </a:p>
              <a:p>
                <a:pPr marL="342900" lvl="2" indent="-342900"/>
                <a:r>
                  <a:rPr lang="it-IT" sz="1800" dirty="0" smtClean="0">
                    <a:solidFill>
                      <a:schemeClr val="tx1"/>
                    </a:solidFill>
                  </a:rPr>
                  <a:t>Dimostrazione: 	</a:t>
                </a:r>
              </a:p>
              <a:p>
                <a:pPr marL="800100" lvl="3" indent="-342900"/>
                <a:r>
                  <a:rPr lang="it-IT" sz="1600" dirty="0" smtClean="0">
                    <a:solidFill>
                      <a:schemeClr val="tx1"/>
                    </a:solidFill>
                  </a:rPr>
                  <a:t>osserviamo che </a:t>
                </a:r>
                <a14:m>
                  <m:oMath xmlns:m="http://schemas.openxmlformats.org/officeDocument/2006/math">
                    <m:r>
                      <a:rPr lang="it-IT" sz="16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ℓ</m:t>
                    </m:r>
                  </m:oMath>
                </a14:m>
                <a:r>
                  <a:rPr lang="it-IT" sz="16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sz="16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</m:oMath>
                </a14:m>
                <a:r>
                  <a:rPr lang="it-IT" sz="1600" dirty="0">
                    <a:solidFill>
                      <a:schemeClr val="tx1"/>
                    </a:solidFill>
                  </a:rPr>
                  <a:t> [</a:t>
                </a:r>
                <a:r>
                  <a:rPr lang="it-IT" sz="1600" dirty="0" err="1">
                    <a:solidFill>
                      <a:schemeClr val="tx1"/>
                    </a:solidFill>
                  </a:rPr>
                  <a:t>n</a:t>
                </a:r>
                <a:r>
                  <a:rPr lang="it-IT" sz="1600" dirty="0">
                    <a:solidFill>
                      <a:schemeClr val="tx1"/>
                    </a:solidFill>
                  </a:rPr>
                  <a:t>] tale che, per ogni j </a:t>
                </a:r>
                <a14:m>
                  <m:oMath xmlns:m="http://schemas.openxmlformats.org/officeDocument/2006/math">
                    <m:r>
                      <a:rPr lang="it-IT" sz="16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</m:oMath>
                </a14:m>
                <a:r>
                  <a:rPr lang="it-IT" sz="1600" dirty="0">
                    <a:solidFill>
                      <a:schemeClr val="tx1"/>
                    </a:solidFill>
                  </a:rPr>
                  <a:t> [</a:t>
                </a:r>
                <a:r>
                  <a:rPr lang="it-IT" sz="1600" dirty="0" err="1">
                    <a:solidFill>
                      <a:schemeClr val="tx1"/>
                    </a:solidFill>
                  </a:rPr>
                  <a:t>n</a:t>
                </a:r>
                <a:r>
                  <a:rPr lang="it-IT" sz="1600" dirty="0">
                    <a:solidFill>
                      <a:schemeClr val="tx1"/>
                    </a:solidFill>
                  </a:rPr>
                  <a:t>] – 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{</a:t>
                </a:r>
                <a14:m>
                  <m:oMath xmlns:m="http://schemas.openxmlformats.org/officeDocument/2006/math">
                    <m:r>
                      <a:rPr lang="it-IT" sz="16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ℓ</m:t>
                    </m:r>
                  </m:oMath>
                </a14:m>
                <a:r>
                  <a:rPr lang="it-IT" sz="1600" dirty="0" smtClean="0">
                    <a:solidFill>
                      <a:schemeClr val="tx1"/>
                    </a:solidFill>
                  </a:rPr>
                  <a:t> </a:t>
                </a:r>
                <a:r>
                  <a:rPr lang="it-IT" sz="1600" dirty="0">
                    <a:solidFill>
                      <a:schemeClr val="tx1"/>
                    </a:solidFill>
                  </a:rPr>
                  <a:t>}, 									|{ i </a:t>
                </a:r>
                <a14:m>
                  <m:oMath xmlns:m="http://schemas.openxmlformats.org/officeDocument/2006/math">
                    <m:r>
                      <a:rPr lang="it-IT" sz="16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</m:oMath>
                </a14:m>
                <a:r>
                  <a:rPr lang="it-IT" sz="1600" dirty="0">
                    <a:solidFill>
                      <a:schemeClr val="tx1"/>
                    </a:solidFill>
                  </a:rPr>
                  <a:t> [</a:t>
                </a:r>
                <a:r>
                  <a:rPr lang="it-IT" sz="1600" dirty="0" err="1">
                    <a:solidFill>
                      <a:schemeClr val="tx1"/>
                    </a:solidFill>
                  </a:rPr>
                  <a:t>n</a:t>
                </a:r>
                <a:r>
                  <a:rPr lang="it-IT" sz="1600" dirty="0">
                    <a:solidFill>
                      <a:schemeClr val="tx1"/>
                    </a:solidFill>
                  </a:rPr>
                  <a:t>]: a</a:t>
                </a:r>
                <a14:m>
                  <m:oMath xmlns:m="http://schemas.openxmlformats.org/officeDocument/2006/math">
                    <m:r>
                      <a:rPr lang="it-IT" sz="1600" i="1" baseline="-2500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ℓ</m:t>
                    </m:r>
                  </m:oMath>
                </a14:m>
                <a:r>
                  <a:rPr lang="it-IT" sz="1600" dirty="0">
                    <a:solidFill>
                      <a:schemeClr val="tx1"/>
                    </a:solidFill>
                  </a:rPr>
                  <a:t> &gt;</a:t>
                </a:r>
                <a:r>
                  <a:rPr lang="it-IT" sz="1600" baseline="-25000" dirty="0">
                    <a:solidFill>
                      <a:schemeClr val="tx1"/>
                    </a:solidFill>
                  </a:rPr>
                  <a:t>h </a:t>
                </a:r>
                <a:r>
                  <a:rPr lang="it-IT" sz="1600" dirty="0">
                    <a:solidFill>
                      <a:schemeClr val="tx1"/>
                    </a:solidFill>
                  </a:rPr>
                  <a:t>a</a:t>
                </a:r>
                <a:r>
                  <a:rPr lang="it-IT" sz="1600" baseline="-25000" dirty="0">
                    <a:solidFill>
                      <a:schemeClr val="tx1"/>
                    </a:solidFill>
                  </a:rPr>
                  <a:t>i </a:t>
                </a:r>
                <a:r>
                  <a:rPr lang="it-IT" sz="1600" dirty="0">
                    <a:solidFill>
                      <a:schemeClr val="tx1"/>
                    </a:solidFill>
                  </a:rPr>
                  <a:t>}| </a:t>
                </a:r>
                <a14:m>
                  <m:oMath xmlns:m="http://schemas.openxmlformats.org/officeDocument/2006/math">
                    <m:r>
                      <a:rPr lang="it-IT" sz="16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&gt;</m:t>
                    </m:r>
                  </m:oMath>
                </a14:m>
                <a:r>
                  <a:rPr lang="it-IT" sz="1600" dirty="0">
                    <a:solidFill>
                      <a:schemeClr val="tx1"/>
                    </a:solidFill>
                  </a:rPr>
                  <a:t>|{ i </a:t>
                </a:r>
                <a14:m>
                  <m:oMath xmlns:m="http://schemas.openxmlformats.org/officeDocument/2006/math">
                    <m:r>
                      <a:rPr lang="it-IT" sz="16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</m:oMath>
                </a14:m>
                <a:r>
                  <a:rPr lang="it-IT" sz="1600" dirty="0">
                    <a:solidFill>
                      <a:schemeClr val="tx1"/>
                    </a:solidFill>
                  </a:rPr>
                  <a:t> [</a:t>
                </a:r>
                <a:r>
                  <a:rPr lang="it-IT" sz="1600" dirty="0" err="1">
                    <a:solidFill>
                      <a:schemeClr val="tx1"/>
                    </a:solidFill>
                  </a:rPr>
                  <a:t>n</a:t>
                </a:r>
                <a:r>
                  <a:rPr lang="it-IT" sz="1600" dirty="0">
                    <a:solidFill>
                      <a:schemeClr val="tx1"/>
                    </a:solidFill>
                  </a:rPr>
                  <a:t>]: a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t-IT" sz="1600" baseline="-2500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j</m:t>
                    </m:r>
                  </m:oMath>
                </a14:m>
                <a:r>
                  <a:rPr lang="it-IT" sz="1600" dirty="0">
                    <a:solidFill>
                      <a:schemeClr val="tx1"/>
                    </a:solidFill>
                  </a:rPr>
                  <a:t> &gt;</a:t>
                </a:r>
                <a:r>
                  <a:rPr lang="it-IT" sz="1600" baseline="-25000" dirty="0">
                    <a:solidFill>
                      <a:schemeClr val="tx1"/>
                    </a:solidFill>
                  </a:rPr>
                  <a:t>h </a:t>
                </a:r>
                <a:r>
                  <a:rPr lang="it-IT" sz="1600" dirty="0">
                    <a:solidFill>
                      <a:schemeClr val="tx1"/>
                    </a:solidFill>
                  </a:rPr>
                  <a:t>a</a:t>
                </a:r>
                <a:r>
                  <a:rPr lang="it-IT" sz="1600" baseline="-25000" dirty="0">
                    <a:solidFill>
                      <a:schemeClr val="tx1"/>
                    </a:solidFill>
                  </a:rPr>
                  <a:t>i </a:t>
                </a:r>
                <a:r>
                  <a:rPr lang="it-IT" sz="1600" dirty="0">
                    <a:solidFill>
                      <a:schemeClr val="tx1"/>
                    </a:solidFill>
                  </a:rPr>
                  <a:t>}| 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									   esiste in virtù del Lemma 1</a:t>
                </a:r>
              </a:p>
              <a:p>
                <a:pPr marL="800100" lvl="3" indent="-342900"/>
                <a:r>
                  <a:rPr lang="it-IT" sz="1600" dirty="0" smtClean="0">
                    <a:solidFill>
                      <a:schemeClr val="tx1"/>
                    </a:solidFill>
                  </a:rPr>
                  <a:t>supponiamo che esista </a:t>
                </a:r>
                <a:r>
                  <a:rPr lang="it-IT" sz="1600" dirty="0">
                    <a:solidFill>
                      <a:schemeClr val="tx1"/>
                    </a:solidFill>
                  </a:rPr>
                  <a:t>esista m </a:t>
                </a:r>
                <a14:m>
                  <m:oMath xmlns:m="http://schemas.openxmlformats.org/officeDocument/2006/math">
                    <m:r>
                      <a:rPr lang="it-IT" sz="16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</m:oMath>
                </a14:m>
                <a:r>
                  <a:rPr lang="it-IT" sz="1600" dirty="0">
                    <a:solidFill>
                      <a:schemeClr val="tx1"/>
                    </a:solidFill>
                  </a:rPr>
                  <a:t> [</a:t>
                </a:r>
                <a:r>
                  <a:rPr lang="it-IT" sz="1600" dirty="0" err="1">
                    <a:solidFill>
                      <a:schemeClr val="tx1"/>
                    </a:solidFill>
                  </a:rPr>
                  <a:t>n</a:t>
                </a:r>
                <a:r>
                  <a:rPr lang="it-IT" sz="1600" dirty="0">
                    <a:solidFill>
                      <a:schemeClr val="tx1"/>
                    </a:solidFill>
                  </a:rPr>
                  <a:t>] – { </a:t>
                </a:r>
                <a14:m>
                  <m:oMath xmlns:m="http://schemas.openxmlformats.org/officeDocument/2006/math">
                    <m:r>
                      <a:rPr lang="it-IT" sz="16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ℓ</m:t>
                    </m:r>
                  </m:oMath>
                </a14:m>
                <a:r>
                  <a:rPr lang="it-IT" sz="1600" dirty="0">
                    <a:solidFill>
                      <a:schemeClr val="tx1"/>
                    </a:solidFill>
                  </a:rPr>
                  <a:t> } tale che </a:t>
                </a:r>
                <a:r>
                  <a:rPr lang="it-IT" sz="1600" dirty="0" err="1" smtClean="0">
                    <a:solidFill>
                      <a:schemeClr val="tx1"/>
                    </a:solidFill>
                  </a:rPr>
                  <a:t>a</a:t>
                </a:r>
                <a:r>
                  <a:rPr lang="it-IT" sz="1600" baseline="-25000" dirty="0" err="1" smtClean="0">
                    <a:solidFill>
                      <a:schemeClr val="tx1"/>
                    </a:solidFill>
                  </a:rPr>
                  <a:t>m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 </a:t>
                </a:r>
                <a:r>
                  <a:rPr lang="it-IT" sz="1600" dirty="0">
                    <a:solidFill>
                      <a:schemeClr val="tx1"/>
                    </a:solidFill>
                  </a:rPr>
                  <a:t>&gt;</a:t>
                </a:r>
                <a:r>
                  <a:rPr lang="it-IT" sz="1600" baseline="-25000" dirty="0" smtClean="0">
                    <a:solidFill>
                      <a:schemeClr val="tx1"/>
                    </a:solidFill>
                  </a:rPr>
                  <a:t>h </a:t>
                </a:r>
                <a:r>
                  <a:rPr lang="it-IT" sz="1600" dirty="0">
                    <a:solidFill>
                      <a:schemeClr val="tx1"/>
                    </a:solidFill>
                  </a:rPr>
                  <a:t>a</a:t>
                </a:r>
                <a14:m>
                  <m:oMath xmlns:m="http://schemas.openxmlformats.org/officeDocument/2006/math">
                    <m:r>
                      <a:rPr lang="it-IT" sz="1600" i="1" baseline="-2500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ℓ</m:t>
                    </m:r>
                  </m:oMath>
                </a14:m>
                <a:endParaRPr lang="it-IT" sz="1600" dirty="0" smtClean="0">
                  <a:solidFill>
                    <a:schemeClr val="tx1"/>
                  </a:solidFill>
                </a:endParaRPr>
              </a:p>
              <a:p>
                <a:pPr marL="800100" lvl="3" indent="-342900"/>
                <a:r>
                  <a:rPr lang="it-IT" sz="1600" dirty="0" smtClean="0">
                    <a:solidFill>
                      <a:schemeClr val="tx1"/>
                    </a:solidFill>
                  </a:rPr>
                  <a:t>allora, per la transitività di </a:t>
                </a:r>
                <a:r>
                  <a:rPr lang="it-IT" sz="1600" dirty="0">
                    <a:solidFill>
                      <a:schemeClr val="tx1"/>
                    </a:solidFill>
                  </a:rPr>
                  <a:t>&gt;</a:t>
                </a:r>
                <a:r>
                  <a:rPr lang="it-IT" sz="1600" baseline="-25000" dirty="0">
                    <a:solidFill>
                      <a:schemeClr val="tx1"/>
                    </a:solidFill>
                  </a:rPr>
                  <a:t>h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, per </a:t>
                </a:r>
                <a:r>
                  <a:rPr lang="it-IT" sz="1600" dirty="0">
                    <a:solidFill>
                      <a:schemeClr val="tx1"/>
                    </a:solidFill>
                  </a:rPr>
                  <a:t>ogni </a:t>
                </a:r>
                <a:r>
                  <a:rPr lang="it-IT" sz="1600" dirty="0" err="1">
                    <a:solidFill>
                      <a:schemeClr val="tx1"/>
                    </a:solidFill>
                  </a:rPr>
                  <a:t>j</a:t>
                </a:r>
                <a:r>
                  <a:rPr lang="it-IT" sz="1600" dirty="0">
                    <a:solidFill>
                      <a:schemeClr val="tx1"/>
                    </a:solidFill>
                  </a:rPr>
                  <a:t> tale che a</a:t>
                </a:r>
                <a14:m>
                  <m:oMath xmlns:m="http://schemas.openxmlformats.org/officeDocument/2006/math">
                    <m:r>
                      <a:rPr lang="it-IT" sz="1600" i="1" baseline="-2500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ℓ</m:t>
                    </m:r>
                  </m:oMath>
                </a14:m>
                <a:r>
                  <a:rPr lang="it-IT" sz="1600" dirty="0">
                    <a:solidFill>
                      <a:schemeClr val="tx1"/>
                    </a:solidFill>
                  </a:rPr>
                  <a:t> &gt;</a:t>
                </a:r>
                <a:r>
                  <a:rPr lang="it-IT" sz="1600" baseline="-25000" dirty="0">
                    <a:solidFill>
                      <a:schemeClr val="tx1"/>
                    </a:solidFill>
                  </a:rPr>
                  <a:t>h</a:t>
                </a:r>
                <a:r>
                  <a:rPr lang="it-IT" sz="1600" dirty="0">
                    <a:solidFill>
                      <a:schemeClr val="tx1"/>
                    </a:solidFill>
                  </a:rPr>
                  <a:t> </a:t>
                </a:r>
                <a:r>
                  <a:rPr lang="it-IT" sz="1600" dirty="0" err="1">
                    <a:solidFill>
                      <a:schemeClr val="tx1"/>
                    </a:solidFill>
                  </a:rPr>
                  <a:t>a</a:t>
                </a:r>
                <a:r>
                  <a:rPr lang="it-IT" sz="1600" baseline="-25000" dirty="0" err="1">
                    <a:solidFill>
                      <a:schemeClr val="tx1"/>
                    </a:solidFill>
                  </a:rPr>
                  <a:t>j</a:t>
                </a:r>
                <a:r>
                  <a:rPr lang="it-IT" sz="1600" dirty="0">
                    <a:solidFill>
                      <a:schemeClr val="tx1"/>
                    </a:solidFill>
                  </a:rPr>
                  <a:t> si 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avrebbe </a:t>
                </a:r>
                <a:r>
                  <a:rPr lang="it-IT" sz="1600" dirty="0">
                    <a:solidFill>
                      <a:schemeClr val="tx1"/>
                    </a:solidFill>
                  </a:rPr>
                  <a:t>che </a:t>
                </a:r>
                <a:r>
                  <a:rPr lang="it-IT" sz="1600" dirty="0" err="1">
                    <a:solidFill>
                      <a:schemeClr val="tx1"/>
                    </a:solidFill>
                  </a:rPr>
                  <a:t>a</a:t>
                </a:r>
                <a:r>
                  <a:rPr lang="it-IT" sz="1600" baseline="-25000" dirty="0" err="1">
                    <a:solidFill>
                      <a:schemeClr val="tx1"/>
                    </a:solidFill>
                  </a:rPr>
                  <a:t>m</a:t>
                </a:r>
                <a:r>
                  <a:rPr lang="it-IT" sz="1600" dirty="0">
                    <a:solidFill>
                      <a:schemeClr val="tx1"/>
                    </a:solidFill>
                  </a:rPr>
                  <a:t> &gt;</a:t>
                </a:r>
                <a:r>
                  <a:rPr lang="it-IT" sz="1600" baseline="-25000" dirty="0">
                    <a:solidFill>
                      <a:schemeClr val="tx1"/>
                    </a:solidFill>
                  </a:rPr>
                  <a:t>h </a:t>
                </a:r>
                <a:r>
                  <a:rPr lang="it-IT" sz="1600" dirty="0" err="1">
                    <a:solidFill>
                      <a:schemeClr val="tx1"/>
                    </a:solidFill>
                  </a:rPr>
                  <a:t>a</a:t>
                </a:r>
                <a:r>
                  <a:rPr lang="it-IT" sz="1600" baseline="-25000" dirty="0" err="1">
                    <a:solidFill>
                      <a:schemeClr val="tx1"/>
                    </a:solidFill>
                  </a:rPr>
                  <a:t>j</a:t>
                </a:r>
                <a:r>
                  <a:rPr lang="it-IT" sz="1600" dirty="0">
                    <a:solidFill>
                      <a:schemeClr val="tx1"/>
                    </a:solidFill>
                  </a:rPr>
                  <a:t> 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	</a:t>
                </a:r>
                <a:endParaRPr lang="it-IT" sz="1600" dirty="0">
                  <a:solidFill>
                    <a:schemeClr val="tx1"/>
                  </a:solidFill>
                </a:endParaRPr>
              </a:p>
              <a:p>
                <a:pPr marL="800100" lvl="3" indent="-342900"/>
                <a:r>
                  <a:rPr lang="it-IT" sz="1600" dirty="0" smtClean="0">
                    <a:solidFill>
                      <a:schemeClr val="tx1"/>
                    </a:solidFill>
                  </a:rPr>
                  <a:t>ossia, </a:t>
                </a:r>
                <a:r>
                  <a:rPr lang="it-IT" sz="1600" dirty="0">
                    <a:solidFill>
                      <a:schemeClr val="tx1"/>
                    </a:solidFill>
                  </a:rPr>
                  <a:t>{ i </a:t>
                </a:r>
                <a14:m>
                  <m:oMath xmlns:m="http://schemas.openxmlformats.org/officeDocument/2006/math">
                    <m:r>
                      <a:rPr lang="it-IT" sz="16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</m:oMath>
                </a14:m>
                <a:r>
                  <a:rPr lang="it-IT" sz="1600" dirty="0">
                    <a:solidFill>
                      <a:schemeClr val="tx1"/>
                    </a:solidFill>
                  </a:rPr>
                  <a:t> [</a:t>
                </a:r>
                <a:r>
                  <a:rPr lang="it-IT" sz="1600" dirty="0" err="1">
                    <a:solidFill>
                      <a:schemeClr val="tx1"/>
                    </a:solidFill>
                  </a:rPr>
                  <a:t>n</a:t>
                </a:r>
                <a:r>
                  <a:rPr lang="it-IT" sz="1600" dirty="0">
                    <a:solidFill>
                      <a:schemeClr val="tx1"/>
                    </a:solidFill>
                  </a:rPr>
                  <a:t>]: a</a:t>
                </a:r>
                <a14:m>
                  <m:oMath xmlns:m="http://schemas.openxmlformats.org/officeDocument/2006/math">
                    <m:r>
                      <a:rPr lang="it-IT" sz="1600" i="1" baseline="-2500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ℓ</m:t>
                    </m:r>
                  </m:oMath>
                </a14:m>
                <a:r>
                  <a:rPr lang="it-IT" sz="1600" dirty="0">
                    <a:solidFill>
                      <a:schemeClr val="tx1"/>
                    </a:solidFill>
                  </a:rPr>
                  <a:t> &gt;</a:t>
                </a:r>
                <a:r>
                  <a:rPr lang="it-IT" sz="1600" baseline="-25000" dirty="0">
                    <a:solidFill>
                      <a:schemeClr val="tx1"/>
                    </a:solidFill>
                  </a:rPr>
                  <a:t>h </a:t>
                </a:r>
                <a:r>
                  <a:rPr lang="it-IT" sz="1600" dirty="0">
                    <a:solidFill>
                      <a:schemeClr val="tx1"/>
                    </a:solidFill>
                  </a:rPr>
                  <a:t>a</a:t>
                </a:r>
                <a:r>
                  <a:rPr lang="it-IT" sz="1600" baseline="-25000" dirty="0">
                    <a:solidFill>
                      <a:schemeClr val="tx1"/>
                    </a:solidFill>
                  </a:rPr>
                  <a:t>i </a:t>
                </a:r>
                <a:r>
                  <a:rPr lang="it-IT" sz="1600" dirty="0">
                    <a:solidFill>
                      <a:schemeClr val="tx1"/>
                    </a:solidFill>
                  </a:rPr>
                  <a:t>} </a:t>
                </a:r>
                <a14:m>
                  <m:oMath xmlns:m="http://schemas.openxmlformats.org/officeDocument/2006/math">
                    <m:r>
                      <a:rPr lang="it-IT" sz="16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∪</m:t>
                    </m:r>
                  </m:oMath>
                </a14:m>
                <a:r>
                  <a:rPr lang="it-IT" sz="1600" dirty="0">
                    <a:solidFill>
                      <a:schemeClr val="tx1"/>
                    </a:solidFill>
                  </a:rPr>
                  <a:t> {a</a:t>
                </a:r>
                <a14:m>
                  <m:oMath xmlns:m="http://schemas.openxmlformats.org/officeDocument/2006/math">
                    <m:r>
                      <a:rPr lang="it-IT" sz="1600" i="1" baseline="-2500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ℓ</m:t>
                    </m:r>
                  </m:oMath>
                </a14:m>
                <a:r>
                  <a:rPr lang="it-IT" sz="1600" dirty="0">
                    <a:solidFill>
                      <a:schemeClr val="tx1"/>
                    </a:solidFill>
                  </a:rPr>
                  <a:t> } </a:t>
                </a:r>
                <a14:m>
                  <m:oMath xmlns:m="http://schemas.openxmlformats.org/officeDocument/2006/math">
                    <m:r>
                      <a:rPr lang="it-IT" sz="16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⊆</m:t>
                    </m:r>
                  </m:oMath>
                </a14:m>
                <a:r>
                  <a:rPr lang="it-IT" sz="1600" dirty="0">
                    <a:solidFill>
                      <a:schemeClr val="tx1"/>
                    </a:solidFill>
                  </a:rPr>
                  <a:t> { i </a:t>
                </a:r>
                <a14:m>
                  <m:oMath xmlns:m="http://schemas.openxmlformats.org/officeDocument/2006/math">
                    <m:r>
                      <a:rPr lang="it-IT" sz="16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</m:oMath>
                </a14:m>
                <a:r>
                  <a:rPr lang="it-IT" sz="1600" dirty="0">
                    <a:solidFill>
                      <a:schemeClr val="tx1"/>
                    </a:solidFill>
                  </a:rPr>
                  <a:t> [</a:t>
                </a:r>
                <a:r>
                  <a:rPr lang="it-IT" sz="1600" dirty="0" err="1">
                    <a:solidFill>
                      <a:schemeClr val="tx1"/>
                    </a:solidFill>
                  </a:rPr>
                  <a:t>n</a:t>
                </a:r>
                <a:r>
                  <a:rPr lang="it-IT" sz="1600" dirty="0">
                    <a:solidFill>
                      <a:schemeClr val="tx1"/>
                    </a:solidFill>
                  </a:rPr>
                  <a:t>]: a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t-IT" sz="1600" baseline="-2500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m</m:t>
                    </m:r>
                  </m:oMath>
                </a14:m>
                <a:r>
                  <a:rPr lang="it-IT" sz="1600" dirty="0">
                    <a:solidFill>
                      <a:schemeClr val="tx1"/>
                    </a:solidFill>
                  </a:rPr>
                  <a:t> &gt;</a:t>
                </a:r>
                <a:r>
                  <a:rPr lang="it-IT" sz="1600" baseline="-25000" dirty="0">
                    <a:solidFill>
                      <a:schemeClr val="tx1"/>
                    </a:solidFill>
                  </a:rPr>
                  <a:t>h </a:t>
                </a:r>
                <a:r>
                  <a:rPr lang="it-IT" sz="1600" dirty="0">
                    <a:solidFill>
                      <a:schemeClr val="tx1"/>
                    </a:solidFill>
                  </a:rPr>
                  <a:t>a</a:t>
                </a:r>
                <a:r>
                  <a:rPr lang="it-IT" sz="1600" baseline="-25000" dirty="0">
                    <a:solidFill>
                      <a:schemeClr val="tx1"/>
                    </a:solidFill>
                  </a:rPr>
                  <a:t>i </a:t>
                </a:r>
                <a:r>
                  <a:rPr lang="it-IT" sz="1600" dirty="0">
                    <a:solidFill>
                      <a:schemeClr val="tx1"/>
                    </a:solidFill>
                  </a:rPr>
                  <a:t>} </a:t>
                </a:r>
                <a:endParaRPr lang="it-IT" sz="1600" dirty="0" smtClean="0">
                  <a:solidFill>
                    <a:schemeClr val="tx1"/>
                  </a:solidFill>
                </a:endParaRPr>
              </a:p>
              <a:p>
                <a:pPr marL="800100" lvl="3" indent="-342900"/>
                <a:r>
                  <a:rPr lang="it-IT" sz="1600" dirty="0" smtClean="0">
                    <a:solidFill>
                      <a:schemeClr val="tx1"/>
                    </a:solidFill>
                  </a:rPr>
                  <a:t>e </a:t>
                </a:r>
                <a:r>
                  <a:rPr lang="it-IT" sz="1600" dirty="0">
                    <a:solidFill>
                      <a:schemeClr val="tx1"/>
                    </a:solidFill>
                  </a:rPr>
                  <a:t>quindi, poiché a</a:t>
                </a:r>
                <a14:m>
                  <m:oMath xmlns:m="http://schemas.openxmlformats.org/officeDocument/2006/math">
                    <m:r>
                      <a:rPr lang="it-IT" sz="1600" i="1" baseline="-2500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ℓ</m:t>
                    </m:r>
                  </m:oMath>
                </a14:m>
                <a:r>
                  <a:rPr lang="it-IT" sz="16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sz="16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∉</m:t>
                    </m:r>
                  </m:oMath>
                </a14:m>
                <a:r>
                  <a:rPr lang="it-IT" sz="1600" dirty="0">
                    <a:solidFill>
                      <a:schemeClr val="tx1"/>
                    </a:solidFill>
                  </a:rPr>
                  <a:t> { i </a:t>
                </a:r>
                <a14:m>
                  <m:oMath xmlns:m="http://schemas.openxmlformats.org/officeDocument/2006/math">
                    <m:r>
                      <a:rPr lang="it-IT" sz="16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</m:oMath>
                </a14:m>
                <a:r>
                  <a:rPr lang="it-IT" sz="1600" dirty="0">
                    <a:solidFill>
                      <a:schemeClr val="tx1"/>
                    </a:solidFill>
                  </a:rPr>
                  <a:t> [</a:t>
                </a:r>
                <a:r>
                  <a:rPr lang="it-IT" sz="1600" dirty="0" err="1">
                    <a:solidFill>
                      <a:schemeClr val="tx1"/>
                    </a:solidFill>
                  </a:rPr>
                  <a:t>n</a:t>
                </a:r>
                <a:r>
                  <a:rPr lang="it-IT" sz="1600" dirty="0">
                    <a:solidFill>
                      <a:schemeClr val="tx1"/>
                    </a:solidFill>
                  </a:rPr>
                  <a:t>]: a</a:t>
                </a:r>
                <a14:m>
                  <m:oMath xmlns:m="http://schemas.openxmlformats.org/officeDocument/2006/math">
                    <m:r>
                      <a:rPr lang="it-IT" sz="1600" i="1" baseline="-2500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ℓ</m:t>
                    </m:r>
                  </m:oMath>
                </a14:m>
                <a:r>
                  <a:rPr lang="it-IT" sz="1600" dirty="0">
                    <a:solidFill>
                      <a:schemeClr val="tx1"/>
                    </a:solidFill>
                  </a:rPr>
                  <a:t> &gt;</a:t>
                </a:r>
                <a:r>
                  <a:rPr lang="it-IT" sz="1600" baseline="-25000" dirty="0">
                    <a:solidFill>
                      <a:schemeClr val="tx1"/>
                    </a:solidFill>
                  </a:rPr>
                  <a:t>h </a:t>
                </a:r>
                <a:r>
                  <a:rPr lang="it-IT" sz="1600" dirty="0">
                    <a:solidFill>
                      <a:schemeClr val="tx1"/>
                    </a:solidFill>
                  </a:rPr>
                  <a:t>a</a:t>
                </a:r>
                <a:r>
                  <a:rPr lang="it-IT" sz="1600" baseline="-25000" dirty="0">
                    <a:solidFill>
                      <a:schemeClr val="tx1"/>
                    </a:solidFill>
                  </a:rPr>
                  <a:t>i </a:t>
                </a:r>
                <a:r>
                  <a:rPr lang="it-IT" sz="1600" dirty="0">
                    <a:solidFill>
                      <a:schemeClr val="tx1"/>
                    </a:solidFill>
                  </a:rPr>
                  <a:t>}, |{ i </a:t>
                </a:r>
                <a14:m>
                  <m:oMath xmlns:m="http://schemas.openxmlformats.org/officeDocument/2006/math">
                    <m:r>
                      <a:rPr lang="it-IT" sz="16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</m:oMath>
                </a14:m>
                <a:r>
                  <a:rPr lang="it-IT" sz="1600" dirty="0">
                    <a:solidFill>
                      <a:schemeClr val="tx1"/>
                    </a:solidFill>
                  </a:rPr>
                  <a:t> [</a:t>
                </a:r>
                <a:r>
                  <a:rPr lang="it-IT" sz="1600" dirty="0" err="1">
                    <a:solidFill>
                      <a:schemeClr val="tx1"/>
                    </a:solidFill>
                  </a:rPr>
                  <a:t>n</a:t>
                </a:r>
                <a:r>
                  <a:rPr lang="it-IT" sz="1600" dirty="0">
                    <a:solidFill>
                      <a:schemeClr val="tx1"/>
                    </a:solidFill>
                  </a:rPr>
                  <a:t>]: a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t-IT" sz="1600" baseline="-2500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m</m:t>
                    </m:r>
                  </m:oMath>
                </a14:m>
                <a:r>
                  <a:rPr lang="it-IT" sz="1600" dirty="0">
                    <a:solidFill>
                      <a:schemeClr val="tx1"/>
                    </a:solidFill>
                  </a:rPr>
                  <a:t> &gt;</a:t>
                </a:r>
                <a:r>
                  <a:rPr lang="it-IT" sz="1600" baseline="-25000" dirty="0">
                    <a:solidFill>
                      <a:schemeClr val="tx1"/>
                    </a:solidFill>
                  </a:rPr>
                  <a:t>h </a:t>
                </a:r>
                <a:r>
                  <a:rPr lang="it-IT" sz="1600" dirty="0">
                    <a:solidFill>
                      <a:schemeClr val="tx1"/>
                    </a:solidFill>
                  </a:rPr>
                  <a:t>a</a:t>
                </a:r>
                <a:r>
                  <a:rPr lang="it-IT" sz="1600" baseline="-25000" dirty="0">
                    <a:solidFill>
                      <a:schemeClr val="tx1"/>
                    </a:solidFill>
                  </a:rPr>
                  <a:t>i </a:t>
                </a:r>
                <a:r>
                  <a:rPr lang="it-IT" sz="1600" dirty="0">
                    <a:solidFill>
                      <a:schemeClr val="tx1"/>
                    </a:solidFill>
                  </a:rPr>
                  <a:t>}| </a:t>
                </a:r>
                <a14:m>
                  <m:oMath xmlns:m="http://schemas.openxmlformats.org/officeDocument/2006/math">
                    <m:r>
                      <a:rPr lang="it-IT" sz="16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&gt;</m:t>
                    </m:r>
                  </m:oMath>
                </a14:m>
                <a:r>
                  <a:rPr lang="it-IT" sz="1600" dirty="0">
                    <a:solidFill>
                      <a:schemeClr val="tx1"/>
                    </a:solidFill>
                  </a:rPr>
                  <a:t>|{ i </a:t>
                </a:r>
                <a14:m>
                  <m:oMath xmlns:m="http://schemas.openxmlformats.org/officeDocument/2006/math">
                    <m:r>
                      <a:rPr lang="it-IT" sz="16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</m:oMath>
                </a14:m>
                <a:r>
                  <a:rPr lang="it-IT" sz="1600" dirty="0">
                    <a:solidFill>
                      <a:schemeClr val="tx1"/>
                    </a:solidFill>
                  </a:rPr>
                  <a:t> [</a:t>
                </a:r>
                <a:r>
                  <a:rPr lang="it-IT" sz="1600" dirty="0" err="1">
                    <a:solidFill>
                      <a:schemeClr val="tx1"/>
                    </a:solidFill>
                  </a:rPr>
                  <a:t>n</a:t>
                </a:r>
                <a:r>
                  <a:rPr lang="it-IT" sz="1600" dirty="0">
                    <a:solidFill>
                      <a:schemeClr val="tx1"/>
                    </a:solidFill>
                  </a:rPr>
                  <a:t>]: a</a:t>
                </a:r>
                <a14:m>
                  <m:oMath xmlns:m="http://schemas.openxmlformats.org/officeDocument/2006/math">
                    <m:r>
                      <a:rPr lang="it-IT" sz="1600" i="1" baseline="-2500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ℓ</m:t>
                    </m:r>
                  </m:oMath>
                </a14:m>
                <a:r>
                  <a:rPr lang="it-IT" sz="1600" dirty="0">
                    <a:solidFill>
                      <a:schemeClr val="tx1"/>
                    </a:solidFill>
                  </a:rPr>
                  <a:t> &gt;</a:t>
                </a:r>
                <a:r>
                  <a:rPr lang="it-IT" sz="1600" baseline="-25000" dirty="0">
                    <a:solidFill>
                      <a:schemeClr val="tx1"/>
                    </a:solidFill>
                  </a:rPr>
                  <a:t>h </a:t>
                </a:r>
                <a:r>
                  <a:rPr lang="it-IT" sz="1600" dirty="0">
                    <a:solidFill>
                      <a:schemeClr val="tx1"/>
                    </a:solidFill>
                  </a:rPr>
                  <a:t>a</a:t>
                </a:r>
                <a:r>
                  <a:rPr lang="it-IT" sz="1600" baseline="-25000" dirty="0">
                    <a:solidFill>
                      <a:schemeClr val="tx1"/>
                    </a:solidFill>
                  </a:rPr>
                  <a:t>i </a:t>
                </a:r>
                <a:r>
                  <a:rPr lang="it-IT" sz="1600" dirty="0">
                    <a:solidFill>
                      <a:schemeClr val="tx1"/>
                    </a:solidFill>
                  </a:rPr>
                  <a:t>}| 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	</a:t>
                </a:r>
              </a:p>
              <a:p>
                <a:pPr marL="800100" lvl="3" indent="-342900"/>
                <a:r>
                  <a:rPr lang="it-IT" sz="1600" dirty="0" smtClean="0">
                    <a:solidFill>
                      <a:schemeClr val="tx1"/>
                    </a:solidFill>
                  </a:rPr>
                  <a:t>un assurdo. 														QED					</a:t>
                </a:r>
                <a:endParaRPr lang="it-IT" sz="1600" dirty="0">
                  <a:solidFill>
                    <a:schemeClr val="tx1"/>
                  </a:solidFill>
                </a:endParaRPr>
              </a:p>
              <a:p>
                <a:pPr marL="342900" lvl="2" indent="-342900"/>
                <a:endParaRPr lang="it-IT" sz="1800" dirty="0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Segnaposto contenut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31338" y="864824"/>
                <a:ext cx="9598929" cy="5993176"/>
              </a:xfrm>
              <a:blipFill rotWithShape="0">
                <a:blip r:embed="rId2"/>
                <a:stretch>
                  <a:fillRect l="-445" t="-61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567983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60112" y="119604"/>
            <a:ext cx="8911687" cy="925975"/>
          </a:xfrm>
        </p:spPr>
        <p:txBody>
          <a:bodyPr/>
          <a:lstStyle/>
          <a:p>
            <a:r>
              <a:rPr lang="it-IT" dirty="0" smtClean="0">
                <a:solidFill>
                  <a:schemeClr val="tx1"/>
                </a:solidFill>
              </a:rPr>
              <a:t>Sistemi di voto 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/>
              <p:cNvSpPr>
                <a:spLocks noGrp="1"/>
              </p:cNvSpPr>
              <p:nvPr>
                <p:ph idx="1"/>
              </p:nvPr>
            </p:nvSpPr>
            <p:spPr>
              <a:xfrm>
                <a:off x="1952604" y="864824"/>
                <a:ext cx="9598929" cy="5993175"/>
              </a:xfrm>
            </p:spPr>
            <p:txBody>
              <a:bodyPr>
                <a:normAutofit/>
              </a:bodyPr>
              <a:lstStyle/>
              <a:p>
                <a:r>
                  <a:rPr lang="it-IT" dirty="0" smtClean="0">
                    <a:solidFill>
                      <a:schemeClr val="tx1"/>
                    </a:solidFill>
                  </a:rPr>
                  <a:t>Un sistema di voto è una regola che permette di associare un voto </a:t>
                </a:r>
                <a:r>
                  <a:rPr lang="it-IT" dirty="0">
                    <a:solidFill>
                      <a:schemeClr val="tx1"/>
                    </a:solidFill>
                  </a:rPr>
                  <a:t>collettivo ad un insieme di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voti individuali</a:t>
                </a:r>
                <a:endParaRPr lang="it-IT" dirty="0">
                  <a:solidFill>
                    <a:schemeClr val="tx1"/>
                  </a:solidFill>
                </a:endParaRPr>
              </a:p>
              <a:p>
                <a:r>
                  <a:rPr lang="it-IT" dirty="0" smtClean="0">
                    <a:solidFill>
                      <a:schemeClr val="tx1"/>
                    </a:solidFill>
                  </a:rPr>
                  <a:t>Formalmente: </a:t>
                </a:r>
              </a:p>
              <a:p>
                <a:pPr lvl="1"/>
                <a:r>
                  <a:rPr lang="it-IT" dirty="0" smtClean="0">
                    <a:solidFill>
                      <a:schemeClr val="tx1"/>
                    </a:solidFill>
                  </a:rPr>
                  <a:t>poiché sono irrilevanti i nomi delle alternative e dei votanti, </a:t>
                </a:r>
                <a:r>
                  <a:rPr lang="it-IT" dirty="0">
                    <a:solidFill>
                      <a:schemeClr val="tx1"/>
                    </a:solidFill>
                  </a:rPr>
                  <a:t>possiamo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identificare A con l’insieme [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n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] e V con l’insieme [k]</a:t>
                </a:r>
              </a:p>
              <a:p>
                <a:pPr lvl="1"/>
                <a:r>
                  <a:rPr lang="it-IT" dirty="0" smtClean="0">
                    <a:solidFill>
                      <a:schemeClr val="tx1"/>
                    </a:solidFill>
                  </a:rPr>
                  <a:t>per fissare le idee, assumiamo che i k votanti esprimano i loro voti mediante ranking</a:t>
                </a:r>
              </a:p>
              <a:p>
                <a:pPr lvl="1"/>
                <a:r>
                  <a:rPr lang="it-IT" dirty="0" smtClean="0">
                    <a:solidFill>
                      <a:schemeClr val="tx1"/>
                    </a:solidFill>
                  </a:rPr>
                  <a:t>un </a:t>
                </a:r>
                <a:r>
                  <a:rPr lang="it-IT" i="1" dirty="0" smtClean="0">
                    <a:solidFill>
                      <a:srgbClr val="162DCF"/>
                    </a:solidFill>
                  </a:rPr>
                  <a:t>voto aggregato per </a:t>
                </a:r>
                <a:r>
                  <a:rPr lang="it-IT" i="1" dirty="0" err="1" smtClean="0">
                    <a:solidFill>
                      <a:srgbClr val="162DCF"/>
                    </a:solidFill>
                  </a:rPr>
                  <a:t>n</a:t>
                </a:r>
                <a:r>
                  <a:rPr lang="it-IT" i="1" dirty="0" smtClean="0">
                    <a:solidFill>
                      <a:srgbClr val="162DCF"/>
                    </a:solidFill>
                  </a:rPr>
                  <a:t> alternative e k votanti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è una funzione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f</a:t>
                </a:r>
                <a:r>
                  <a:rPr lang="it-IT" baseline="-25000" dirty="0" err="1" smtClean="0">
                    <a:solidFill>
                      <a:schemeClr val="tx1"/>
                    </a:solidFill>
                  </a:rPr>
                  <a:t>n,k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Π</m:t>
                    </m:r>
                  </m:oMath>
                </a14:m>
                <a:r>
                  <a:rPr lang="it-IT" dirty="0" smtClean="0">
                    <a:solidFill>
                      <a:schemeClr val="tx1"/>
                    </a:solidFill>
                  </a:rPr>
                  <a:t>([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n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])</a:t>
                </a:r>
                <a:r>
                  <a:rPr lang="it-IT" baseline="30000" dirty="0" smtClean="0">
                    <a:solidFill>
                      <a:schemeClr val="tx1"/>
                    </a:solidFill>
                  </a:rPr>
                  <a:t>k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s-IS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</m:oMath>
                </a14:m>
                <a:r>
                  <a:rPr lang="it-IT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Π</m:t>
                    </m:r>
                  </m:oMath>
                </a14:m>
                <a:r>
                  <a:rPr lang="it-IT" dirty="0" smtClean="0">
                    <a:solidFill>
                      <a:schemeClr val="tx1"/>
                    </a:solidFill>
                  </a:rPr>
                  <a:t>([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n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])</a:t>
                </a:r>
                <a:endParaRPr lang="it-IT" dirty="0">
                  <a:solidFill>
                    <a:schemeClr val="tx1"/>
                  </a:solidFill>
                </a:endParaRPr>
              </a:p>
              <a:p>
                <a:pPr lvl="1"/>
                <a:r>
                  <a:rPr lang="it-IT" dirty="0" smtClean="0">
                    <a:solidFill>
                      <a:schemeClr val="tx1"/>
                    </a:solidFill>
                  </a:rPr>
                  <a:t>in modo che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f</a:t>
                </a:r>
                <a:r>
                  <a:rPr lang="it-IT" baseline="-25000" dirty="0" err="1" smtClean="0">
                    <a:solidFill>
                      <a:schemeClr val="tx1"/>
                    </a:solidFill>
                  </a:rPr>
                  <a:t>n,k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(r</a:t>
                </a:r>
                <a:r>
                  <a:rPr lang="it-IT" baseline="-25000" dirty="0" smtClean="0">
                    <a:solidFill>
                      <a:schemeClr val="tx1"/>
                    </a:solidFill>
                  </a:rPr>
                  <a:t>1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, r</a:t>
                </a:r>
                <a:r>
                  <a:rPr lang="it-IT" baseline="-25000" dirty="0" smtClean="0">
                    <a:solidFill>
                      <a:schemeClr val="tx1"/>
                    </a:solidFill>
                  </a:rPr>
                  <a:t>2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, ... ,</a:t>
                </a:r>
                <a:r>
                  <a:rPr lang="it-IT" dirty="0">
                    <a:solidFill>
                      <a:schemeClr val="tx1"/>
                    </a:solidFill>
                  </a:rPr>
                  <a:t>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r</a:t>
                </a:r>
                <a:r>
                  <a:rPr lang="it-IT" baseline="-25000" dirty="0" err="1" smtClean="0">
                    <a:solidFill>
                      <a:schemeClr val="tx1"/>
                    </a:solidFill>
                  </a:rPr>
                  <a:t>k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) =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r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, dove r</a:t>
                </a:r>
                <a:r>
                  <a:rPr lang="it-IT" baseline="-25000" dirty="0" smtClean="0">
                    <a:solidFill>
                      <a:schemeClr val="tx1"/>
                    </a:solidFill>
                  </a:rPr>
                  <a:t>1</a:t>
                </a:r>
                <a:r>
                  <a:rPr lang="it-IT" dirty="0">
                    <a:solidFill>
                      <a:schemeClr val="tx1"/>
                    </a:solidFill>
                  </a:rPr>
                  <a:t>, r</a:t>
                </a:r>
                <a:r>
                  <a:rPr lang="it-IT" baseline="-25000" dirty="0">
                    <a:solidFill>
                      <a:schemeClr val="tx1"/>
                    </a:solidFill>
                  </a:rPr>
                  <a:t>2</a:t>
                </a:r>
                <a:r>
                  <a:rPr lang="it-IT" dirty="0">
                    <a:solidFill>
                      <a:schemeClr val="tx1"/>
                    </a:solidFill>
                  </a:rPr>
                  <a:t>, ... ,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r</a:t>
                </a:r>
                <a:r>
                  <a:rPr lang="it-IT" baseline="-25000" dirty="0" err="1" smtClean="0">
                    <a:solidFill>
                      <a:schemeClr val="tx1"/>
                    </a:solidFill>
                  </a:rPr>
                  <a:t>k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, </a:t>
                </a:r>
                <a:r>
                  <a:rPr lang="it-IT" dirty="0" err="1">
                    <a:solidFill>
                      <a:schemeClr val="tx1"/>
                    </a:solidFill>
                  </a:rPr>
                  <a:t>r</a:t>
                </a:r>
                <a:r>
                  <a:rPr lang="it-IT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</m:oMath>
                </a14:m>
                <a:r>
                  <a:rPr lang="it-IT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Π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([</a:t>
                </a:r>
                <a:r>
                  <a:rPr lang="it-IT" dirty="0" err="1">
                    <a:solidFill>
                      <a:schemeClr val="tx1"/>
                    </a:solidFill>
                  </a:rPr>
                  <a:t>n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])</a:t>
                </a:r>
              </a:p>
              <a:p>
                <a:pPr marL="342900" lvl="1" indent="-342900"/>
                <a:r>
                  <a:rPr lang="it-IT" sz="1800" dirty="0" smtClean="0">
                    <a:solidFill>
                      <a:schemeClr val="tx1"/>
                    </a:solidFill>
                  </a:rPr>
                  <a:t>Un </a:t>
                </a:r>
                <a:r>
                  <a:rPr lang="it-IT" sz="1800" b="1" i="1" dirty="0" smtClean="0">
                    <a:solidFill>
                      <a:srgbClr val="FF0000"/>
                    </a:solidFill>
                  </a:rPr>
                  <a:t>sistema di voto </a:t>
                </a:r>
                <a:r>
                  <a:rPr lang="it-IT" sz="1800" dirty="0" smtClean="0">
                    <a:solidFill>
                      <a:schemeClr val="tx1"/>
                    </a:solidFill>
                  </a:rPr>
                  <a:t>è un predicato </a:t>
                </a:r>
                <a14:m>
                  <m:oMath xmlns:m="http://schemas.openxmlformats.org/officeDocument/2006/math">
                    <m:r>
                      <a:rPr lang="it-IT" sz="180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𝜎</m:t>
                    </m:r>
                  </m:oMath>
                </a14:m>
                <a:r>
                  <a:rPr lang="it-IT" sz="1800" dirty="0">
                    <a:solidFill>
                      <a:schemeClr val="tx1"/>
                    </a:solidFill>
                  </a:rPr>
                  <a:t> che specifica, per ogni </a:t>
                </a:r>
                <a:r>
                  <a:rPr lang="it-IT" sz="1800" dirty="0" smtClean="0">
                    <a:solidFill>
                      <a:schemeClr val="tx1"/>
                    </a:solidFill>
                  </a:rPr>
                  <a:t>r</a:t>
                </a:r>
                <a:r>
                  <a:rPr lang="it-IT" sz="1800" baseline="-25000" dirty="0" smtClean="0">
                    <a:solidFill>
                      <a:schemeClr val="tx1"/>
                    </a:solidFill>
                  </a:rPr>
                  <a:t>1</a:t>
                </a:r>
                <a:r>
                  <a:rPr lang="it-IT" sz="1800" dirty="0">
                    <a:solidFill>
                      <a:schemeClr val="tx1"/>
                    </a:solidFill>
                  </a:rPr>
                  <a:t>, r</a:t>
                </a:r>
                <a:r>
                  <a:rPr lang="it-IT" sz="1800" baseline="-25000" dirty="0">
                    <a:solidFill>
                      <a:schemeClr val="tx1"/>
                    </a:solidFill>
                  </a:rPr>
                  <a:t>2</a:t>
                </a:r>
                <a:r>
                  <a:rPr lang="it-IT" sz="1800" dirty="0">
                    <a:solidFill>
                      <a:schemeClr val="tx1"/>
                    </a:solidFill>
                  </a:rPr>
                  <a:t>, ... , </a:t>
                </a:r>
                <a:r>
                  <a:rPr lang="it-IT" sz="1800" dirty="0" err="1" smtClean="0">
                    <a:solidFill>
                      <a:schemeClr val="tx1"/>
                    </a:solidFill>
                  </a:rPr>
                  <a:t>r</a:t>
                </a:r>
                <a:r>
                  <a:rPr lang="it-IT" sz="1800" baseline="-25000" dirty="0" err="1" smtClean="0">
                    <a:solidFill>
                      <a:schemeClr val="tx1"/>
                    </a:solidFill>
                  </a:rPr>
                  <a:t>k</a:t>
                </a:r>
                <a:r>
                  <a:rPr lang="it-IT" sz="1800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sz="18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</m:oMath>
                </a14:m>
                <a:r>
                  <a:rPr lang="it-IT" sz="18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8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Π</m:t>
                    </m:r>
                  </m:oMath>
                </a14:m>
                <a:r>
                  <a:rPr lang="it-IT" sz="1800" dirty="0">
                    <a:solidFill>
                      <a:schemeClr val="tx1"/>
                    </a:solidFill>
                  </a:rPr>
                  <a:t>([</a:t>
                </a:r>
                <a:r>
                  <a:rPr lang="it-IT" sz="1800" dirty="0" err="1">
                    <a:solidFill>
                      <a:schemeClr val="tx1"/>
                    </a:solidFill>
                  </a:rPr>
                  <a:t>n</a:t>
                </a:r>
                <a:r>
                  <a:rPr lang="it-IT" sz="1800" dirty="0" smtClean="0">
                    <a:solidFill>
                      <a:schemeClr val="tx1"/>
                    </a:solidFill>
                  </a:rPr>
                  <a:t>])</a:t>
                </a:r>
                <a:r>
                  <a:rPr lang="it-IT" sz="1800" baseline="30000" dirty="0" smtClean="0">
                    <a:solidFill>
                      <a:schemeClr val="tx1"/>
                    </a:solidFill>
                  </a:rPr>
                  <a:t>k</a:t>
                </a:r>
                <a:r>
                  <a:rPr lang="it-IT" sz="1800" dirty="0" smtClean="0">
                    <a:solidFill>
                      <a:schemeClr val="tx1"/>
                    </a:solidFill>
                  </a:rPr>
                  <a:t>, le regole che devono essere rispettate dal </a:t>
                </a:r>
                <a:r>
                  <a:rPr lang="it-IT" sz="1800" dirty="0">
                    <a:solidFill>
                      <a:schemeClr val="tx1"/>
                    </a:solidFill>
                  </a:rPr>
                  <a:t>voto aggregato </a:t>
                </a:r>
                <a:r>
                  <a:rPr lang="it-IT" sz="1800" dirty="0" err="1">
                    <a:solidFill>
                      <a:schemeClr val="tx1"/>
                    </a:solidFill>
                  </a:rPr>
                  <a:t>f</a:t>
                </a:r>
                <a:r>
                  <a:rPr lang="it-IT" sz="1800" baseline="-25000" dirty="0" err="1">
                    <a:solidFill>
                      <a:schemeClr val="tx1"/>
                    </a:solidFill>
                  </a:rPr>
                  <a:t>n,k</a:t>
                </a:r>
                <a:r>
                  <a:rPr lang="it-IT" sz="1800" dirty="0">
                    <a:solidFill>
                      <a:schemeClr val="tx1"/>
                    </a:solidFill>
                  </a:rPr>
                  <a:t>(r</a:t>
                </a:r>
                <a:r>
                  <a:rPr lang="it-IT" sz="1800" baseline="-25000" dirty="0">
                    <a:solidFill>
                      <a:schemeClr val="tx1"/>
                    </a:solidFill>
                  </a:rPr>
                  <a:t>1</a:t>
                </a:r>
                <a:r>
                  <a:rPr lang="it-IT" sz="1800" dirty="0">
                    <a:solidFill>
                      <a:schemeClr val="tx1"/>
                    </a:solidFill>
                  </a:rPr>
                  <a:t>, r</a:t>
                </a:r>
                <a:r>
                  <a:rPr lang="it-IT" sz="1800" baseline="-25000" dirty="0">
                    <a:solidFill>
                      <a:schemeClr val="tx1"/>
                    </a:solidFill>
                  </a:rPr>
                  <a:t>2</a:t>
                </a:r>
                <a:r>
                  <a:rPr lang="it-IT" sz="1800" dirty="0">
                    <a:solidFill>
                      <a:schemeClr val="tx1"/>
                    </a:solidFill>
                  </a:rPr>
                  <a:t>, ... , </a:t>
                </a:r>
                <a:r>
                  <a:rPr lang="it-IT" sz="1800" dirty="0" err="1">
                    <a:solidFill>
                      <a:schemeClr val="tx1"/>
                    </a:solidFill>
                  </a:rPr>
                  <a:t>r</a:t>
                </a:r>
                <a:r>
                  <a:rPr lang="it-IT" sz="1800" baseline="-25000" dirty="0" err="1">
                    <a:solidFill>
                      <a:schemeClr val="tx1"/>
                    </a:solidFill>
                  </a:rPr>
                  <a:t>k</a:t>
                </a:r>
                <a:r>
                  <a:rPr lang="it-IT" sz="1800" dirty="0">
                    <a:solidFill>
                      <a:schemeClr val="tx1"/>
                    </a:solidFill>
                  </a:rPr>
                  <a:t>) </a:t>
                </a:r>
                <a:endParaRPr lang="it-IT" sz="1800" dirty="0" smtClean="0">
                  <a:solidFill>
                    <a:schemeClr val="tx1"/>
                  </a:solidFill>
                </a:endParaRPr>
              </a:p>
              <a:p>
                <a:pPr marL="3028950" lvl="7" indent="-342900"/>
                <a:endParaRPr lang="it-IT" sz="800" dirty="0" smtClean="0">
                  <a:solidFill>
                    <a:schemeClr val="tx1"/>
                  </a:solidFill>
                </a:endParaRPr>
              </a:p>
              <a:p>
                <a:r>
                  <a:rPr lang="it-IT" u="sng" dirty="0" smtClean="0">
                    <a:solidFill>
                      <a:schemeClr val="tx1"/>
                    </a:solidFill>
                  </a:rPr>
                  <a:t>ESEMPIO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: 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supponiamo che i voti individuali dei k votanti siano espressi	</a:t>
                </a:r>
                <a:r>
                  <a:rPr lang="it-IT" sz="1600" dirty="0">
                    <a:solidFill>
                      <a:schemeClr val="tx1"/>
                    </a:solidFill>
                  </a:rPr>
                  <a:t> 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mediante relazioni binarie &gt;</a:t>
                </a:r>
                <a:r>
                  <a:rPr lang="it-IT" sz="1600" baseline="-25000" dirty="0" smtClean="0">
                    <a:solidFill>
                      <a:schemeClr val="tx1"/>
                    </a:solidFill>
                  </a:rPr>
                  <a:t>1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, &gt;</a:t>
                </a:r>
                <a:r>
                  <a:rPr lang="it-IT" sz="1600" baseline="-25000" dirty="0" smtClean="0">
                    <a:solidFill>
                      <a:schemeClr val="tx1"/>
                    </a:solidFill>
                  </a:rPr>
                  <a:t>2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, ... , &gt;</a:t>
                </a:r>
                <a:r>
                  <a:rPr lang="it-IT" sz="1600" baseline="-25000" dirty="0" smtClean="0">
                    <a:solidFill>
                      <a:schemeClr val="tx1"/>
                    </a:solidFill>
                  </a:rPr>
                  <a:t>k  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e indichiamo con </a:t>
                </a:r>
                <a14:m>
                  <m:oMath xmlns:m="http://schemas.openxmlformats.org/officeDocument/2006/math">
                    <m:r>
                      <a:rPr lang="it-IT" sz="16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≻</m:t>
                    </m:r>
                  </m:oMath>
                </a14:m>
                <a:r>
                  <a:rPr lang="it-IT" sz="1600" dirty="0">
                    <a:solidFill>
                      <a:schemeClr val="tx1"/>
                    </a:solidFill>
                  </a:rPr>
                  <a:t> la relazione 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	binaria </a:t>
                </a:r>
                <a:r>
                  <a:rPr lang="it-IT" sz="1600" dirty="0" err="1">
                    <a:solidFill>
                      <a:schemeClr val="tx1"/>
                    </a:solidFill>
                  </a:rPr>
                  <a:t>f</a:t>
                </a:r>
                <a:r>
                  <a:rPr lang="it-IT" sz="1600" baseline="-25000" dirty="0" err="1">
                    <a:solidFill>
                      <a:schemeClr val="tx1"/>
                    </a:solidFill>
                  </a:rPr>
                  <a:t>n,k</a:t>
                </a:r>
                <a:r>
                  <a:rPr lang="it-IT" sz="1600" dirty="0">
                    <a:solidFill>
                      <a:schemeClr val="tx1"/>
                    </a:solidFill>
                  </a:rPr>
                  <a:t>(&gt;</a:t>
                </a:r>
                <a:r>
                  <a:rPr lang="it-IT" sz="1600" baseline="-25000" dirty="0">
                    <a:solidFill>
                      <a:schemeClr val="tx1"/>
                    </a:solidFill>
                  </a:rPr>
                  <a:t>1</a:t>
                </a:r>
                <a:r>
                  <a:rPr lang="it-IT" sz="1600" dirty="0">
                    <a:solidFill>
                      <a:schemeClr val="tx1"/>
                    </a:solidFill>
                  </a:rPr>
                  <a:t>, &gt;</a:t>
                </a:r>
                <a:r>
                  <a:rPr lang="it-IT" sz="1600" baseline="-25000" dirty="0">
                    <a:solidFill>
                      <a:schemeClr val="tx1"/>
                    </a:solidFill>
                  </a:rPr>
                  <a:t>2</a:t>
                </a:r>
                <a:r>
                  <a:rPr lang="it-IT" sz="1600" dirty="0">
                    <a:solidFill>
                      <a:schemeClr val="tx1"/>
                    </a:solidFill>
                  </a:rPr>
                  <a:t>, ... , &gt;</a:t>
                </a:r>
                <a:r>
                  <a:rPr lang="it-IT" sz="1600" baseline="-25000" dirty="0">
                    <a:solidFill>
                      <a:schemeClr val="tx1"/>
                    </a:solidFill>
                  </a:rPr>
                  <a:t>k</a:t>
                </a:r>
                <a:r>
                  <a:rPr lang="it-IT" sz="1600" dirty="0">
                    <a:solidFill>
                      <a:schemeClr val="tx1"/>
                    </a:solidFill>
                  </a:rPr>
                  <a:t>) 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														</a:t>
                </a:r>
                <a:r>
                  <a:rPr lang="it-IT" sz="1200" b="1" dirty="0" smtClean="0">
                    <a:solidFill>
                      <a:srgbClr val="00B050"/>
                    </a:solidFill>
                  </a:rPr>
                  <a:t>(</a:t>
                </a:r>
                <a:r>
                  <a:rPr lang="it-IT" sz="1200" b="1" dirty="0">
                    <a:solidFill>
                      <a:srgbClr val="00B050"/>
                    </a:solidFill>
                  </a:rPr>
                  <a:t>ossia, </a:t>
                </a:r>
                <a14:m>
                  <m:oMath xmlns:m="http://schemas.openxmlformats.org/officeDocument/2006/math">
                    <m:r>
                      <a:rPr lang="it-IT" sz="12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≻ </m:t>
                    </m:r>
                  </m:oMath>
                </a14:m>
                <a:r>
                  <a:rPr lang="it-IT" sz="1200" b="1" dirty="0">
                    <a:solidFill>
                      <a:srgbClr val="00B050"/>
                    </a:solidFill>
                  </a:rPr>
                  <a:t>è il voto collettivo corrispondente </a:t>
                </a:r>
                <a:r>
                  <a:rPr lang="it-IT" sz="1200" b="1" dirty="0" smtClean="0">
                    <a:solidFill>
                      <a:srgbClr val="00B050"/>
                    </a:solidFill>
                  </a:rPr>
                  <a:t>a &gt;</a:t>
                </a:r>
                <a:r>
                  <a:rPr lang="it-IT" sz="1200" b="1" baseline="-25000" dirty="0" smtClean="0">
                    <a:solidFill>
                      <a:srgbClr val="00B050"/>
                    </a:solidFill>
                  </a:rPr>
                  <a:t>1</a:t>
                </a:r>
                <a:r>
                  <a:rPr lang="it-IT" sz="1200" b="1" dirty="0">
                    <a:solidFill>
                      <a:srgbClr val="00B050"/>
                    </a:solidFill>
                  </a:rPr>
                  <a:t>, &gt;</a:t>
                </a:r>
                <a:r>
                  <a:rPr lang="it-IT" sz="1200" b="1" baseline="-25000" dirty="0">
                    <a:solidFill>
                      <a:srgbClr val="00B050"/>
                    </a:solidFill>
                  </a:rPr>
                  <a:t>2</a:t>
                </a:r>
                <a:r>
                  <a:rPr lang="it-IT" sz="1200" b="1" dirty="0">
                    <a:solidFill>
                      <a:srgbClr val="00B050"/>
                    </a:solidFill>
                  </a:rPr>
                  <a:t>, ... , &gt;</a:t>
                </a:r>
                <a:r>
                  <a:rPr lang="it-IT" sz="1200" b="1" baseline="-25000" dirty="0">
                    <a:solidFill>
                      <a:srgbClr val="00B050"/>
                    </a:solidFill>
                  </a:rPr>
                  <a:t>k</a:t>
                </a:r>
                <a:r>
                  <a:rPr lang="it-IT" sz="1200" b="1" dirty="0">
                    <a:solidFill>
                      <a:srgbClr val="00B050"/>
                    </a:solidFill>
                  </a:rPr>
                  <a:t>)</a:t>
                </a:r>
                <a:r>
                  <a:rPr lang="it-IT" sz="1600" dirty="0">
                    <a:solidFill>
                      <a:schemeClr val="tx1"/>
                    </a:solidFill>
                  </a:rPr>
                  <a:t> </a:t>
                </a:r>
                <a:endParaRPr lang="it-IT" sz="1600" dirty="0" smtClean="0">
                  <a:solidFill>
                    <a:schemeClr val="tx1"/>
                  </a:solidFill>
                </a:endParaRPr>
              </a:p>
              <a:p>
                <a:pPr lvl="1"/>
                <a:r>
                  <a:rPr lang="it-IT" dirty="0" smtClean="0">
                    <a:solidFill>
                      <a:schemeClr val="tx1"/>
                    </a:solidFill>
                  </a:rPr>
                  <a:t> il </a:t>
                </a:r>
                <a:r>
                  <a:rPr lang="it-IT" b="1" dirty="0" smtClean="0">
                    <a:solidFill>
                      <a:schemeClr val="tx1"/>
                    </a:solidFill>
                  </a:rPr>
                  <a:t>sistema di voto a maggioranza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è descritto dal predicato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𝜎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it-IT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M</m:t>
                        </m:r>
                      </m:sub>
                    </m:sSub>
                  </m:oMath>
                </a14:m>
                <a:r>
                  <a:rPr lang="it-IT" dirty="0" smtClean="0">
                    <a:solidFill>
                      <a:schemeClr val="tx1"/>
                    </a:solidFill>
                  </a:rPr>
                  <a:t> tale che, </a:t>
                </a:r>
                <a:r>
                  <a:rPr lang="it-IT" sz="800" dirty="0">
                    <a:solidFill>
                      <a:schemeClr val="tx1"/>
                    </a:solidFill>
                  </a:rPr>
                  <a:t>	</a:t>
                </a:r>
                <a:r>
                  <a:rPr lang="it-IT" sz="800" dirty="0" smtClean="0">
                    <a:solidFill>
                      <a:schemeClr val="tx1"/>
                    </a:solidFill>
                  </a:rPr>
                  <a:t>																				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𝝈</m:t>
                        </m:r>
                      </m:e>
                      <m:sub>
                        <m:r>
                          <a:rPr lang="it-IT" b="1" i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𝐌</m:t>
                        </m:r>
                      </m:sub>
                    </m:sSub>
                  </m:oMath>
                </a14:m>
                <a:r>
                  <a:rPr lang="it-IT" b="1" dirty="0" smtClean="0">
                    <a:solidFill>
                      <a:schemeClr val="tx1"/>
                    </a:solidFill>
                  </a:rPr>
                  <a:t>(&gt;</a:t>
                </a:r>
                <a:r>
                  <a:rPr lang="it-IT" b="1" baseline="-25000" dirty="0" smtClean="0">
                    <a:solidFill>
                      <a:schemeClr val="tx1"/>
                    </a:solidFill>
                  </a:rPr>
                  <a:t>1</a:t>
                </a:r>
                <a:r>
                  <a:rPr lang="it-IT" b="1" dirty="0">
                    <a:solidFill>
                      <a:schemeClr val="tx1"/>
                    </a:solidFill>
                  </a:rPr>
                  <a:t>, </a:t>
                </a:r>
                <a:r>
                  <a:rPr lang="it-IT" b="1" dirty="0" smtClean="0">
                    <a:solidFill>
                      <a:schemeClr val="tx1"/>
                    </a:solidFill>
                  </a:rPr>
                  <a:t>&gt;</a:t>
                </a:r>
                <a:r>
                  <a:rPr lang="it-IT" b="1" baseline="-25000" dirty="0" smtClean="0">
                    <a:solidFill>
                      <a:schemeClr val="tx1"/>
                    </a:solidFill>
                  </a:rPr>
                  <a:t>2</a:t>
                </a:r>
                <a:r>
                  <a:rPr lang="it-IT" b="1" dirty="0">
                    <a:solidFill>
                      <a:schemeClr val="tx1"/>
                    </a:solidFill>
                  </a:rPr>
                  <a:t>, ... , </a:t>
                </a:r>
                <a:r>
                  <a:rPr lang="it-IT" b="1" dirty="0" smtClean="0">
                    <a:solidFill>
                      <a:schemeClr val="tx1"/>
                    </a:solidFill>
                  </a:rPr>
                  <a:t>&gt;</a:t>
                </a:r>
                <a:r>
                  <a:rPr lang="it-IT" b="1" baseline="-25000" dirty="0" smtClean="0">
                    <a:solidFill>
                      <a:schemeClr val="tx1"/>
                    </a:solidFill>
                  </a:rPr>
                  <a:t>k</a:t>
                </a:r>
                <a:r>
                  <a:rPr lang="it-IT" b="1" dirty="0" smtClean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it-IT" b="1" i="0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it-IT" b="1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≻</m:t>
                    </m:r>
                  </m:oMath>
                </a14:m>
                <a:r>
                  <a:rPr lang="it-IT" b="1" dirty="0" smtClean="0">
                    <a:solidFill>
                      <a:schemeClr val="tx1"/>
                    </a:solidFill>
                  </a:rPr>
                  <a:t>)   =   </a:t>
                </a:r>
                <a14:m>
                  <m:oMath xmlns:m="http://schemas.openxmlformats.org/officeDocument/2006/math">
                    <m:r>
                      <a:rPr lang="it-IT" b="1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∀</m:t>
                    </m:r>
                  </m:oMath>
                </a14:m>
                <a:r>
                  <a:rPr lang="it-IT" b="1" dirty="0" smtClean="0">
                    <a:solidFill>
                      <a:schemeClr val="tx1"/>
                    </a:solidFill>
                  </a:rPr>
                  <a:t> i </a:t>
                </a:r>
                <a14:m>
                  <m:oMath xmlns:m="http://schemas.openxmlformats.org/officeDocument/2006/math">
                    <m:r>
                      <a:rPr lang="it-IT" b="1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 </m:t>
                    </m:r>
                  </m:oMath>
                </a14:m>
                <a:r>
                  <a:rPr lang="it-IT" b="1" dirty="0" smtClean="0">
                    <a:solidFill>
                      <a:schemeClr val="tx1"/>
                    </a:solidFill>
                  </a:rPr>
                  <a:t>[</a:t>
                </a:r>
                <a:r>
                  <a:rPr lang="it-IT" b="1" dirty="0" err="1" smtClean="0">
                    <a:solidFill>
                      <a:schemeClr val="tx1"/>
                    </a:solidFill>
                  </a:rPr>
                  <a:t>n</a:t>
                </a:r>
                <a:r>
                  <a:rPr lang="it-IT" b="1" dirty="0" smtClean="0">
                    <a:solidFill>
                      <a:schemeClr val="tx1"/>
                    </a:solidFill>
                  </a:rPr>
                  <a:t>] </a:t>
                </a:r>
                <a14:m>
                  <m:oMath xmlns:m="http://schemas.openxmlformats.org/officeDocument/2006/math">
                    <m:r>
                      <a:rPr lang="it-IT" b="1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∀</m:t>
                    </m:r>
                  </m:oMath>
                </a14:m>
                <a:r>
                  <a:rPr lang="it-IT" b="1" dirty="0" smtClean="0">
                    <a:solidFill>
                      <a:schemeClr val="tx1"/>
                    </a:solidFill>
                  </a:rPr>
                  <a:t> </a:t>
                </a:r>
                <a:r>
                  <a:rPr lang="it-IT" b="1" dirty="0" err="1" smtClean="0">
                    <a:solidFill>
                      <a:schemeClr val="tx1"/>
                    </a:solidFill>
                  </a:rPr>
                  <a:t>j</a:t>
                </a:r>
                <a:r>
                  <a:rPr lang="it-IT" b="1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b="1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</m:oMath>
                </a14:m>
                <a:r>
                  <a:rPr lang="it-IT" b="1" dirty="0" smtClean="0">
                    <a:solidFill>
                      <a:schemeClr val="tx1"/>
                    </a:solidFill>
                  </a:rPr>
                  <a:t> [</a:t>
                </a:r>
                <a:r>
                  <a:rPr lang="it-IT" b="1" dirty="0" err="1" smtClean="0">
                    <a:solidFill>
                      <a:schemeClr val="tx1"/>
                    </a:solidFill>
                  </a:rPr>
                  <a:t>n</a:t>
                </a:r>
                <a:r>
                  <a:rPr lang="it-IT" b="1" dirty="0" smtClean="0">
                    <a:solidFill>
                      <a:schemeClr val="tx1"/>
                    </a:solidFill>
                  </a:rPr>
                  <a:t>]   </a:t>
                </a:r>
                <a:r>
                  <a:rPr lang="it-IT" sz="2000" b="1" dirty="0" smtClean="0">
                    <a:solidFill>
                      <a:schemeClr val="tx1"/>
                    </a:solidFill>
                  </a:rPr>
                  <a:t>[ </a:t>
                </a:r>
                <a:r>
                  <a:rPr lang="it-IT" b="1" dirty="0" smtClean="0">
                    <a:solidFill>
                      <a:schemeClr val="tx1"/>
                    </a:solidFill>
                  </a:rPr>
                  <a:t>i </a:t>
                </a:r>
                <a14:m>
                  <m:oMath xmlns:m="http://schemas.openxmlformats.org/officeDocument/2006/math">
                    <m:r>
                      <a:rPr lang="it-IT" b="1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≻</m:t>
                    </m:r>
                  </m:oMath>
                </a14:m>
                <a:r>
                  <a:rPr lang="it-IT" b="1" dirty="0" smtClean="0">
                    <a:solidFill>
                      <a:schemeClr val="tx1"/>
                    </a:solidFill>
                  </a:rPr>
                  <a:t> j </a:t>
                </a:r>
                <a14:m>
                  <m:oMath xmlns:m="http://schemas.openxmlformats.org/officeDocument/2006/math">
                    <m:r>
                      <a:rPr lang="it-IT" b="1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↔</m:t>
                    </m:r>
                  </m:oMath>
                </a14:m>
                <a:r>
                  <a:rPr lang="it-IT" b="1" dirty="0" smtClean="0">
                    <a:solidFill>
                      <a:schemeClr val="tx1"/>
                    </a:solidFill>
                  </a:rPr>
                  <a:t> |{ h </a:t>
                </a:r>
                <a14:m>
                  <m:oMath xmlns:m="http://schemas.openxmlformats.org/officeDocument/2006/math">
                    <m:r>
                      <a:rPr lang="it-IT" b="1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 </m:t>
                    </m:r>
                  </m:oMath>
                </a14:m>
                <a:r>
                  <a:rPr lang="it-IT" b="1" dirty="0" smtClean="0">
                    <a:solidFill>
                      <a:schemeClr val="tx1"/>
                    </a:solidFill>
                  </a:rPr>
                  <a:t>[k]: i &gt;</a:t>
                </a:r>
                <a:r>
                  <a:rPr lang="it-IT" b="1" baseline="-25000" dirty="0" smtClean="0">
                    <a:solidFill>
                      <a:schemeClr val="tx1"/>
                    </a:solidFill>
                  </a:rPr>
                  <a:t>h</a:t>
                </a:r>
                <a:r>
                  <a:rPr lang="it-IT" b="1" dirty="0">
                    <a:solidFill>
                      <a:schemeClr val="tx1"/>
                    </a:solidFill>
                  </a:rPr>
                  <a:t> </a:t>
                </a:r>
                <a:r>
                  <a:rPr lang="it-IT" b="1" dirty="0" err="1" smtClean="0">
                    <a:solidFill>
                      <a:schemeClr val="tx1"/>
                    </a:solidFill>
                  </a:rPr>
                  <a:t>j</a:t>
                </a:r>
                <a:r>
                  <a:rPr lang="it-IT" b="1" dirty="0" smtClean="0">
                    <a:solidFill>
                      <a:schemeClr val="tx1"/>
                    </a:solidFill>
                  </a:rPr>
                  <a:t> }| &gt; </a:t>
                </a:r>
                <a:r>
                  <a:rPr lang="it-IT" b="1" dirty="0">
                    <a:solidFill>
                      <a:schemeClr val="tx1"/>
                    </a:solidFill>
                  </a:rPr>
                  <a:t>|{ h </a:t>
                </a:r>
                <a14:m>
                  <m:oMath xmlns:m="http://schemas.openxmlformats.org/officeDocument/2006/math">
                    <m:r>
                      <a:rPr lang="it-IT" b="1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 </m:t>
                    </m:r>
                  </m:oMath>
                </a14:m>
                <a:r>
                  <a:rPr lang="it-IT" b="1" dirty="0">
                    <a:solidFill>
                      <a:schemeClr val="tx1"/>
                    </a:solidFill>
                  </a:rPr>
                  <a:t>[k]: </a:t>
                </a:r>
                <a:r>
                  <a:rPr lang="it-IT" b="1" dirty="0" err="1" smtClean="0">
                    <a:solidFill>
                      <a:schemeClr val="tx1"/>
                    </a:solidFill>
                  </a:rPr>
                  <a:t>j</a:t>
                </a:r>
                <a:r>
                  <a:rPr lang="it-IT" b="1" dirty="0" smtClean="0">
                    <a:solidFill>
                      <a:schemeClr val="tx1"/>
                    </a:solidFill>
                  </a:rPr>
                  <a:t> &gt;</a:t>
                </a:r>
                <a:r>
                  <a:rPr lang="it-IT" b="1" baseline="-25000" dirty="0" smtClean="0">
                    <a:solidFill>
                      <a:schemeClr val="tx1"/>
                    </a:solidFill>
                  </a:rPr>
                  <a:t>h</a:t>
                </a:r>
                <a:r>
                  <a:rPr lang="it-IT" b="1" dirty="0">
                    <a:solidFill>
                      <a:schemeClr val="tx1"/>
                    </a:solidFill>
                  </a:rPr>
                  <a:t> </a:t>
                </a:r>
                <a:r>
                  <a:rPr lang="it-IT" b="1" dirty="0" smtClean="0">
                    <a:solidFill>
                      <a:schemeClr val="tx1"/>
                    </a:solidFill>
                  </a:rPr>
                  <a:t>i </a:t>
                </a:r>
                <a:r>
                  <a:rPr lang="it-IT" b="1" dirty="0">
                    <a:solidFill>
                      <a:schemeClr val="tx1"/>
                    </a:solidFill>
                  </a:rPr>
                  <a:t>}| </a:t>
                </a:r>
                <a:r>
                  <a:rPr lang="it-IT" sz="2000" b="1" dirty="0" smtClean="0">
                    <a:solidFill>
                      <a:schemeClr val="tx1"/>
                    </a:solidFill>
                  </a:rPr>
                  <a:t>]</a:t>
                </a:r>
                <a:r>
                  <a:rPr lang="it-IT" sz="800" dirty="0" smtClean="0">
                    <a:solidFill>
                      <a:schemeClr val="tx1"/>
                    </a:solidFill>
                  </a:rPr>
                  <a:t>																			</a:t>
                </a:r>
                <a:r>
                  <a:rPr lang="it-IT" sz="1400" b="1" dirty="0" smtClean="0">
                    <a:solidFill>
                      <a:srgbClr val="00B050"/>
                    </a:solidFill>
                  </a:rPr>
                  <a:t>nella votazione finale i è preferito a </a:t>
                </a:r>
                <a:r>
                  <a:rPr lang="it-IT" sz="1400" b="1" dirty="0" err="1" smtClean="0">
                    <a:solidFill>
                      <a:srgbClr val="00B050"/>
                    </a:solidFill>
                  </a:rPr>
                  <a:t>j</a:t>
                </a:r>
                <a:r>
                  <a:rPr lang="it-IT" sz="1400" b="1" dirty="0" smtClean="0">
                    <a:solidFill>
                      <a:srgbClr val="00B050"/>
                    </a:solidFill>
                  </a:rPr>
                  <a:t> se e solo se i è preferito a </a:t>
                </a:r>
                <a:r>
                  <a:rPr lang="it-IT" sz="1400" b="1" dirty="0" err="1" smtClean="0">
                    <a:solidFill>
                      <a:srgbClr val="00B050"/>
                    </a:solidFill>
                  </a:rPr>
                  <a:t>j</a:t>
                </a:r>
                <a:r>
                  <a:rPr lang="it-IT" sz="1400" b="1" dirty="0" smtClean="0">
                    <a:solidFill>
                      <a:srgbClr val="00B050"/>
                    </a:solidFill>
                  </a:rPr>
                  <a:t> dalla maggioranza dei votanti</a:t>
                </a:r>
              </a:p>
              <a:p>
                <a:endParaRPr lang="it-IT" dirty="0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Segnaposto contenut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52604" y="864824"/>
                <a:ext cx="9598929" cy="5993175"/>
              </a:xfrm>
              <a:blipFill rotWithShape="0">
                <a:blip r:embed="rId2"/>
                <a:stretch>
                  <a:fillRect l="-444" t="-610" r="-44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4155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60112" y="119604"/>
            <a:ext cx="8911687" cy="925975"/>
          </a:xfrm>
        </p:spPr>
        <p:txBody>
          <a:bodyPr/>
          <a:lstStyle/>
          <a:p>
            <a:r>
              <a:rPr lang="it-IT" dirty="0" smtClean="0">
                <a:solidFill>
                  <a:schemeClr val="tx1"/>
                </a:solidFill>
              </a:rPr>
              <a:t>Sistema di voto a maggioranza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/>
              <p:cNvSpPr>
                <a:spLocks noGrp="1"/>
              </p:cNvSpPr>
              <p:nvPr>
                <p:ph idx="1"/>
              </p:nvPr>
            </p:nvSpPr>
            <p:spPr>
              <a:xfrm>
                <a:off x="1760112" y="707168"/>
                <a:ext cx="9598929" cy="5993175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it-IT" dirty="0">
                    <a:solidFill>
                      <a:schemeClr val="tx1"/>
                    </a:solidFill>
                  </a:rPr>
                  <a:t>I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l </a:t>
                </a:r>
                <a:r>
                  <a:rPr lang="it-IT" b="1" dirty="0" smtClean="0">
                    <a:solidFill>
                      <a:srgbClr val="DD51E7"/>
                    </a:solidFill>
                  </a:rPr>
                  <a:t>sistema di voto a maggioranza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è un sistema di voto semplice e intuitivo</a:t>
                </a:r>
              </a:p>
              <a:p>
                <a:r>
                  <a:rPr lang="it-IT" dirty="0" smtClean="0">
                    <a:solidFill>
                      <a:schemeClr val="tx1"/>
                    </a:solidFill>
                  </a:rPr>
                  <a:t>in particolar modo quando le alternative fra le quali scegliere sono due</a:t>
                </a:r>
              </a:p>
              <a:p>
                <a:r>
                  <a:rPr lang="it-IT" dirty="0">
                    <a:solidFill>
                      <a:schemeClr val="tx1"/>
                    </a:solidFill>
                  </a:rPr>
                  <a:t>t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uttavia, quando le alternative sono più di due...</a:t>
                </a:r>
                <a:endParaRPr lang="it-IT" dirty="0">
                  <a:solidFill>
                    <a:srgbClr val="DD51E7"/>
                  </a:solidFill>
                </a:endParaRPr>
              </a:p>
              <a:p>
                <a:pPr lvl="1"/>
                <a:r>
                  <a:rPr lang="it-IT" dirty="0" smtClean="0">
                    <a:solidFill>
                      <a:schemeClr val="tx1"/>
                    </a:solidFill>
                  </a:rPr>
                  <a:t>Consideriamo la situazione seguente: tre amici in vacanza, con budget limitato, devono scegliere se acquistare miele, marmellata o cioccolata per la colazione</a:t>
                </a:r>
              </a:p>
              <a:p>
                <a:pPr lvl="1"/>
                <a:r>
                  <a:rPr lang="it-IT" dirty="0" smtClean="0">
                    <a:solidFill>
                      <a:schemeClr val="tx1"/>
                    </a:solidFill>
                  </a:rPr>
                  <a:t>Mario preferisce su tutto la cioccolata, poi la marmellata, e in ultimo il miele: 					cioccolata &gt;</a:t>
                </a:r>
                <a:r>
                  <a:rPr lang="it-IT" baseline="-25000" dirty="0" smtClean="0">
                    <a:solidFill>
                      <a:schemeClr val="tx1"/>
                    </a:solidFill>
                  </a:rPr>
                  <a:t>M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marmellata &gt;</a:t>
                </a:r>
                <a:r>
                  <a:rPr lang="it-IT" baseline="-25000" dirty="0" smtClean="0">
                    <a:solidFill>
                      <a:schemeClr val="tx1"/>
                    </a:solidFill>
                  </a:rPr>
                  <a:t>M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miele</a:t>
                </a:r>
              </a:p>
              <a:p>
                <a:pPr lvl="1"/>
                <a:r>
                  <a:rPr lang="it-IT" dirty="0" smtClean="0">
                    <a:solidFill>
                      <a:schemeClr val="tx1"/>
                    </a:solidFill>
                  </a:rPr>
                  <a:t>Paolo preferisce </a:t>
                </a:r>
                <a:r>
                  <a:rPr lang="it-IT" dirty="0">
                    <a:solidFill>
                      <a:schemeClr val="tx1"/>
                    </a:solidFill>
                  </a:rPr>
                  <a:t>su tutto la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marmellata, </a:t>
                </a:r>
                <a:r>
                  <a:rPr lang="it-IT" dirty="0">
                    <a:solidFill>
                      <a:schemeClr val="tx1"/>
                    </a:solidFill>
                  </a:rPr>
                  <a:t>poi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il miele, </a:t>
                </a:r>
                <a:r>
                  <a:rPr lang="it-IT" dirty="0">
                    <a:solidFill>
                      <a:schemeClr val="tx1"/>
                    </a:solidFill>
                  </a:rPr>
                  <a:t>e in ultimo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la cioccolata: </a:t>
                </a:r>
                <a:r>
                  <a:rPr lang="it-IT" dirty="0">
                    <a:solidFill>
                      <a:schemeClr val="tx1"/>
                    </a:solidFill>
                  </a:rPr>
                  <a:t>					 marmellata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&gt;</a:t>
                </a:r>
                <a:r>
                  <a:rPr lang="it-IT" baseline="-25000" dirty="0" err="1" smtClean="0">
                    <a:solidFill>
                      <a:schemeClr val="tx1"/>
                    </a:solidFill>
                  </a:rPr>
                  <a:t>P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</a:t>
                </a:r>
                <a:r>
                  <a:rPr lang="it-IT" dirty="0">
                    <a:solidFill>
                      <a:schemeClr val="tx1"/>
                    </a:solidFill>
                  </a:rPr>
                  <a:t>miele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&gt;</a:t>
                </a:r>
                <a:r>
                  <a:rPr lang="it-IT" baseline="-25000" dirty="0" err="1" smtClean="0">
                    <a:solidFill>
                      <a:schemeClr val="tx1"/>
                    </a:solidFill>
                  </a:rPr>
                  <a:t>P</a:t>
                </a:r>
                <a:r>
                  <a:rPr lang="it-IT" baseline="-25000" dirty="0" smtClean="0">
                    <a:solidFill>
                      <a:schemeClr val="tx1"/>
                    </a:solidFill>
                  </a:rPr>
                  <a:t> </a:t>
                </a:r>
                <a:r>
                  <a:rPr lang="it-IT" dirty="0">
                    <a:solidFill>
                      <a:schemeClr val="tx1"/>
                    </a:solidFill>
                  </a:rPr>
                  <a:t>cioccolata </a:t>
                </a:r>
              </a:p>
              <a:p>
                <a:pPr lvl="1"/>
                <a:r>
                  <a:rPr lang="it-IT" dirty="0" smtClean="0">
                    <a:solidFill>
                      <a:schemeClr val="tx1"/>
                    </a:solidFill>
                  </a:rPr>
                  <a:t>Roberto preferisce </a:t>
                </a:r>
                <a:r>
                  <a:rPr lang="it-IT" dirty="0">
                    <a:solidFill>
                      <a:schemeClr val="tx1"/>
                    </a:solidFill>
                  </a:rPr>
                  <a:t>su tutto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il miele, </a:t>
                </a:r>
                <a:r>
                  <a:rPr lang="it-IT" dirty="0">
                    <a:solidFill>
                      <a:schemeClr val="tx1"/>
                    </a:solidFill>
                  </a:rPr>
                  <a:t>poi la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cioccolata, </a:t>
                </a:r>
                <a:r>
                  <a:rPr lang="it-IT" dirty="0">
                    <a:solidFill>
                      <a:schemeClr val="tx1"/>
                    </a:solidFill>
                  </a:rPr>
                  <a:t>e in ultimo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la marmellata: </a:t>
                </a:r>
                <a:r>
                  <a:rPr lang="it-IT" dirty="0">
                    <a:solidFill>
                      <a:schemeClr val="tx1"/>
                    </a:solidFill>
                  </a:rPr>
                  <a:t>					 miele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&gt;</a:t>
                </a:r>
                <a:r>
                  <a:rPr lang="it-IT" baseline="-25000" dirty="0" err="1" smtClean="0">
                    <a:solidFill>
                      <a:schemeClr val="tx1"/>
                    </a:solidFill>
                  </a:rPr>
                  <a:t>R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</a:t>
                </a:r>
                <a:r>
                  <a:rPr lang="it-IT" dirty="0">
                    <a:solidFill>
                      <a:schemeClr val="tx1"/>
                    </a:solidFill>
                  </a:rPr>
                  <a:t>cioccolata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&gt;</a:t>
                </a:r>
                <a:r>
                  <a:rPr lang="it-IT" baseline="-25000" dirty="0" err="1" smtClean="0">
                    <a:solidFill>
                      <a:schemeClr val="tx1"/>
                    </a:solidFill>
                  </a:rPr>
                  <a:t>R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marmellata </a:t>
                </a:r>
              </a:p>
              <a:p>
                <a:pPr lvl="1"/>
                <a:r>
                  <a:rPr lang="it-IT" dirty="0" smtClean="0">
                    <a:solidFill>
                      <a:schemeClr val="tx1"/>
                    </a:solidFill>
                  </a:rPr>
                  <a:t>tre relazioni binarie complete e transitive!</a:t>
                </a:r>
              </a:p>
              <a:p>
                <a:pPr lvl="1"/>
                <a:r>
                  <a:rPr lang="it-IT" dirty="0" smtClean="0">
                    <a:solidFill>
                      <a:schemeClr val="tx1"/>
                    </a:solidFill>
                  </a:rPr>
                  <a:t>Tuttavia, se proviamo a produrre una relazione binaria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≻ </m:t>
                    </m:r>
                  </m:oMath>
                </a14:m>
                <a:r>
                  <a:rPr lang="it-IT" dirty="0" smtClean="0">
                    <a:solidFill>
                      <a:schemeClr val="tx1"/>
                    </a:solidFill>
                  </a:rPr>
                  <a:t>aggregando secondo la regola della maggioranza le tre relazioni otteniamo: 								cioccolata è preferita a marmellata da due votanti 	</a:t>
                </a:r>
                <a14:m>
                  <m:oMath xmlns:m="http://schemas.openxmlformats.org/officeDocument/2006/math">
                    <m:r>
                      <a:rPr lang="is-IS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</m:oMath>
                </a14:m>
                <a:r>
                  <a:rPr lang="it-IT" dirty="0" smtClean="0">
                    <a:solidFill>
                      <a:schemeClr val="tx1"/>
                    </a:solidFill>
                  </a:rPr>
                  <a:t> 	</a:t>
                </a:r>
                <a:r>
                  <a:rPr lang="it-IT" b="1" dirty="0" smtClean="0">
                    <a:solidFill>
                      <a:srgbClr val="162DCF"/>
                    </a:solidFill>
                  </a:rPr>
                  <a:t>cioccolata </a:t>
                </a:r>
                <a14:m>
                  <m:oMath xmlns:m="http://schemas.openxmlformats.org/officeDocument/2006/math">
                    <m:r>
                      <a:rPr lang="it-IT" b="1" i="1">
                        <a:solidFill>
                          <a:srgbClr val="162DCF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≻</m:t>
                    </m:r>
                  </m:oMath>
                </a14:m>
                <a:r>
                  <a:rPr lang="it-IT" b="1" dirty="0" smtClean="0">
                    <a:solidFill>
                      <a:srgbClr val="162DCF"/>
                    </a:solidFill>
                  </a:rPr>
                  <a:t> marmellata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	marmellata è </a:t>
                </a:r>
                <a:r>
                  <a:rPr lang="it-IT" dirty="0">
                    <a:solidFill>
                      <a:schemeClr val="tx1"/>
                    </a:solidFill>
                  </a:rPr>
                  <a:t>preferita a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miele da </a:t>
                </a:r>
                <a:r>
                  <a:rPr lang="it-IT" dirty="0">
                    <a:solidFill>
                      <a:schemeClr val="tx1"/>
                    </a:solidFill>
                  </a:rPr>
                  <a:t>due votanti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		</a:t>
                </a:r>
                <a14:m>
                  <m:oMath xmlns:m="http://schemas.openxmlformats.org/officeDocument/2006/math">
                    <m:r>
                      <a:rPr lang="is-IS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	</a:t>
                </a:r>
                <a:r>
                  <a:rPr lang="it-IT" b="1" dirty="0" smtClean="0">
                    <a:solidFill>
                      <a:srgbClr val="162DCF"/>
                    </a:solidFill>
                  </a:rPr>
                  <a:t>marmellata </a:t>
                </a:r>
                <a14:m>
                  <m:oMath xmlns:m="http://schemas.openxmlformats.org/officeDocument/2006/math">
                    <m:r>
                      <a:rPr lang="it-IT" b="1" i="1">
                        <a:solidFill>
                          <a:srgbClr val="162DCF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≻</m:t>
                    </m:r>
                  </m:oMath>
                </a14:m>
                <a:r>
                  <a:rPr lang="it-IT" b="1" dirty="0">
                    <a:solidFill>
                      <a:srgbClr val="162DCF"/>
                    </a:solidFill>
                  </a:rPr>
                  <a:t> </a:t>
                </a:r>
                <a:r>
                  <a:rPr lang="it-IT" b="1" dirty="0" smtClean="0">
                    <a:solidFill>
                      <a:srgbClr val="162DCF"/>
                    </a:solidFill>
                  </a:rPr>
                  <a:t>miele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		miele è preferito </a:t>
                </a:r>
                <a:r>
                  <a:rPr lang="it-IT" dirty="0">
                    <a:solidFill>
                      <a:schemeClr val="tx1"/>
                    </a:solidFill>
                  </a:rPr>
                  <a:t>a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cioccolata da </a:t>
                </a:r>
                <a:r>
                  <a:rPr lang="it-IT" dirty="0">
                    <a:solidFill>
                      <a:schemeClr val="tx1"/>
                    </a:solidFill>
                  </a:rPr>
                  <a:t>due votanti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			</a:t>
                </a:r>
                <a14:m>
                  <m:oMath xmlns:m="http://schemas.openxmlformats.org/officeDocument/2006/math">
                    <m:r>
                      <a:rPr lang="is-IS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	</a:t>
                </a:r>
                <a:r>
                  <a:rPr lang="it-IT" b="1" dirty="0" smtClean="0">
                    <a:solidFill>
                      <a:srgbClr val="162DCF"/>
                    </a:solidFill>
                  </a:rPr>
                  <a:t>miele </a:t>
                </a:r>
                <a14:m>
                  <m:oMath xmlns:m="http://schemas.openxmlformats.org/officeDocument/2006/math">
                    <m:r>
                      <a:rPr lang="it-IT" b="1" i="1">
                        <a:solidFill>
                          <a:srgbClr val="162DCF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≻</m:t>
                    </m:r>
                  </m:oMath>
                </a14:m>
                <a:r>
                  <a:rPr lang="it-IT" b="1" dirty="0">
                    <a:solidFill>
                      <a:srgbClr val="162DCF"/>
                    </a:solidFill>
                  </a:rPr>
                  <a:t> cioccolata </a:t>
                </a:r>
                <a:endParaRPr lang="it-IT" b="1" dirty="0" smtClean="0">
                  <a:solidFill>
                    <a:schemeClr val="tx1"/>
                  </a:solidFill>
                </a:endParaRPr>
              </a:p>
              <a:p>
                <a:pPr lvl="1"/>
                <a:r>
                  <a:rPr lang="it-IT" dirty="0" smtClean="0">
                    <a:solidFill>
                      <a:schemeClr val="tx1"/>
                    </a:solidFill>
                  </a:rPr>
                  <a:t>cioccolata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≻</m:t>
                    </m:r>
                  </m:oMath>
                </a14:m>
                <a:r>
                  <a:rPr lang="it-IT" dirty="0" smtClean="0">
                    <a:solidFill>
                      <a:schemeClr val="tx1"/>
                    </a:solidFill>
                  </a:rPr>
                  <a:t> marmellata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≻</m:t>
                    </m:r>
                  </m:oMath>
                </a14:m>
                <a:r>
                  <a:rPr lang="it-IT" dirty="0" smtClean="0">
                    <a:solidFill>
                      <a:schemeClr val="tx1"/>
                    </a:solidFill>
                  </a:rPr>
                  <a:t> miele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≻</m:t>
                    </m:r>
                  </m:oMath>
                </a14:m>
                <a:r>
                  <a:rPr lang="it-IT" dirty="0" smtClean="0">
                    <a:solidFill>
                      <a:schemeClr val="tx1"/>
                    </a:solidFill>
                  </a:rPr>
                  <a:t> cioccolata</a:t>
                </a:r>
                <a:endParaRPr lang="it-IT" dirty="0">
                  <a:solidFill>
                    <a:schemeClr val="tx1"/>
                  </a:solidFill>
                </a:endParaRPr>
              </a:p>
              <a:p>
                <a:pPr marL="342900" lvl="1" indent="-342900"/>
                <a:r>
                  <a:rPr lang="it-IT" sz="1800" dirty="0" smtClean="0">
                    <a:solidFill>
                      <a:schemeClr val="tx1"/>
                    </a:solidFill>
                  </a:rPr>
                  <a:t>La relazione </a:t>
                </a:r>
                <a14:m>
                  <m:oMath xmlns:m="http://schemas.openxmlformats.org/officeDocument/2006/math">
                    <m:r>
                      <a:rPr lang="it-IT" sz="18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≻ </m:t>
                    </m:r>
                  </m:oMath>
                </a14:m>
                <a:r>
                  <a:rPr lang="it-IT" sz="1800" dirty="0" smtClean="0">
                    <a:solidFill>
                      <a:schemeClr val="tx1"/>
                    </a:solidFill>
                  </a:rPr>
                  <a:t> non è transitiva! </a:t>
                </a:r>
                <a:endParaRPr lang="it-IT" sz="1800" b="1" dirty="0" smtClean="0">
                  <a:solidFill>
                    <a:srgbClr val="DD51E7"/>
                  </a:solidFill>
                </a:endParaRPr>
              </a:p>
            </p:txBody>
          </p:sp>
        </mc:Choice>
        <mc:Fallback xmlns="">
          <p:sp>
            <p:nvSpPr>
              <p:cNvPr id="3" name="Segnaposto contenut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60112" y="707168"/>
                <a:ext cx="9598929" cy="5993175"/>
              </a:xfrm>
              <a:blipFill rotWithShape="0">
                <a:blip r:embed="rId2"/>
                <a:stretch>
                  <a:fillRect l="-445" t="-1017" r="-127" b="-183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74284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60112" y="119604"/>
            <a:ext cx="8911687" cy="925975"/>
          </a:xfrm>
        </p:spPr>
        <p:txBody>
          <a:bodyPr/>
          <a:lstStyle/>
          <a:p>
            <a:r>
              <a:rPr lang="it-IT" dirty="0" smtClean="0">
                <a:solidFill>
                  <a:schemeClr val="tx1"/>
                </a:solidFill>
              </a:rPr>
              <a:t>Sistema di voto a maggioranza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688992" y="961169"/>
            <a:ext cx="9485957" cy="5683472"/>
          </a:xfrm>
        </p:spPr>
        <p:txBody>
          <a:bodyPr>
            <a:normAutofit lnSpcReduction="10000"/>
          </a:bodyPr>
          <a:lstStyle/>
          <a:p>
            <a:pPr marL="342900" lvl="1" indent="-342900"/>
            <a:r>
              <a:rPr lang="it-IT" sz="1800" dirty="0" smtClean="0">
                <a:solidFill>
                  <a:schemeClr val="tx1"/>
                </a:solidFill>
              </a:rPr>
              <a:t>La situazione appena descritta costituisce </a:t>
            </a:r>
            <a:r>
              <a:rPr lang="it-IT" sz="1800" b="1" dirty="0" smtClean="0">
                <a:solidFill>
                  <a:srgbClr val="162DCF"/>
                </a:solidFill>
              </a:rPr>
              <a:t>il paradosso di </a:t>
            </a:r>
            <a:r>
              <a:rPr lang="it-IT" sz="1800" b="1" dirty="0" err="1" smtClean="0">
                <a:solidFill>
                  <a:srgbClr val="162DCF"/>
                </a:solidFill>
              </a:rPr>
              <a:t>Condorcet</a:t>
            </a:r>
            <a:r>
              <a:rPr lang="it-IT" sz="1800" dirty="0" smtClean="0">
                <a:solidFill>
                  <a:schemeClr val="tx1"/>
                </a:solidFill>
              </a:rPr>
              <a:t>: </a:t>
            </a:r>
            <a:r>
              <a:rPr lang="it-IT" sz="1800" i="1" dirty="0" smtClean="0">
                <a:solidFill>
                  <a:srgbClr val="162DCF"/>
                </a:solidFill>
              </a:rPr>
              <a:t>anche </a:t>
            </a:r>
            <a:r>
              <a:rPr lang="it-IT" sz="1800" i="1" dirty="0">
                <a:solidFill>
                  <a:srgbClr val="162DCF"/>
                </a:solidFill>
              </a:rPr>
              <a:t>se le relazioni binarie individuali </a:t>
            </a:r>
            <a:r>
              <a:rPr lang="it-IT" sz="1800" i="1" dirty="0" smtClean="0">
                <a:solidFill>
                  <a:srgbClr val="162DCF"/>
                </a:solidFill>
              </a:rPr>
              <a:t>sono transitive, la relazione binaria collettiva ottenuta dalla loro aggregazione può non essere transitiva </a:t>
            </a:r>
          </a:p>
          <a:p>
            <a:pPr marL="342900" lvl="1" indent="-342900"/>
            <a:r>
              <a:rPr lang="it-IT" sz="1800" dirty="0" smtClean="0">
                <a:solidFill>
                  <a:schemeClr val="tx1"/>
                </a:solidFill>
              </a:rPr>
              <a:t>Osserviamo che la richiesta di transitività è necessaria affinché l’aggregazione dei voti individuali sia significativa</a:t>
            </a:r>
          </a:p>
          <a:p>
            <a:pPr marL="742950" lvl="2" indent="-342900"/>
            <a:r>
              <a:rPr lang="it-IT" sz="1600" dirty="0" smtClean="0">
                <a:solidFill>
                  <a:schemeClr val="tx1"/>
                </a:solidFill>
              </a:rPr>
              <a:t>se non è soddisfatta, il voto aggregato non ha significato</a:t>
            </a:r>
          </a:p>
          <a:p>
            <a:pPr marL="742950" lvl="2" indent="-342900"/>
            <a:r>
              <a:rPr lang="it-IT" sz="1600" dirty="0" smtClean="0">
                <a:solidFill>
                  <a:schemeClr val="tx1"/>
                </a:solidFill>
              </a:rPr>
              <a:t>è il... “minimo sindacale” delle richieste!</a:t>
            </a:r>
            <a:r>
              <a:rPr lang="it-IT" dirty="0" smtClean="0">
                <a:solidFill>
                  <a:schemeClr val="tx1"/>
                </a:solidFill>
              </a:rPr>
              <a:t> </a:t>
            </a:r>
          </a:p>
          <a:p>
            <a:pPr marL="342900" lvl="1" indent="-342900"/>
            <a:r>
              <a:rPr lang="it-IT" sz="1800" dirty="0" smtClean="0">
                <a:solidFill>
                  <a:schemeClr val="tx1"/>
                </a:solidFill>
              </a:rPr>
              <a:t>perciò potrebbe essere problematico usare con più di due alternative </a:t>
            </a:r>
            <a:r>
              <a:rPr lang="it-IT" sz="1800" dirty="0">
                <a:solidFill>
                  <a:schemeClr val="tx1"/>
                </a:solidFill>
              </a:rPr>
              <a:t>il </a:t>
            </a:r>
            <a:r>
              <a:rPr lang="it-IT" sz="1800" b="1" dirty="0">
                <a:solidFill>
                  <a:srgbClr val="DD51E7"/>
                </a:solidFill>
              </a:rPr>
              <a:t>sistema di voto a maggioranza </a:t>
            </a:r>
            <a:endParaRPr lang="it-IT" sz="1800" b="1" dirty="0" smtClean="0">
              <a:solidFill>
                <a:srgbClr val="DD51E7"/>
              </a:solidFill>
            </a:endParaRPr>
          </a:p>
          <a:p>
            <a:pPr marL="742950" lvl="2" indent="-342900"/>
            <a:r>
              <a:rPr lang="it-IT" sz="1600" dirty="0" smtClean="0">
                <a:solidFill>
                  <a:schemeClr val="tx1"/>
                </a:solidFill>
              </a:rPr>
              <a:t>che</a:t>
            </a:r>
            <a:r>
              <a:rPr lang="it-IT" sz="1600" b="1" dirty="0" smtClean="0">
                <a:solidFill>
                  <a:srgbClr val="DD51E7"/>
                </a:solidFill>
              </a:rPr>
              <a:t> </a:t>
            </a:r>
            <a:r>
              <a:rPr lang="it-IT" sz="1600" dirty="0" smtClean="0">
                <a:solidFill>
                  <a:schemeClr val="tx1"/>
                </a:solidFill>
              </a:rPr>
              <a:t>soffre </a:t>
            </a:r>
            <a:r>
              <a:rPr lang="it-IT" sz="1600" dirty="0">
                <a:solidFill>
                  <a:schemeClr val="tx1"/>
                </a:solidFill>
              </a:rPr>
              <a:t>del paradosso di </a:t>
            </a:r>
            <a:r>
              <a:rPr lang="it-IT" sz="1600" dirty="0" err="1">
                <a:solidFill>
                  <a:schemeClr val="tx1"/>
                </a:solidFill>
              </a:rPr>
              <a:t>Condorcet</a:t>
            </a:r>
            <a:endParaRPr lang="it-IT" sz="1600" dirty="0">
              <a:solidFill>
                <a:schemeClr val="tx1"/>
              </a:solidFill>
            </a:endParaRPr>
          </a:p>
          <a:p>
            <a:pPr marL="2114550" lvl="5" indent="-342900"/>
            <a:endParaRPr lang="it-IT" sz="800" dirty="0">
              <a:solidFill>
                <a:schemeClr val="tx1"/>
              </a:solidFill>
            </a:endParaRPr>
          </a:p>
          <a:p>
            <a:pPr marL="342900" lvl="1" indent="-342900"/>
            <a:r>
              <a:rPr lang="it-IT" sz="1800" dirty="0" smtClean="0">
                <a:solidFill>
                  <a:schemeClr val="tx1"/>
                </a:solidFill>
              </a:rPr>
              <a:t>Il sistema di voto a maggioranza può essere utilizzato come punto di partenza per costruire un nuovo sistema di voto che non soffre del paradosso di </a:t>
            </a:r>
            <a:r>
              <a:rPr lang="it-IT" sz="1800" dirty="0" err="1" smtClean="0">
                <a:solidFill>
                  <a:schemeClr val="tx1"/>
                </a:solidFill>
              </a:rPr>
              <a:t>Condorcet</a:t>
            </a:r>
            <a:r>
              <a:rPr lang="it-IT" sz="1800" dirty="0" smtClean="0">
                <a:solidFill>
                  <a:schemeClr val="tx1"/>
                </a:solidFill>
              </a:rPr>
              <a:t>: il torneo</a:t>
            </a:r>
          </a:p>
          <a:p>
            <a:pPr marL="742950" lvl="2" indent="-342900"/>
            <a:r>
              <a:rPr lang="it-IT" sz="1600" dirty="0" smtClean="0">
                <a:solidFill>
                  <a:schemeClr val="tx1"/>
                </a:solidFill>
              </a:rPr>
              <a:t>che è il sistema di voto utilizzato nelle manifestazioni sportive</a:t>
            </a:r>
          </a:p>
          <a:p>
            <a:pPr marL="342900" lvl="1" indent="-342900"/>
            <a:r>
              <a:rPr lang="it-IT" sz="1800" dirty="0" smtClean="0">
                <a:solidFill>
                  <a:schemeClr val="tx1"/>
                </a:solidFill>
              </a:rPr>
              <a:t>i k votanti esprimono ancora le proprie preferenze mediante relazioni binarie</a:t>
            </a:r>
          </a:p>
          <a:p>
            <a:pPr marL="342900" lvl="1" indent="-342900"/>
            <a:r>
              <a:rPr lang="it-IT" sz="1800" dirty="0" smtClean="0">
                <a:solidFill>
                  <a:schemeClr val="tx1"/>
                </a:solidFill>
              </a:rPr>
              <a:t>tuttavia, la graduatoria finale viene costruita sulla base di una successione di scontri diretti</a:t>
            </a:r>
          </a:p>
        </p:txBody>
      </p:sp>
    </p:spTree>
    <p:extLst>
      <p:ext uri="{BB962C8B-B14F-4D97-AF65-F5344CB8AC3E}">
        <p14:creationId xmlns:p14="http://schemas.microsoft.com/office/powerpoint/2010/main" val="7183562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60112" y="320326"/>
            <a:ext cx="8911687" cy="925975"/>
          </a:xfrm>
        </p:spPr>
        <p:txBody>
          <a:bodyPr/>
          <a:lstStyle/>
          <a:p>
            <a:r>
              <a:rPr lang="it-IT" dirty="0" smtClean="0">
                <a:solidFill>
                  <a:schemeClr val="tx1"/>
                </a:solidFill>
              </a:rPr>
              <a:t>Reti e informazione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952604" y="1045579"/>
            <a:ext cx="9598929" cy="5540416"/>
          </a:xfrm>
        </p:spPr>
        <p:txBody>
          <a:bodyPr>
            <a:normAutofit/>
          </a:bodyPr>
          <a:lstStyle/>
          <a:p>
            <a:pPr lvl="8"/>
            <a:endParaRPr lang="it-IT" sz="800" dirty="0" smtClean="0">
              <a:solidFill>
                <a:schemeClr val="tx1"/>
              </a:solidFill>
            </a:endParaRPr>
          </a:p>
          <a:p>
            <a:r>
              <a:rPr lang="it-IT" dirty="0" smtClean="0">
                <a:solidFill>
                  <a:schemeClr val="tx1"/>
                </a:solidFill>
              </a:rPr>
              <a:t>Il materiale descritto in queste lezioni costituisce il Capitolo 23 del testo.</a:t>
            </a:r>
          </a:p>
          <a:p>
            <a:pPr lvl="6"/>
            <a:endParaRPr lang="it-IT" sz="800" dirty="0" smtClean="0">
              <a:solidFill>
                <a:schemeClr val="tx1"/>
              </a:solidFill>
            </a:endParaRPr>
          </a:p>
          <a:p>
            <a:r>
              <a:rPr lang="it-IT" dirty="0" smtClean="0">
                <a:solidFill>
                  <a:schemeClr val="tx1"/>
                </a:solidFill>
              </a:rPr>
              <a:t>In questa serie di lezioni, studiamo in che modo, e con quali esiti, sintetizzare le informazioni in possesso dei singoli individui in una rete al fine di derivare una singola informazione cumulativa</a:t>
            </a:r>
            <a:endParaRPr lang="it-IT" b="1" dirty="0">
              <a:solidFill>
                <a:srgbClr val="DD51E7"/>
              </a:solidFill>
            </a:endParaRPr>
          </a:p>
          <a:p>
            <a:pPr lvl="1"/>
            <a:r>
              <a:rPr lang="it-IT" sz="1600" dirty="0" smtClean="0">
                <a:solidFill>
                  <a:schemeClr val="tx1"/>
                </a:solidFill>
              </a:rPr>
              <a:t>che permetterà di prendere una decisione fra una serie di alternative fra le quali scegliere la “migliore”</a:t>
            </a:r>
          </a:p>
          <a:p>
            <a:pPr lvl="1"/>
            <a:r>
              <a:rPr lang="it-IT" dirty="0" smtClean="0">
                <a:solidFill>
                  <a:schemeClr val="tx1"/>
                </a:solidFill>
              </a:rPr>
              <a:t>o stilare una graduatoria</a:t>
            </a:r>
          </a:p>
          <a:p>
            <a:pPr lvl="1"/>
            <a:endParaRPr lang="it-IT" dirty="0" smtClean="0">
              <a:solidFill>
                <a:schemeClr val="tx1"/>
              </a:solidFill>
            </a:endParaRPr>
          </a:p>
          <a:p>
            <a:r>
              <a:rPr lang="it-IT" dirty="0" smtClean="0">
                <a:solidFill>
                  <a:schemeClr val="tx1"/>
                </a:solidFill>
              </a:rPr>
              <a:t>Cominciano questo percorso dal punto in cui eravamo rimasti al termine dello studio dei fenomeni di </a:t>
            </a:r>
            <a:r>
              <a:rPr lang="it-IT" dirty="0" err="1" smtClean="0">
                <a:solidFill>
                  <a:schemeClr val="tx1"/>
                </a:solidFill>
              </a:rPr>
              <a:t>herding</a:t>
            </a:r>
            <a:endParaRPr lang="it-IT" sz="18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47797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60112" y="119604"/>
            <a:ext cx="8911687" cy="925975"/>
          </a:xfrm>
        </p:spPr>
        <p:txBody>
          <a:bodyPr/>
          <a:lstStyle/>
          <a:p>
            <a:r>
              <a:rPr lang="it-IT" dirty="0" smtClean="0">
                <a:solidFill>
                  <a:schemeClr val="tx1"/>
                </a:solidFill>
              </a:rPr>
              <a:t>Il torneo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/>
              <p:cNvSpPr>
                <a:spLocks noGrp="1"/>
              </p:cNvSpPr>
              <p:nvPr>
                <p:ph idx="1"/>
              </p:nvPr>
            </p:nvSpPr>
            <p:spPr>
              <a:xfrm>
                <a:off x="1760112" y="951009"/>
                <a:ext cx="9485957" cy="5632672"/>
              </a:xfrm>
            </p:spPr>
            <p:txBody>
              <a:bodyPr>
                <a:normAutofit/>
              </a:bodyPr>
              <a:lstStyle/>
              <a:p>
                <a:pPr marL="342900" lvl="1" indent="-342900"/>
                <a:r>
                  <a:rPr lang="it-IT" sz="1800" dirty="0" smtClean="0">
                    <a:solidFill>
                      <a:schemeClr val="tx1"/>
                    </a:solidFill>
                  </a:rPr>
                  <a:t>In un torneo i </a:t>
                </a:r>
                <a:r>
                  <a:rPr lang="it-IT" sz="1800" dirty="0">
                    <a:solidFill>
                      <a:schemeClr val="tx1"/>
                    </a:solidFill>
                  </a:rPr>
                  <a:t>k votanti esprimono ancora le proprie preferenze mediante relazioni </a:t>
                </a:r>
                <a:r>
                  <a:rPr lang="it-IT" sz="1800" dirty="0" smtClean="0">
                    <a:solidFill>
                      <a:schemeClr val="tx1"/>
                    </a:solidFill>
                  </a:rPr>
                  <a:t>binarie: &gt;</a:t>
                </a:r>
                <a:r>
                  <a:rPr lang="it-IT" sz="1800" baseline="-25000" dirty="0" smtClean="0">
                    <a:solidFill>
                      <a:schemeClr val="tx1"/>
                    </a:solidFill>
                  </a:rPr>
                  <a:t>1</a:t>
                </a:r>
                <a:r>
                  <a:rPr lang="it-IT" sz="1800" dirty="0" smtClean="0">
                    <a:solidFill>
                      <a:schemeClr val="tx1"/>
                    </a:solidFill>
                  </a:rPr>
                  <a:t>, &gt;</a:t>
                </a:r>
                <a:r>
                  <a:rPr lang="it-IT" sz="1800" baseline="-25000" dirty="0" smtClean="0">
                    <a:solidFill>
                      <a:schemeClr val="tx1"/>
                    </a:solidFill>
                  </a:rPr>
                  <a:t>2</a:t>
                </a:r>
                <a:r>
                  <a:rPr lang="it-IT" sz="1800" dirty="0" smtClean="0">
                    <a:solidFill>
                      <a:schemeClr val="tx1"/>
                    </a:solidFill>
                  </a:rPr>
                  <a:t>, ... , &gt;</a:t>
                </a:r>
                <a:r>
                  <a:rPr lang="it-IT" sz="1800" baseline="-25000" dirty="0" smtClean="0">
                    <a:solidFill>
                      <a:schemeClr val="tx1"/>
                    </a:solidFill>
                  </a:rPr>
                  <a:t>k</a:t>
                </a:r>
                <a:r>
                  <a:rPr lang="it-IT" sz="1800" dirty="0" smtClean="0">
                    <a:solidFill>
                      <a:schemeClr val="tx1"/>
                    </a:solidFill>
                  </a:rPr>
                  <a:t> </a:t>
                </a:r>
                <a:endParaRPr lang="it-IT" sz="1800" dirty="0">
                  <a:solidFill>
                    <a:schemeClr val="tx1"/>
                  </a:solidFill>
                </a:endParaRPr>
              </a:p>
              <a:p>
                <a:pPr marL="342900" lvl="1" indent="-342900"/>
                <a:r>
                  <a:rPr lang="it-IT" sz="1800" dirty="0" smtClean="0">
                    <a:solidFill>
                      <a:schemeClr val="tx1"/>
                    </a:solidFill>
                  </a:rPr>
                  <a:t>e </a:t>
                </a:r>
                <a:r>
                  <a:rPr lang="it-IT" sz="1800" dirty="0">
                    <a:solidFill>
                      <a:schemeClr val="tx1"/>
                    </a:solidFill>
                  </a:rPr>
                  <a:t>la graduatoria finale viene costruita sulla base di una successione di scontri </a:t>
                </a:r>
                <a:r>
                  <a:rPr lang="it-IT" sz="1800" dirty="0" smtClean="0">
                    <a:solidFill>
                      <a:schemeClr val="tx1"/>
                    </a:solidFill>
                  </a:rPr>
                  <a:t>diretti:  </a:t>
                </a:r>
              </a:p>
              <a:p>
                <a:pPr marL="742950" lvl="2" indent="-342900"/>
                <a:r>
                  <a:rPr lang="it-IT" sz="1600" b="1" u="sng" dirty="0" smtClean="0">
                    <a:solidFill>
                      <a:schemeClr val="tx1"/>
                    </a:solidFill>
                  </a:rPr>
                  <a:t>se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 si scontrano le due alternative a e </a:t>
                </a:r>
                <a:r>
                  <a:rPr lang="it-IT" sz="1600" dirty="0" err="1" smtClean="0">
                    <a:solidFill>
                      <a:schemeClr val="tx1"/>
                    </a:solidFill>
                  </a:rPr>
                  <a:t>a’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, risulterà a </a:t>
                </a:r>
                <a14:m>
                  <m:oMath xmlns:m="http://schemas.openxmlformats.org/officeDocument/2006/math">
                    <m:r>
                      <a:rPr lang="it-IT" sz="16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≻ </m:t>
                    </m:r>
                  </m:oMath>
                </a14:m>
                <a:r>
                  <a:rPr lang="it-IT" sz="1600" dirty="0" err="1" smtClean="0">
                    <a:solidFill>
                      <a:schemeClr val="tx1"/>
                    </a:solidFill>
                  </a:rPr>
                  <a:t>a’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 se 									|{ i </a:t>
                </a:r>
                <a14:m>
                  <m:oMath xmlns:m="http://schemas.openxmlformats.org/officeDocument/2006/math">
                    <m:r>
                      <a:rPr lang="it-IT" sz="160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</m:oMath>
                </a14:m>
                <a:r>
                  <a:rPr lang="it-IT" sz="1600" dirty="0" smtClean="0">
                    <a:solidFill>
                      <a:schemeClr val="tx1"/>
                    </a:solidFill>
                  </a:rPr>
                  <a:t> [k]: a &gt;</a:t>
                </a:r>
                <a:r>
                  <a:rPr lang="it-IT" sz="1600" baseline="-25000" dirty="0" smtClean="0">
                    <a:solidFill>
                      <a:schemeClr val="tx1"/>
                    </a:solidFill>
                  </a:rPr>
                  <a:t>i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 </a:t>
                </a:r>
                <a:r>
                  <a:rPr lang="it-IT" sz="1600" dirty="0" err="1" smtClean="0">
                    <a:solidFill>
                      <a:schemeClr val="tx1"/>
                    </a:solidFill>
                  </a:rPr>
                  <a:t>a’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}| &gt; </a:t>
                </a:r>
                <a:r>
                  <a:rPr lang="it-IT" sz="1600" dirty="0">
                    <a:solidFill>
                      <a:schemeClr val="tx1"/>
                    </a:solidFill>
                  </a:rPr>
                  <a:t>|{ i </a:t>
                </a:r>
                <a14:m>
                  <m:oMath xmlns:m="http://schemas.openxmlformats.org/officeDocument/2006/math">
                    <m:r>
                      <a:rPr lang="it-IT" sz="16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</m:oMath>
                </a14:m>
                <a:r>
                  <a:rPr lang="it-IT" sz="1600" dirty="0">
                    <a:solidFill>
                      <a:schemeClr val="tx1"/>
                    </a:solidFill>
                  </a:rPr>
                  <a:t> [k]: a &gt;</a:t>
                </a:r>
                <a:r>
                  <a:rPr lang="it-IT" sz="1600" baseline="-25000" dirty="0">
                    <a:solidFill>
                      <a:schemeClr val="tx1"/>
                    </a:solidFill>
                  </a:rPr>
                  <a:t>i</a:t>
                </a:r>
                <a:r>
                  <a:rPr lang="it-IT" sz="1600" dirty="0">
                    <a:solidFill>
                      <a:schemeClr val="tx1"/>
                    </a:solidFill>
                  </a:rPr>
                  <a:t> </a:t>
                </a:r>
                <a:r>
                  <a:rPr lang="it-IT" sz="1600" dirty="0" err="1">
                    <a:solidFill>
                      <a:schemeClr val="tx1"/>
                    </a:solidFill>
                  </a:rPr>
                  <a:t>a’</a:t>
                </a:r>
                <a:r>
                  <a:rPr lang="it-IT" sz="1600" dirty="0">
                    <a:solidFill>
                      <a:schemeClr val="tx1"/>
                    </a:solidFill>
                  </a:rPr>
                  <a:t>}| </a:t>
                </a:r>
                <a:endParaRPr lang="it-IT" sz="1600" dirty="0" smtClean="0">
                  <a:solidFill>
                    <a:schemeClr val="tx1"/>
                  </a:solidFill>
                </a:endParaRPr>
              </a:p>
              <a:p>
                <a:pPr marL="742950" lvl="2" indent="-342900"/>
                <a:r>
                  <a:rPr lang="it-IT" sz="1600" dirty="0" smtClean="0">
                    <a:solidFill>
                      <a:schemeClr val="tx1"/>
                    </a:solidFill>
                  </a:rPr>
                  <a:t>Ovviamente, se k è dispari allora per ogni coppia 							        di alternative a e </a:t>
                </a:r>
                <a:r>
                  <a:rPr lang="it-IT" sz="1600" dirty="0" err="1" smtClean="0">
                    <a:solidFill>
                      <a:schemeClr val="tx1"/>
                    </a:solidFill>
                  </a:rPr>
                  <a:t>a’</a:t>
                </a:r>
                <a:r>
                  <a:rPr lang="it-IT" sz="1600" dirty="0">
                    <a:solidFill>
                      <a:schemeClr val="tx1"/>
                    </a:solidFill>
                  </a:rPr>
                  <a:t> 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si avrà </a:t>
                </a:r>
                <a:r>
                  <a:rPr lang="it-IT" sz="1600" dirty="0">
                    <a:solidFill>
                      <a:schemeClr val="tx1"/>
                    </a:solidFill>
                  </a:rPr>
                  <a:t>a </a:t>
                </a:r>
                <a14:m>
                  <m:oMath xmlns:m="http://schemas.openxmlformats.org/officeDocument/2006/math">
                    <m:r>
                      <a:rPr lang="it-IT" sz="16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≻ </m:t>
                    </m:r>
                  </m:oMath>
                </a14:m>
                <a:r>
                  <a:rPr lang="it-IT" sz="1600" dirty="0" err="1">
                    <a:solidFill>
                      <a:schemeClr val="tx1"/>
                    </a:solidFill>
                  </a:rPr>
                  <a:t>a’</a:t>
                </a:r>
                <a:r>
                  <a:rPr lang="it-IT" sz="1600" dirty="0">
                    <a:solidFill>
                      <a:schemeClr val="tx1"/>
                    </a:solidFill>
                  </a:rPr>
                  <a:t> 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o </a:t>
                </a:r>
                <a:r>
                  <a:rPr lang="it-IT" sz="1600" dirty="0">
                    <a:solidFill>
                      <a:schemeClr val="tx1"/>
                    </a:solidFill>
                  </a:rPr>
                  <a:t>a </a:t>
                </a:r>
                <a14:m>
                  <m:oMath xmlns:m="http://schemas.openxmlformats.org/officeDocument/2006/math">
                    <m:r>
                      <a:rPr lang="it-IT" sz="16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≻ </m:t>
                    </m:r>
                  </m:oMath>
                </a14:m>
                <a:r>
                  <a:rPr lang="it-IT" sz="1600" dirty="0" err="1">
                    <a:solidFill>
                      <a:schemeClr val="tx1"/>
                    </a:solidFill>
                  </a:rPr>
                  <a:t>a’</a:t>
                </a:r>
                <a:r>
                  <a:rPr lang="it-IT" sz="1600" dirty="0">
                    <a:solidFill>
                      <a:schemeClr val="tx1"/>
                    </a:solidFill>
                  </a:rPr>
                  <a:t> </a:t>
                </a:r>
                <a:endParaRPr lang="it-IT" sz="1600" dirty="0" smtClean="0">
                  <a:solidFill>
                    <a:schemeClr val="tx1"/>
                  </a:solidFill>
                </a:endParaRPr>
              </a:p>
              <a:p>
                <a:pPr marL="742950" lvl="2" indent="-342900"/>
                <a:r>
                  <a:rPr lang="it-IT" sz="1600" dirty="0" smtClean="0">
                    <a:solidFill>
                      <a:schemeClr val="tx1"/>
                    </a:solidFill>
                  </a:rPr>
                  <a:t>ossia, si riuscirà sempre ad avere un vincitore 								        di uno scontro diretto</a:t>
                </a:r>
              </a:p>
              <a:p>
                <a:pPr marL="342900" lvl="1" indent="-342900"/>
                <a:r>
                  <a:rPr lang="it-IT" sz="1800" dirty="0" smtClean="0">
                    <a:solidFill>
                      <a:schemeClr val="tx1"/>
                    </a:solidFill>
                  </a:rPr>
                  <a:t>In </a:t>
                </a:r>
                <a:r>
                  <a:rPr lang="it-IT" sz="1800" dirty="0">
                    <a:solidFill>
                      <a:schemeClr val="tx1"/>
                    </a:solidFill>
                  </a:rPr>
                  <a:t>un torneo non hanno luogo tutti gli scontri </a:t>
                </a:r>
                <a:r>
                  <a:rPr lang="it-IT" sz="1800" dirty="0" smtClean="0">
                    <a:solidFill>
                      <a:schemeClr val="tx1"/>
                    </a:solidFill>
                  </a:rPr>
                  <a:t>							   possibili</a:t>
                </a:r>
                <a:r>
                  <a:rPr lang="it-IT" sz="1800" dirty="0">
                    <a:solidFill>
                      <a:schemeClr val="tx1"/>
                    </a:solidFill>
                  </a:rPr>
                  <a:t>, ma solo quelli fissati da </a:t>
                </a:r>
                <a:r>
                  <a:rPr lang="it-IT" sz="1800" dirty="0" smtClean="0">
                    <a:solidFill>
                      <a:schemeClr val="tx1"/>
                    </a:solidFill>
                  </a:rPr>
                  <a:t>un’agenda</a:t>
                </a:r>
              </a:p>
              <a:p>
                <a:pPr marL="742950" lvl="2" indent="-342900"/>
                <a:r>
                  <a:rPr lang="it-IT" sz="1600" dirty="0" smtClean="0">
                    <a:solidFill>
                      <a:schemeClr val="tx1"/>
                    </a:solidFill>
                  </a:rPr>
                  <a:t>ossia, prima dell’inizio del torneo vengono fissate le coppie che devono confrontarsi</a:t>
                </a:r>
              </a:p>
              <a:p>
                <a:pPr marL="742950" lvl="2" indent="-342900"/>
                <a:r>
                  <a:rPr lang="it-IT" sz="1600" dirty="0" smtClean="0">
                    <a:solidFill>
                      <a:schemeClr val="tx1"/>
                    </a:solidFill>
                  </a:rPr>
                  <a:t>poi si scontreranno i vincitori di ciascuno scontro, e così via, fino a decretare il vincitore e il secondo classificato</a:t>
                </a:r>
              </a:p>
              <a:p>
                <a:pPr marL="742950" lvl="2" indent="-342900"/>
                <a:r>
                  <a:rPr lang="it-IT" sz="1600" dirty="0" smtClean="0">
                    <a:solidFill>
                      <a:schemeClr val="tx1"/>
                    </a:solidFill>
                  </a:rPr>
                  <a:t>per comporre il resto della graduatoria saranno necessari altri incontri</a:t>
                </a:r>
              </a:p>
            </p:txBody>
          </p:sp>
        </mc:Choice>
        <mc:Fallback xmlns="">
          <p:sp>
            <p:nvSpPr>
              <p:cNvPr id="3" name="Segnaposto contenut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60112" y="951009"/>
                <a:ext cx="9485957" cy="5632672"/>
              </a:xfrm>
              <a:blipFill rotWithShape="0">
                <a:blip r:embed="rId2"/>
                <a:stretch>
                  <a:fillRect l="-450" t="-541" r="-70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magin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00" t="28363" r="46717" b="33636"/>
          <a:stretch/>
        </p:blipFill>
        <p:spPr>
          <a:xfrm>
            <a:off x="7505974" y="2661920"/>
            <a:ext cx="3740095" cy="2062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4718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60112" y="119604"/>
            <a:ext cx="8911687" cy="925975"/>
          </a:xfrm>
        </p:spPr>
        <p:txBody>
          <a:bodyPr/>
          <a:lstStyle/>
          <a:p>
            <a:r>
              <a:rPr lang="it-IT" dirty="0" smtClean="0">
                <a:solidFill>
                  <a:schemeClr val="tx1"/>
                </a:solidFill>
              </a:rPr>
              <a:t>Il torneo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/>
              <p:cNvSpPr>
                <a:spLocks noGrp="1"/>
              </p:cNvSpPr>
              <p:nvPr>
                <p:ph idx="1"/>
              </p:nvPr>
            </p:nvSpPr>
            <p:spPr>
              <a:xfrm>
                <a:off x="1760112" y="940849"/>
                <a:ext cx="9485957" cy="5632672"/>
              </a:xfrm>
            </p:spPr>
            <p:txBody>
              <a:bodyPr>
                <a:normAutofit lnSpcReduction="10000"/>
              </a:bodyPr>
              <a:lstStyle/>
              <a:p>
                <a:pPr marL="342900" lvl="1" indent="-342900"/>
                <a:r>
                  <a:rPr lang="it-IT" sz="1800" dirty="0" smtClean="0">
                    <a:solidFill>
                      <a:schemeClr val="tx1"/>
                    </a:solidFill>
                  </a:rPr>
                  <a:t>In </a:t>
                </a:r>
                <a:r>
                  <a:rPr lang="it-IT" sz="1800" dirty="0">
                    <a:solidFill>
                      <a:schemeClr val="tx1"/>
                    </a:solidFill>
                  </a:rPr>
                  <a:t>un torneo non hanno luogo tutti gli scontri </a:t>
                </a:r>
                <a:r>
                  <a:rPr lang="it-IT" sz="1800" dirty="0" smtClean="0">
                    <a:solidFill>
                      <a:schemeClr val="tx1"/>
                    </a:solidFill>
                  </a:rPr>
                  <a:t>possibili</a:t>
                </a:r>
                <a:r>
                  <a:rPr lang="it-IT" sz="1800" dirty="0">
                    <a:solidFill>
                      <a:schemeClr val="tx1"/>
                    </a:solidFill>
                  </a:rPr>
                  <a:t>, ma solo quelli fissati da </a:t>
                </a:r>
                <a:r>
                  <a:rPr lang="it-IT" sz="1800" dirty="0" smtClean="0">
                    <a:solidFill>
                      <a:schemeClr val="tx1"/>
                    </a:solidFill>
                  </a:rPr>
                  <a:t>un’agenda</a:t>
                </a:r>
              </a:p>
              <a:p>
                <a:pPr marL="342900" lvl="1" indent="-342900"/>
                <a:r>
                  <a:rPr lang="it-IT" sz="1800" dirty="0" smtClean="0">
                    <a:solidFill>
                      <a:schemeClr val="tx1"/>
                    </a:solidFill>
                  </a:rPr>
                  <a:t>e, quindi, l’agenda può avere un ruolo determinante nel decretare il vincitore</a:t>
                </a:r>
              </a:p>
              <a:p>
                <a:pPr marL="2114550" lvl="5" indent="-342900"/>
                <a:endParaRPr lang="it-IT" sz="800" dirty="0" smtClean="0">
                  <a:solidFill>
                    <a:schemeClr val="tx1"/>
                  </a:solidFill>
                </a:endParaRPr>
              </a:p>
              <a:p>
                <a:pPr marL="342900" lvl="1" indent="-342900"/>
                <a:r>
                  <a:rPr lang="it-IT" sz="1800" dirty="0" smtClean="0">
                    <a:solidFill>
                      <a:schemeClr val="tx1"/>
                    </a:solidFill>
                  </a:rPr>
                  <a:t>ESEMPIO: torniamo ai tre amici in vacanza, alle prese con la decisione di cosa acquistare per la colazione – problema che decidono di risolvere con un torneo</a:t>
                </a:r>
              </a:p>
              <a:p>
                <a:pPr marL="742950" lvl="2" indent="-342900"/>
                <a:r>
                  <a:rPr lang="it-IT" sz="1600" dirty="0" smtClean="0">
                    <a:solidFill>
                      <a:schemeClr val="tx1"/>
                    </a:solidFill>
                  </a:rPr>
                  <a:t>Mario propone l’agenda secondo la quale il primo scontro è cioccolata-marmellata, e il vincitore si scontrerà con il miele</a:t>
                </a:r>
              </a:p>
              <a:p>
                <a:pPr marL="742950" lvl="2" indent="-342900"/>
                <a:r>
                  <a:rPr lang="it-IT" sz="1600" dirty="0" smtClean="0">
                    <a:solidFill>
                      <a:schemeClr val="tx1"/>
                    </a:solidFill>
                  </a:rPr>
                  <a:t>Paolo propone </a:t>
                </a:r>
                <a:r>
                  <a:rPr lang="it-IT" sz="1600" dirty="0">
                    <a:solidFill>
                      <a:schemeClr val="tx1"/>
                    </a:solidFill>
                  </a:rPr>
                  <a:t>l’agenda secondo la quale il primo scontro è 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marmellata-miele, </a:t>
                </a:r>
                <a:r>
                  <a:rPr lang="it-IT" sz="1600" dirty="0">
                    <a:solidFill>
                      <a:schemeClr val="tx1"/>
                    </a:solidFill>
                  </a:rPr>
                  <a:t>e il vincitore si scontrerà con 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la cioccolata</a:t>
                </a:r>
                <a:endParaRPr lang="it-IT" sz="1600" dirty="0">
                  <a:solidFill>
                    <a:schemeClr val="tx1"/>
                  </a:solidFill>
                </a:endParaRPr>
              </a:p>
              <a:p>
                <a:pPr marL="742950" lvl="2" indent="-342900"/>
                <a:r>
                  <a:rPr lang="it-IT" sz="1600" dirty="0" smtClean="0">
                    <a:solidFill>
                      <a:schemeClr val="tx1"/>
                    </a:solidFill>
                  </a:rPr>
                  <a:t>Roberto propone </a:t>
                </a:r>
                <a:r>
                  <a:rPr lang="it-IT" sz="1600" dirty="0">
                    <a:solidFill>
                      <a:schemeClr val="tx1"/>
                    </a:solidFill>
                  </a:rPr>
                  <a:t>l’agenda secondo la quale il primo scontro è 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miele-cioccolata, </a:t>
                </a:r>
                <a:r>
                  <a:rPr lang="it-IT" sz="1600" dirty="0">
                    <a:solidFill>
                      <a:schemeClr val="tx1"/>
                    </a:solidFill>
                  </a:rPr>
                  <a:t>e il vincitore si scontrerà con 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la marmellata</a:t>
                </a:r>
                <a:endParaRPr lang="it-IT" sz="1600" dirty="0">
                  <a:solidFill>
                    <a:schemeClr val="tx1"/>
                  </a:solidFill>
                </a:endParaRPr>
              </a:p>
              <a:p>
                <a:pPr marL="742950" lvl="2" indent="-342900"/>
                <a:r>
                  <a:rPr lang="it-IT" sz="1600" dirty="0" smtClean="0">
                    <a:solidFill>
                      <a:schemeClr val="tx1"/>
                    </a:solidFill>
                  </a:rPr>
                  <a:t>poiché avevamo già osservato che </a:t>
                </a:r>
                <a:r>
                  <a:rPr lang="it-IT" sz="1600" b="1" dirty="0" smtClean="0">
                    <a:solidFill>
                      <a:srgbClr val="162DCF"/>
                    </a:solidFill>
                  </a:rPr>
                  <a:t>cioccolata </a:t>
                </a:r>
                <a14:m>
                  <m:oMath xmlns:m="http://schemas.openxmlformats.org/officeDocument/2006/math">
                    <m:r>
                      <a:rPr lang="it-IT" sz="1600" b="1" i="1">
                        <a:solidFill>
                          <a:srgbClr val="162DCF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≻</m:t>
                    </m:r>
                  </m:oMath>
                </a14:m>
                <a:r>
                  <a:rPr lang="it-IT" sz="1600" b="1" dirty="0">
                    <a:solidFill>
                      <a:srgbClr val="162DCF"/>
                    </a:solidFill>
                  </a:rPr>
                  <a:t> marmellata 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, </a:t>
                </a:r>
                <a:r>
                  <a:rPr lang="it-IT" sz="1600" b="1" dirty="0" smtClean="0">
                    <a:solidFill>
                      <a:srgbClr val="162DCF"/>
                    </a:solidFill>
                  </a:rPr>
                  <a:t>marmellata </a:t>
                </a:r>
                <a14:m>
                  <m:oMath xmlns:m="http://schemas.openxmlformats.org/officeDocument/2006/math">
                    <m:r>
                      <a:rPr lang="it-IT" sz="1600" b="1" i="1">
                        <a:solidFill>
                          <a:srgbClr val="162DCF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≻</m:t>
                    </m:r>
                  </m:oMath>
                </a14:m>
                <a:r>
                  <a:rPr lang="it-IT" sz="1600" b="1" dirty="0">
                    <a:solidFill>
                      <a:srgbClr val="162DCF"/>
                    </a:solidFill>
                  </a:rPr>
                  <a:t> miele 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e </a:t>
                </a:r>
                <a:r>
                  <a:rPr lang="it-IT" sz="1600" b="1" dirty="0" smtClean="0">
                    <a:solidFill>
                      <a:srgbClr val="162DCF"/>
                    </a:solidFill>
                  </a:rPr>
                  <a:t>miele </a:t>
                </a:r>
                <a14:m>
                  <m:oMath xmlns:m="http://schemas.openxmlformats.org/officeDocument/2006/math">
                    <m:r>
                      <a:rPr lang="it-IT" sz="1600" b="1" i="1">
                        <a:solidFill>
                          <a:srgbClr val="162DCF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≻</m:t>
                    </m:r>
                  </m:oMath>
                </a14:m>
                <a:r>
                  <a:rPr lang="it-IT" sz="1600" b="1" dirty="0">
                    <a:solidFill>
                      <a:srgbClr val="162DCF"/>
                    </a:solidFill>
                  </a:rPr>
                  <a:t> </a:t>
                </a:r>
                <a:r>
                  <a:rPr lang="it-IT" sz="1600" b="1" dirty="0" smtClean="0">
                    <a:solidFill>
                      <a:srgbClr val="162DCF"/>
                    </a:solidFill>
                  </a:rPr>
                  <a:t>cioccolata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,</a:t>
                </a:r>
              </a:p>
              <a:p>
                <a:pPr marL="1200150" lvl="3" indent="-342900"/>
                <a:r>
                  <a:rPr lang="it-IT" sz="1600" dirty="0" smtClean="0">
                    <a:solidFill>
                      <a:schemeClr val="tx1"/>
                    </a:solidFill>
                  </a:rPr>
                  <a:t>nell’agenda di Mario vince la cioccolata, nell’agenda </a:t>
                </a:r>
                <a:r>
                  <a:rPr lang="it-IT" sz="1600" dirty="0">
                    <a:solidFill>
                      <a:schemeClr val="tx1"/>
                    </a:solidFill>
                  </a:rPr>
                  <a:t>di 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Paolo vince </a:t>
                </a:r>
                <a:r>
                  <a:rPr lang="it-IT" sz="1600" dirty="0">
                    <a:solidFill>
                      <a:schemeClr val="tx1"/>
                    </a:solidFill>
                  </a:rPr>
                  <a:t>la 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marmellata e nell’agenda </a:t>
                </a:r>
                <a:r>
                  <a:rPr lang="it-IT" sz="1600" dirty="0">
                    <a:solidFill>
                      <a:schemeClr val="tx1"/>
                    </a:solidFill>
                  </a:rPr>
                  <a:t>di Mario vince 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il miele</a:t>
                </a:r>
              </a:p>
              <a:p>
                <a:pPr marL="3486150" lvl="8" indent="-342900"/>
                <a:endParaRPr lang="it-IT" sz="800" dirty="0" smtClean="0">
                  <a:solidFill>
                    <a:schemeClr val="tx1"/>
                  </a:solidFill>
                </a:endParaRPr>
              </a:p>
              <a:p>
                <a:pPr marL="342900" lvl="1" indent="-342900"/>
                <a:r>
                  <a:rPr lang="it-IT" sz="1800" dirty="0" smtClean="0">
                    <a:solidFill>
                      <a:schemeClr val="tx1"/>
                    </a:solidFill>
                  </a:rPr>
                  <a:t>Ossia, il sistema di voto “torneo” è sensibile allo </a:t>
                </a:r>
                <a:r>
                  <a:rPr lang="it-IT" sz="1800" i="1" dirty="0" err="1" smtClean="0">
                    <a:solidFill>
                      <a:schemeClr val="tx1"/>
                    </a:solidFill>
                  </a:rPr>
                  <a:t>strategic</a:t>
                </a:r>
                <a:r>
                  <a:rPr lang="it-IT" sz="1800" i="1" dirty="0" smtClean="0">
                    <a:solidFill>
                      <a:schemeClr val="tx1"/>
                    </a:solidFill>
                  </a:rPr>
                  <a:t> agenda </a:t>
                </a:r>
                <a:r>
                  <a:rPr lang="it-IT" sz="1800" i="1" dirty="0" err="1" smtClean="0">
                    <a:solidFill>
                      <a:schemeClr val="tx1"/>
                    </a:solidFill>
                  </a:rPr>
                  <a:t>setting</a:t>
                </a:r>
                <a:endParaRPr lang="it-IT" sz="1800" i="1" dirty="0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Segnaposto contenut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60112" y="940849"/>
                <a:ext cx="9485957" cy="5632672"/>
              </a:xfrm>
              <a:blipFill rotWithShape="0">
                <a:blip r:embed="rId2"/>
                <a:stretch>
                  <a:fillRect l="-450" t="-108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591187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60112" y="119605"/>
            <a:ext cx="8911687" cy="587564"/>
          </a:xfrm>
        </p:spPr>
        <p:txBody>
          <a:bodyPr>
            <a:normAutofit fontScale="90000"/>
          </a:bodyPr>
          <a:lstStyle/>
          <a:p>
            <a:r>
              <a:rPr lang="it-IT" dirty="0" smtClean="0">
                <a:solidFill>
                  <a:schemeClr val="tx1"/>
                </a:solidFill>
              </a:rPr>
              <a:t>Sistemi di </a:t>
            </a:r>
            <a:r>
              <a:rPr lang="it-IT" smtClean="0">
                <a:solidFill>
                  <a:schemeClr val="tx1"/>
                </a:solidFill>
              </a:rPr>
              <a:t>voto posizionali</a:t>
            </a:r>
            <a:endParaRPr lang="it-IT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/>
              <p:cNvSpPr>
                <a:spLocks noGrp="1"/>
              </p:cNvSpPr>
              <p:nvPr>
                <p:ph idx="1"/>
              </p:nvPr>
            </p:nvSpPr>
            <p:spPr>
              <a:xfrm>
                <a:off x="1760112" y="900209"/>
                <a:ext cx="9485957" cy="5825712"/>
              </a:xfrm>
            </p:spPr>
            <p:txBody>
              <a:bodyPr>
                <a:normAutofit/>
              </a:bodyPr>
              <a:lstStyle/>
              <a:p>
                <a:pPr marL="342900" lvl="1" indent="-342900"/>
                <a:r>
                  <a:rPr lang="it-IT" sz="1800" dirty="0" smtClean="0">
                    <a:solidFill>
                      <a:schemeClr val="tx1"/>
                    </a:solidFill>
                  </a:rPr>
                  <a:t>Supponiamo ora che i voti individuali siano espressi mediante ranking</a:t>
                </a:r>
              </a:p>
              <a:p>
                <a:pPr marL="742950" lvl="2" indent="-342900"/>
                <a:r>
                  <a:rPr lang="it-IT" sz="1600" dirty="0">
                    <a:solidFill>
                      <a:schemeClr val="tx1"/>
                    </a:solidFill>
                  </a:rPr>
                  <a:t>così che il voto del votante h è </a:t>
                </a:r>
                <a:r>
                  <a:rPr lang="it-IT" sz="1600" dirty="0" err="1">
                    <a:solidFill>
                      <a:schemeClr val="tx1"/>
                    </a:solidFill>
                  </a:rPr>
                  <a:t>r</a:t>
                </a:r>
                <a:r>
                  <a:rPr lang="it-IT" sz="1600" baseline="-25000" dirty="0" err="1">
                    <a:solidFill>
                      <a:schemeClr val="tx1"/>
                    </a:solidFill>
                  </a:rPr>
                  <a:t>h</a:t>
                </a:r>
                <a:r>
                  <a:rPr lang="it-IT" sz="1600" dirty="0">
                    <a:solidFill>
                      <a:schemeClr val="tx1"/>
                    </a:solidFill>
                  </a:rPr>
                  <a:t> =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it-IT" sz="16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it-IT" sz="160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a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it-IT" sz="160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h</m:t>
                            </m:r>
                            <m:r>
                              <a:rPr lang="it-IT" sz="160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it-IT" sz="160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it-IT" sz="160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a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it-IT" sz="160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h</m:t>
                            </m:r>
                            <m:r>
                              <a:rPr lang="it-IT" sz="160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  <m:r>
                          <a:rPr lang="it-IT" sz="160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, …,</m:t>
                        </m:r>
                        <m:sSub>
                          <m:sSubPr>
                            <m:ctrlP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it-IT" sz="160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a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it-IT" sz="160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hn</m:t>
                            </m:r>
                          </m:sub>
                        </m:sSub>
                      </m:e>
                    </m:d>
                  </m:oMath>
                </a14:m>
                <a:endParaRPr lang="it-IT" sz="1600" dirty="0" smtClean="0">
                  <a:solidFill>
                    <a:schemeClr val="tx1"/>
                  </a:solidFill>
                </a:endParaRPr>
              </a:p>
              <a:p>
                <a:pPr marL="342900" lvl="1" indent="-342900"/>
                <a:r>
                  <a:rPr lang="it-IT" sz="1800" dirty="0">
                    <a:solidFill>
                      <a:schemeClr val="tx1"/>
                    </a:solidFill>
                  </a:rPr>
                  <a:t>A ciascun ranking </a:t>
                </a:r>
                <a:r>
                  <a:rPr lang="it-IT" sz="1800" dirty="0" err="1">
                    <a:solidFill>
                      <a:schemeClr val="tx1"/>
                    </a:solidFill>
                  </a:rPr>
                  <a:t>r</a:t>
                </a:r>
                <a:r>
                  <a:rPr lang="it-IT" sz="1800" baseline="-25000" dirty="0" err="1">
                    <a:solidFill>
                      <a:schemeClr val="tx1"/>
                    </a:solidFill>
                  </a:rPr>
                  <a:t>h</a:t>
                </a:r>
                <a:r>
                  <a:rPr lang="it-IT" sz="1800" dirty="0">
                    <a:solidFill>
                      <a:schemeClr val="tx1"/>
                    </a:solidFill>
                  </a:rPr>
                  <a:t> possiamo associare una funzione </a:t>
                </a:r>
                <a:r>
                  <a:rPr lang="it-IT" sz="1800" dirty="0" smtClean="0">
                    <a:solidFill>
                      <a:schemeClr val="tx1"/>
                    </a:solidFill>
                  </a:rPr>
                  <a:t>peso che </a:t>
                </a:r>
                <a:r>
                  <a:rPr lang="it-IT" sz="1800" dirty="0">
                    <a:solidFill>
                      <a:schemeClr val="tx1"/>
                    </a:solidFill>
                  </a:rPr>
                  <a:t>assegna un valore numerico a ciascuna alternativa </a:t>
                </a:r>
                <a:r>
                  <a:rPr lang="it-IT" sz="1800" dirty="0" smtClean="0">
                    <a:solidFill>
                      <a:schemeClr val="tx1"/>
                    </a:solidFill>
                  </a:rPr>
                  <a:t>dipendentemente dalla sua </a:t>
                </a:r>
                <a:r>
                  <a:rPr lang="it-IT" sz="1800" i="1" dirty="0" smtClean="0">
                    <a:solidFill>
                      <a:schemeClr val="tx1"/>
                    </a:solidFill>
                  </a:rPr>
                  <a:t>posizione</a:t>
                </a:r>
                <a:r>
                  <a:rPr lang="it-IT" sz="1800" dirty="0" smtClean="0">
                    <a:solidFill>
                      <a:schemeClr val="tx1"/>
                    </a:solidFill>
                  </a:rPr>
                  <a:t> nel ranking</a:t>
                </a:r>
              </a:p>
              <a:p>
                <a:pPr marL="742950" lvl="2" indent="-342900"/>
                <a:r>
                  <a:rPr lang="it-IT" sz="1600" dirty="0">
                    <a:solidFill>
                      <a:schemeClr val="tx1"/>
                    </a:solidFill>
                  </a:rPr>
                  <a:t>ad esempio, al ranking r</a:t>
                </a:r>
                <a:r>
                  <a:rPr lang="it-IT" sz="1600" baseline="-25000" dirty="0" err="1">
                    <a:solidFill>
                      <a:schemeClr val="tx1"/>
                    </a:solidFill>
                  </a:rPr>
                  <a:t>h</a:t>
                </a:r>
                <a:r>
                  <a:rPr lang="it-IT" sz="1600" dirty="0">
                    <a:solidFill>
                      <a:schemeClr val="tx1"/>
                    </a:solidFill>
                  </a:rPr>
                  <a:t> =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it-IT" sz="16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it-IT" sz="160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a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it-IT" sz="160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h</m:t>
                            </m:r>
                            <m:r>
                              <a:rPr lang="it-IT" sz="160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it-IT" sz="160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it-IT" sz="160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a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it-IT" sz="160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h</m:t>
                            </m:r>
                            <m:r>
                              <a:rPr lang="it-IT" sz="160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  <m:r>
                          <a:rPr lang="it-IT" sz="160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, …,</m:t>
                        </m:r>
                        <m:sSub>
                          <m:sSubPr>
                            <m:ctrlP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it-IT" sz="160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a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it-IT" sz="160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hn</m:t>
                            </m:r>
                          </m:sub>
                        </m:sSub>
                      </m:e>
                    </m:d>
                  </m:oMath>
                </a14:m>
                <a:r>
                  <a:rPr lang="it-IT" sz="1600" dirty="0">
                    <a:solidFill>
                      <a:schemeClr val="tx1"/>
                    </a:solidFill>
                  </a:rPr>
                  <a:t> possiamo associare la funzione </a:t>
                </a:r>
                <a:r>
                  <a:rPr lang="it-IT" sz="1600" dirty="0" err="1">
                    <a:solidFill>
                      <a:schemeClr val="tx1"/>
                    </a:solidFill>
                  </a:rPr>
                  <a:t>w</a:t>
                </a:r>
                <a:r>
                  <a:rPr lang="it-IT" sz="1600" baseline="-25000" dirty="0" err="1">
                    <a:solidFill>
                      <a:schemeClr val="tx1"/>
                    </a:solidFill>
                  </a:rPr>
                  <a:t>h</a:t>
                </a:r>
                <a:r>
                  <a:rPr lang="it-IT" sz="1600" dirty="0">
                    <a:solidFill>
                      <a:schemeClr val="tx1"/>
                    </a:solidFill>
                  </a:rPr>
                  <a:t> tale che </a:t>
                </a:r>
                <a:r>
                  <a:rPr lang="it-IT" sz="1600" dirty="0" err="1">
                    <a:solidFill>
                      <a:schemeClr val="tx1"/>
                    </a:solidFill>
                  </a:rPr>
                  <a:t>w</a:t>
                </a:r>
                <a:r>
                  <a:rPr lang="it-IT" sz="1600" baseline="-25000" dirty="0" err="1">
                    <a:solidFill>
                      <a:schemeClr val="tx1"/>
                    </a:solidFill>
                  </a:rPr>
                  <a:t>h</a:t>
                </a:r>
                <a:r>
                  <a:rPr lang="it-IT" sz="1600" dirty="0">
                    <a:solidFill>
                      <a:schemeClr val="tx1"/>
                    </a:solidFill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it-IT" sz="160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a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it-IT" sz="160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hi</m:t>
                        </m:r>
                      </m:sub>
                    </m:sSub>
                  </m:oMath>
                </a14:m>
                <a:r>
                  <a:rPr lang="it-IT" sz="1600" dirty="0">
                    <a:solidFill>
                      <a:schemeClr val="tx1"/>
                    </a:solidFill>
                  </a:rPr>
                  <a:t>) = 100 – 10 </a:t>
                </a:r>
                <a14:m>
                  <m:oMath xmlns:m="http://schemas.openxmlformats.org/officeDocument/2006/math">
                    <m:r>
                      <a:rPr lang="it-IT" sz="16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∙</m:t>
                    </m:r>
                  </m:oMath>
                </a14:m>
                <a:r>
                  <a:rPr lang="it-IT" sz="1600" dirty="0">
                    <a:solidFill>
                      <a:schemeClr val="tx1"/>
                    </a:solidFill>
                  </a:rPr>
                  <a:t> i </a:t>
                </a:r>
                <a:endParaRPr lang="it-IT" sz="1600" dirty="0" smtClean="0">
                  <a:solidFill>
                    <a:schemeClr val="tx1"/>
                  </a:solidFill>
                </a:endParaRPr>
              </a:p>
              <a:p>
                <a:pPr marL="342900" lvl="1" indent="-342900"/>
                <a:r>
                  <a:rPr lang="it-IT" sz="1800" dirty="0">
                    <a:solidFill>
                      <a:schemeClr val="tx1"/>
                    </a:solidFill>
                  </a:rPr>
                  <a:t>In un sistema di voto posizionale, </a:t>
                </a:r>
                <a:endParaRPr lang="it-IT" sz="1800" dirty="0" smtClean="0">
                  <a:solidFill>
                    <a:schemeClr val="tx1"/>
                  </a:solidFill>
                </a:endParaRPr>
              </a:p>
              <a:p>
                <a:pPr marL="742950" lvl="2" indent="-342900"/>
                <a:r>
                  <a:rPr lang="it-IT" sz="1600" dirty="0" smtClean="0">
                    <a:solidFill>
                      <a:schemeClr val="tx1"/>
                    </a:solidFill>
                  </a:rPr>
                  <a:t>dopo </a:t>
                </a:r>
                <a:r>
                  <a:rPr lang="it-IT" sz="1600" dirty="0">
                    <a:solidFill>
                      <a:schemeClr val="tx1"/>
                    </a:solidFill>
                  </a:rPr>
                  <a:t>aver 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associato, per ogni h </a:t>
                </a:r>
                <a14:m>
                  <m:oMath xmlns:m="http://schemas.openxmlformats.org/officeDocument/2006/math">
                    <m:r>
                      <a:rPr lang="it-IT" sz="160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</m:oMath>
                </a14:m>
                <a:r>
                  <a:rPr lang="it-IT" sz="1600" dirty="0" smtClean="0">
                    <a:solidFill>
                      <a:schemeClr val="tx1"/>
                    </a:solidFill>
                  </a:rPr>
                  <a:t> [k], </a:t>
                </a:r>
                <a:r>
                  <a:rPr lang="it-IT" sz="1600" dirty="0">
                    <a:solidFill>
                      <a:schemeClr val="tx1"/>
                    </a:solidFill>
                  </a:rPr>
                  <a:t>una funzione 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peso </a:t>
                </a:r>
                <a:r>
                  <a:rPr lang="it-IT" sz="1600" dirty="0" err="1" smtClean="0">
                    <a:solidFill>
                      <a:schemeClr val="tx1"/>
                    </a:solidFill>
                  </a:rPr>
                  <a:t>w</a:t>
                </a:r>
                <a:r>
                  <a:rPr lang="it-IT" sz="1600" baseline="-25000" dirty="0" err="1" smtClean="0">
                    <a:solidFill>
                      <a:schemeClr val="tx1"/>
                    </a:solidFill>
                  </a:rPr>
                  <a:t>h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 al ranking </a:t>
                </a:r>
                <a:r>
                  <a:rPr lang="it-IT" sz="1600" dirty="0" err="1" smtClean="0">
                    <a:solidFill>
                      <a:schemeClr val="tx1"/>
                    </a:solidFill>
                  </a:rPr>
                  <a:t>r</a:t>
                </a:r>
                <a:r>
                  <a:rPr lang="it-IT" sz="1600" baseline="-25000" dirty="0" err="1" smtClean="0">
                    <a:solidFill>
                      <a:schemeClr val="tx1"/>
                    </a:solidFill>
                  </a:rPr>
                  <a:t>h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, </a:t>
                </a:r>
              </a:p>
              <a:p>
                <a:pPr marL="342900" lvl="1" indent="-342900"/>
                <a:r>
                  <a:rPr lang="it-IT" sz="1800" dirty="0" smtClean="0">
                    <a:solidFill>
                      <a:schemeClr val="tx1"/>
                    </a:solidFill>
                  </a:rPr>
                  <a:t>il ranking collettivo </a:t>
                </a:r>
                <a:r>
                  <a:rPr lang="it-IT" sz="1800" dirty="0" err="1" smtClean="0">
                    <a:solidFill>
                      <a:schemeClr val="tx1"/>
                    </a:solidFill>
                  </a:rPr>
                  <a:t>r</a:t>
                </a:r>
                <a:r>
                  <a:rPr lang="it-IT" sz="1800" dirty="0" smtClean="0">
                    <a:solidFill>
                      <a:schemeClr val="tx1"/>
                    </a:solidFill>
                  </a:rPr>
                  <a:t> è ottenuto</a:t>
                </a:r>
              </a:p>
              <a:p>
                <a:pPr marL="742950" lvl="2" indent="-342900"/>
                <a:r>
                  <a:rPr lang="it-IT" sz="1600" dirty="0" smtClean="0">
                    <a:solidFill>
                      <a:schemeClr val="tx1"/>
                    </a:solidFill>
                  </a:rPr>
                  <a:t>calcolando il peso totale di ciascuna alternativa come somma dei pesi che quella alternativa ha negli h ranking – ossia, per ogni a </a:t>
                </a:r>
                <a14:m>
                  <m:oMath xmlns:m="http://schemas.openxmlformats.org/officeDocument/2006/math">
                    <m:r>
                      <a:rPr lang="it-IT" sz="16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</m:oMath>
                </a14:m>
                <a:r>
                  <a:rPr lang="it-IT" sz="1600" dirty="0" smtClean="0">
                    <a:solidFill>
                      <a:schemeClr val="tx1"/>
                    </a:solidFill>
                  </a:rPr>
                  <a:t> [</a:t>
                </a:r>
                <a:r>
                  <a:rPr lang="it-IT" sz="1600" dirty="0" err="1" smtClean="0">
                    <a:solidFill>
                      <a:schemeClr val="tx1"/>
                    </a:solidFill>
                  </a:rPr>
                  <a:t>n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], </a:t>
                </a:r>
                <a:r>
                  <a:rPr lang="it-IT" sz="1600" dirty="0" err="1" smtClean="0">
                    <a:solidFill>
                      <a:schemeClr val="tx1"/>
                    </a:solidFill>
                  </a:rPr>
                  <a:t>w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(a)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it-IT" sz="160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it-IT" sz="1600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a:rPr lang="it-IT" sz="1600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1 </m:t>
                        </m:r>
                        <m:r>
                          <a:rPr lang="it-IT" sz="1600" b="0" i="0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≤ </m:t>
                        </m:r>
                        <m:r>
                          <m:rPr>
                            <m:sty m:val="p"/>
                          </m:rPr>
                          <a:rPr lang="it-IT" sz="1600" b="0" i="0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h</m:t>
                        </m:r>
                        <m:r>
                          <a:rPr lang="it-IT" sz="1600" b="0" i="0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≤ </m:t>
                        </m:r>
                        <m:r>
                          <m:rPr>
                            <m:sty m:val="p"/>
                          </m:rPr>
                          <a:rPr lang="it-IT" sz="1600" b="0" i="0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k</m:t>
                        </m:r>
                      </m:sub>
                      <m:sup/>
                      <m:e>
                        <m:r>
                          <a:rPr lang="it-IT" sz="1600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</m:t>
                        </m:r>
                      </m:e>
                    </m:nary>
                  </m:oMath>
                </a14:m>
                <a:r>
                  <a:rPr lang="it-IT" sz="1600" dirty="0" smtClean="0">
                    <a:solidFill>
                      <a:schemeClr val="tx1"/>
                    </a:solidFill>
                  </a:rPr>
                  <a:t>w</a:t>
                </a:r>
                <a:r>
                  <a:rPr lang="it-IT" sz="1600" baseline="-25000" dirty="0" smtClean="0">
                    <a:solidFill>
                      <a:schemeClr val="tx1"/>
                    </a:solidFill>
                  </a:rPr>
                  <a:t>h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(a)</a:t>
                </a:r>
              </a:p>
              <a:p>
                <a:pPr marL="742950" lvl="2" indent="-342900"/>
                <a:r>
                  <a:rPr lang="it-IT" sz="1600" dirty="0" smtClean="0">
                    <a:solidFill>
                      <a:schemeClr val="tx1"/>
                    </a:solidFill>
                  </a:rPr>
                  <a:t>e poi ordinando le alternative secondo il loro peso totale</a:t>
                </a:r>
              </a:p>
              <a:p>
                <a:pPr marL="342900" lvl="1" indent="-342900"/>
                <a:r>
                  <a:rPr lang="it-IT" sz="1800" dirty="0">
                    <a:solidFill>
                      <a:schemeClr val="tx1"/>
                    </a:solidFill>
                  </a:rPr>
                  <a:t>Il </a:t>
                </a:r>
                <a:r>
                  <a:rPr lang="it-IT" sz="1800" b="1" dirty="0">
                    <a:solidFill>
                      <a:srgbClr val="162DCF"/>
                    </a:solidFill>
                  </a:rPr>
                  <a:t>Borda </a:t>
                </a:r>
                <a:r>
                  <a:rPr lang="it-IT" sz="1800" b="1" dirty="0" err="1">
                    <a:solidFill>
                      <a:srgbClr val="162DCF"/>
                    </a:solidFill>
                  </a:rPr>
                  <a:t>Count</a:t>
                </a:r>
                <a:r>
                  <a:rPr lang="it-IT" sz="1800" b="1" dirty="0">
                    <a:solidFill>
                      <a:srgbClr val="162DCF"/>
                    </a:solidFill>
                  </a:rPr>
                  <a:t> </a:t>
                </a:r>
                <a:r>
                  <a:rPr lang="it-IT" sz="1800" dirty="0">
                    <a:solidFill>
                      <a:schemeClr val="tx1"/>
                    </a:solidFill>
                  </a:rPr>
                  <a:t>è un particolare sistema di voto </a:t>
                </a:r>
                <a:r>
                  <a:rPr lang="it-IT" sz="1800" dirty="0" smtClean="0">
                    <a:solidFill>
                      <a:schemeClr val="tx1"/>
                    </a:solidFill>
                  </a:rPr>
                  <a:t>posizionale </a:t>
                </a:r>
                <a:r>
                  <a:rPr lang="it-IT" sz="1800" dirty="0">
                    <a:solidFill>
                      <a:schemeClr val="tx1"/>
                    </a:solidFill>
                  </a:rPr>
                  <a:t>nel quale , per ogni h </a:t>
                </a:r>
                <a14:m>
                  <m:oMath xmlns:m="http://schemas.openxmlformats.org/officeDocument/2006/math">
                    <m:r>
                      <a:rPr lang="it-IT" sz="18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</m:oMath>
                </a14:m>
                <a:r>
                  <a:rPr lang="it-IT" sz="1800" dirty="0">
                    <a:solidFill>
                      <a:schemeClr val="tx1"/>
                    </a:solidFill>
                  </a:rPr>
                  <a:t> [k</a:t>
                </a:r>
                <a:r>
                  <a:rPr lang="it-IT" sz="1800" dirty="0" smtClean="0">
                    <a:solidFill>
                      <a:schemeClr val="tx1"/>
                    </a:solidFill>
                  </a:rPr>
                  <a:t>], </a:t>
                </a:r>
                <a:r>
                  <a:rPr lang="it-IT" sz="1800" dirty="0">
                    <a:solidFill>
                      <a:schemeClr val="tx1"/>
                    </a:solidFill>
                  </a:rPr>
                  <a:t>la funzione peso </a:t>
                </a:r>
                <a:r>
                  <a:rPr lang="it-IT" sz="1800" dirty="0" smtClean="0">
                    <a:solidFill>
                      <a:schemeClr val="tx1"/>
                    </a:solidFill>
                  </a:rPr>
                  <a:t>associata </a:t>
                </a:r>
                <a:r>
                  <a:rPr lang="it-IT" sz="1800" dirty="0">
                    <a:solidFill>
                      <a:schemeClr val="tx1"/>
                    </a:solidFill>
                  </a:rPr>
                  <a:t>al ranking </a:t>
                </a:r>
                <a:r>
                  <a:rPr lang="it-IT" sz="1800" dirty="0" err="1" smtClean="0">
                    <a:solidFill>
                      <a:schemeClr val="tx1"/>
                    </a:solidFill>
                  </a:rPr>
                  <a:t>r</a:t>
                </a:r>
                <a:r>
                  <a:rPr lang="it-IT" sz="1800" baseline="-25000" dirty="0" err="1" smtClean="0">
                    <a:solidFill>
                      <a:schemeClr val="tx1"/>
                    </a:solidFill>
                  </a:rPr>
                  <a:t>h</a:t>
                </a:r>
                <a:r>
                  <a:rPr lang="it-IT" sz="1800" dirty="0">
                    <a:solidFill>
                      <a:schemeClr val="tx1"/>
                    </a:solidFill>
                  </a:rPr>
                  <a:t> =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it-IT" sz="18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it-IT" sz="180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a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it-IT" sz="180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h</m:t>
                            </m:r>
                            <m:r>
                              <a:rPr lang="it-IT" sz="180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it-IT" sz="180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it-IT" sz="180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a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it-IT" sz="180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h</m:t>
                            </m:r>
                            <m:r>
                              <a:rPr lang="it-IT" sz="180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  <m:r>
                          <a:rPr lang="it-IT" sz="180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, …,</m:t>
                        </m:r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it-IT" sz="180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a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it-IT" sz="180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hn</m:t>
                            </m:r>
                          </m:sub>
                        </m:sSub>
                      </m:e>
                    </m:d>
                  </m:oMath>
                </a14:m>
                <a:r>
                  <a:rPr lang="it-IT" sz="1800" dirty="0" smtClean="0">
                    <a:solidFill>
                      <a:schemeClr val="tx1"/>
                    </a:solidFill>
                  </a:rPr>
                  <a:t> è la funzione </a:t>
                </a:r>
                <a:r>
                  <a:rPr lang="it-IT" sz="1800" dirty="0">
                    <a:solidFill>
                      <a:schemeClr val="tx1"/>
                    </a:solidFill>
                  </a:rPr>
                  <a:t>suriettiva </a:t>
                </a:r>
                <a14:m>
                  <m:oMath xmlns:m="http://schemas.openxmlformats.org/officeDocument/2006/math">
                    <m:r>
                      <a:rPr lang="it-IT" sz="1800" b="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𝜌</m:t>
                    </m:r>
                  </m:oMath>
                </a14:m>
                <a:r>
                  <a:rPr lang="it-IT" sz="1800" baseline="-25000" dirty="0">
                    <a:solidFill>
                      <a:schemeClr val="tx1"/>
                    </a:solidFill>
                  </a:rPr>
                  <a:t>h</a:t>
                </a:r>
                <a:r>
                  <a:rPr lang="it-IT" sz="1800" dirty="0">
                    <a:solidFill>
                      <a:schemeClr val="tx1"/>
                    </a:solidFill>
                  </a:rPr>
                  <a:t>: A </a:t>
                </a:r>
                <a14:m>
                  <m:oMath xmlns:m="http://schemas.openxmlformats.org/officeDocument/2006/math">
                    <m:r>
                      <a:rPr lang="is-IS" sz="1800" b="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</m:oMath>
                </a14:m>
                <a:r>
                  <a:rPr lang="it-IT" sz="1800" dirty="0">
                    <a:solidFill>
                      <a:schemeClr val="tx1"/>
                    </a:solidFill>
                  </a:rPr>
                  <a:t> {0, 1, ... , n-1</a:t>
                </a:r>
                <a:r>
                  <a:rPr lang="it-IT" sz="1800" dirty="0" smtClean="0">
                    <a:solidFill>
                      <a:schemeClr val="tx1"/>
                    </a:solidFill>
                  </a:rPr>
                  <a:t>} tale che </a:t>
                </a:r>
                <a14:m>
                  <m:oMath xmlns:m="http://schemas.openxmlformats.org/officeDocument/2006/math">
                    <m:r>
                      <a:rPr lang="it-IT" sz="1800" b="1" i="1">
                        <a:solidFill>
                          <a:srgbClr val="162DCF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𝝆</m:t>
                    </m:r>
                  </m:oMath>
                </a14:m>
                <a:r>
                  <a:rPr lang="it-IT" sz="1800" b="1" baseline="-25000" dirty="0">
                    <a:solidFill>
                      <a:srgbClr val="162DCF"/>
                    </a:solidFill>
                  </a:rPr>
                  <a:t>h</a:t>
                </a:r>
                <a:r>
                  <a:rPr lang="it-IT" sz="1800" b="1" dirty="0">
                    <a:solidFill>
                      <a:srgbClr val="162DCF"/>
                    </a:solidFill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1" i="1">
                            <a:solidFill>
                              <a:srgbClr val="162DCF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it-IT" sz="1800" b="1" i="0">
                            <a:solidFill>
                              <a:srgbClr val="162DCF"/>
                            </a:solidFill>
                            <a:latin typeface="Cambria Math" charset="0"/>
                          </a:rPr>
                          <m:t>𝐚</m:t>
                        </m:r>
                      </m:e>
                      <m:sub>
                        <m:r>
                          <a:rPr lang="it-IT" sz="1800" b="1" i="0">
                            <a:solidFill>
                              <a:srgbClr val="162DCF"/>
                            </a:solidFill>
                            <a:latin typeface="Cambria Math" charset="0"/>
                          </a:rPr>
                          <m:t>𝐡𝐢</m:t>
                        </m:r>
                      </m:sub>
                    </m:sSub>
                  </m:oMath>
                </a14:m>
                <a:r>
                  <a:rPr lang="it-IT" sz="1800" b="1" dirty="0">
                    <a:solidFill>
                      <a:srgbClr val="162DCF"/>
                    </a:solidFill>
                  </a:rPr>
                  <a:t>) </a:t>
                </a:r>
                <a:r>
                  <a:rPr lang="it-IT" sz="1800" b="1" dirty="0" smtClean="0">
                    <a:solidFill>
                      <a:srgbClr val="162DCF"/>
                    </a:solidFill>
                  </a:rPr>
                  <a:t>= </a:t>
                </a:r>
                <a:r>
                  <a:rPr lang="it-IT" sz="1800" b="1" dirty="0" err="1" smtClean="0">
                    <a:solidFill>
                      <a:srgbClr val="162DCF"/>
                    </a:solidFill>
                  </a:rPr>
                  <a:t>n</a:t>
                </a:r>
                <a:r>
                  <a:rPr lang="it-IT" sz="1800" b="1" dirty="0" smtClean="0">
                    <a:solidFill>
                      <a:srgbClr val="162DCF"/>
                    </a:solidFill>
                  </a:rPr>
                  <a:t> – 1 – i , e le alternative vengono ordinate per peso finale </a:t>
                </a:r>
                <a14:m>
                  <m:oMath xmlns:m="http://schemas.openxmlformats.org/officeDocument/2006/math">
                    <m:r>
                      <a:rPr lang="it-IT" sz="1800" b="1" i="1">
                        <a:solidFill>
                          <a:srgbClr val="162DCF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𝝆</m:t>
                    </m:r>
                    <m:r>
                      <a:rPr lang="it-IT" sz="1800" b="1" i="1">
                        <a:solidFill>
                          <a:srgbClr val="162DCF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it-IT" sz="1800" b="1" dirty="0" smtClean="0">
                    <a:solidFill>
                      <a:srgbClr val="162DCF"/>
                    </a:solidFill>
                  </a:rPr>
                  <a:t>non crescente</a:t>
                </a:r>
                <a:endParaRPr lang="it-IT" sz="1800" b="1" dirty="0">
                  <a:solidFill>
                    <a:srgbClr val="162DCF"/>
                  </a:solidFill>
                </a:endParaRPr>
              </a:p>
            </p:txBody>
          </p:sp>
        </mc:Choice>
        <mc:Fallback xmlns="">
          <p:sp>
            <p:nvSpPr>
              <p:cNvPr id="3" name="Segnaposto contenut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60112" y="900209"/>
                <a:ext cx="9485957" cy="5825712"/>
              </a:xfrm>
              <a:blipFill rotWithShape="0">
                <a:blip r:embed="rId2"/>
                <a:stretch>
                  <a:fillRect l="-450" t="-628" b="-555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438234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60112" y="119605"/>
            <a:ext cx="8911687" cy="587564"/>
          </a:xfrm>
        </p:spPr>
        <p:txBody>
          <a:bodyPr>
            <a:normAutofit fontScale="90000"/>
          </a:bodyPr>
          <a:lstStyle/>
          <a:p>
            <a:r>
              <a:rPr lang="it-IT" dirty="0" smtClean="0">
                <a:solidFill>
                  <a:schemeClr val="tx1"/>
                </a:solidFill>
              </a:rPr>
              <a:t>Sistemi di </a:t>
            </a:r>
            <a:r>
              <a:rPr lang="it-IT" smtClean="0">
                <a:solidFill>
                  <a:schemeClr val="tx1"/>
                </a:solidFill>
              </a:rPr>
              <a:t>voto posizionali</a:t>
            </a:r>
            <a:endParaRPr lang="it-IT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/>
              <p:cNvSpPr>
                <a:spLocks noGrp="1"/>
              </p:cNvSpPr>
              <p:nvPr>
                <p:ph idx="1"/>
              </p:nvPr>
            </p:nvSpPr>
            <p:spPr>
              <a:xfrm>
                <a:off x="1760112" y="900209"/>
                <a:ext cx="9485957" cy="5825712"/>
              </a:xfrm>
            </p:spPr>
            <p:txBody>
              <a:bodyPr>
                <a:normAutofit/>
              </a:bodyPr>
              <a:lstStyle/>
              <a:p>
                <a:pPr marL="342900" lvl="1" indent="-342900"/>
                <a:r>
                  <a:rPr lang="it-IT" sz="1800" dirty="0" smtClean="0">
                    <a:solidFill>
                      <a:schemeClr val="tx1"/>
                    </a:solidFill>
                  </a:rPr>
                  <a:t>Anche nei sistemi di voto posizionali si manifesta il paradosso di </a:t>
                </a:r>
                <a:r>
                  <a:rPr lang="it-IT" sz="1800" dirty="0" err="1" smtClean="0">
                    <a:solidFill>
                      <a:schemeClr val="tx1"/>
                    </a:solidFill>
                  </a:rPr>
                  <a:t>Condorcet</a:t>
                </a:r>
                <a:r>
                  <a:rPr lang="it-IT" sz="1800" dirty="0" smtClean="0">
                    <a:solidFill>
                      <a:schemeClr val="tx1"/>
                    </a:solidFill>
                  </a:rPr>
                  <a:t>, sotto forma di </a:t>
                </a:r>
                <a:r>
                  <a:rPr lang="it-IT" sz="1800" i="1" dirty="0" smtClean="0">
                    <a:solidFill>
                      <a:schemeClr val="tx1"/>
                    </a:solidFill>
                  </a:rPr>
                  <a:t>ex aequo</a:t>
                </a:r>
                <a:endParaRPr lang="it-IT" sz="1600" i="1" dirty="0" smtClean="0">
                  <a:solidFill>
                    <a:schemeClr val="tx1"/>
                  </a:solidFill>
                </a:endParaRPr>
              </a:p>
              <a:p>
                <a:pPr marL="342900" lvl="1" indent="-342900"/>
                <a:r>
                  <a:rPr lang="it-IT" sz="1800" dirty="0" smtClean="0">
                    <a:solidFill>
                      <a:schemeClr val="tx1"/>
                    </a:solidFill>
                  </a:rPr>
                  <a:t>ESEMPIO: consideriamo, ancora i tre amici in vacanza e i tre ranking corrispondenti alle loro relazioni di equivalenza ed applichiamo il Borda </a:t>
                </a:r>
                <a:r>
                  <a:rPr lang="it-IT" sz="1800" dirty="0" err="1" smtClean="0">
                    <a:solidFill>
                      <a:schemeClr val="tx1"/>
                    </a:solidFill>
                  </a:rPr>
                  <a:t>Count</a:t>
                </a:r>
                <a:r>
                  <a:rPr lang="it-IT" sz="1800" dirty="0" smtClean="0">
                    <a:solidFill>
                      <a:schemeClr val="tx1"/>
                    </a:solidFill>
                  </a:rPr>
                  <a:t>:</a:t>
                </a:r>
              </a:p>
              <a:p>
                <a:pPr lvl="1"/>
                <a:r>
                  <a:rPr lang="it-IT" dirty="0" err="1" smtClean="0">
                    <a:solidFill>
                      <a:schemeClr val="tx1"/>
                    </a:solidFill>
                  </a:rPr>
                  <a:t>r</a:t>
                </a:r>
                <a:r>
                  <a:rPr lang="it-IT" baseline="-25000" dirty="0" err="1" smtClean="0">
                    <a:solidFill>
                      <a:schemeClr val="tx1"/>
                    </a:solidFill>
                  </a:rPr>
                  <a:t>Mario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=</a:t>
                </a:r>
                <a:r>
                  <a:rPr lang="it-IT" dirty="0" smtClean="0"/>
                  <a:t>〈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cioccolata , </a:t>
                </a:r>
                <a:r>
                  <a:rPr lang="it-IT" dirty="0">
                    <a:solidFill>
                      <a:schemeClr val="tx1"/>
                    </a:solidFill>
                  </a:rPr>
                  <a:t>marmellata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, miele</a:t>
                </a:r>
                <a:r>
                  <a:rPr lang="it-IT" dirty="0"/>
                  <a:t> </a:t>
                </a:r>
                <a:r>
                  <a:rPr lang="it-IT" dirty="0" smtClean="0"/>
                  <a:t>〉da cui 					</a:t>
                </a:r>
                <a14:m>
                  <m:oMath xmlns:m="http://schemas.openxmlformats.org/officeDocument/2006/math">
                    <m:r>
                      <a:rPr lang="it-IT" b="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𝜌</m:t>
                    </m:r>
                  </m:oMath>
                </a14:m>
                <a:r>
                  <a:rPr lang="it-IT" baseline="-25000" dirty="0" smtClean="0">
                    <a:solidFill>
                      <a:schemeClr val="tx1"/>
                    </a:solidFill>
                  </a:rPr>
                  <a:t>Mario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(cioccolata) = 2, 		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𝜌</m:t>
                    </m:r>
                  </m:oMath>
                </a14:m>
                <a:r>
                  <a:rPr lang="it-IT" baseline="-25000" dirty="0" smtClean="0">
                    <a:solidFill>
                      <a:schemeClr val="tx1"/>
                    </a:solidFill>
                  </a:rPr>
                  <a:t>Mario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(marmellata) </a:t>
                </a:r>
                <a:r>
                  <a:rPr lang="it-IT" dirty="0">
                    <a:solidFill>
                      <a:schemeClr val="tx1"/>
                    </a:solidFill>
                  </a:rPr>
                  <a:t>=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1, 		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𝜌</m:t>
                    </m:r>
                  </m:oMath>
                </a14:m>
                <a:r>
                  <a:rPr lang="it-IT" baseline="-25000" dirty="0" smtClean="0">
                    <a:solidFill>
                      <a:schemeClr val="tx1"/>
                    </a:solidFill>
                  </a:rPr>
                  <a:t>Mario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(miele) </a:t>
                </a:r>
                <a:r>
                  <a:rPr lang="it-IT" dirty="0">
                    <a:solidFill>
                      <a:schemeClr val="tx1"/>
                    </a:solidFill>
                  </a:rPr>
                  <a:t>=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0 </a:t>
                </a:r>
                <a:endParaRPr lang="it-IT" dirty="0">
                  <a:solidFill>
                    <a:schemeClr val="tx1"/>
                  </a:solidFill>
                </a:endParaRPr>
              </a:p>
              <a:p>
                <a:pPr lvl="1"/>
                <a:r>
                  <a:rPr lang="it-IT" dirty="0" err="1" smtClean="0">
                    <a:solidFill>
                      <a:schemeClr val="tx1"/>
                    </a:solidFill>
                  </a:rPr>
                  <a:t>r</a:t>
                </a:r>
                <a:r>
                  <a:rPr lang="it-IT" baseline="-25000" dirty="0" err="1" smtClean="0">
                    <a:solidFill>
                      <a:schemeClr val="tx1"/>
                    </a:solidFill>
                  </a:rPr>
                  <a:t>Paolo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=</a:t>
                </a:r>
                <a:r>
                  <a:rPr lang="it-IT" dirty="0" smtClean="0"/>
                  <a:t>〈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marmellata , </a:t>
                </a:r>
                <a:r>
                  <a:rPr lang="it-IT" dirty="0">
                    <a:solidFill>
                      <a:schemeClr val="tx1"/>
                    </a:solidFill>
                  </a:rPr>
                  <a:t>miele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, cioccolata </a:t>
                </a:r>
                <a:r>
                  <a:rPr lang="it-IT" dirty="0"/>
                  <a:t>〉da cui </a:t>
                </a:r>
                <a:r>
                  <a:rPr lang="it-IT" dirty="0" smtClean="0"/>
                  <a:t>					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𝜌</m:t>
                    </m:r>
                  </m:oMath>
                </a14:m>
                <a:r>
                  <a:rPr lang="it-IT" baseline="-25000" dirty="0" smtClean="0">
                    <a:solidFill>
                      <a:schemeClr val="tx1"/>
                    </a:solidFill>
                  </a:rPr>
                  <a:t>Paolo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(cioccolata</a:t>
                </a:r>
                <a:r>
                  <a:rPr lang="it-IT" dirty="0">
                    <a:solidFill>
                      <a:schemeClr val="tx1"/>
                    </a:solidFill>
                  </a:rPr>
                  <a:t>) =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0, 		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𝜌</m:t>
                    </m:r>
                  </m:oMath>
                </a14:m>
                <a:r>
                  <a:rPr lang="it-IT" baseline="-25000" dirty="0" smtClean="0">
                    <a:solidFill>
                      <a:schemeClr val="tx1"/>
                    </a:solidFill>
                  </a:rPr>
                  <a:t>Paolo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(marmellata</a:t>
                </a:r>
                <a:r>
                  <a:rPr lang="it-IT" dirty="0">
                    <a:solidFill>
                      <a:schemeClr val="tx1"/>
                    </a:solidFill>
                  </a:rPr>
                  <a:t>) =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2, 		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𝜌</m:t>
                    </m:r>
                  </m:oMath>
                </a14:m>
                <a:r>
                  <a:rPr lang="it-IT" baseline="-25000" dirty="0" smtClean="0">
                    <a:solidFill>
                      <a:schemeClr val="tx1"/>
                    </a:solidFill>
                  </a:rPr>
                  <a:t>Paolo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(miele</a:t>
                </a:r>
                <a:r>
                  <a:rPr lang="it-IT" dirty="0">
                    <a:solidFill>
                      <a:schemeClr val="tx1"/>
                    </a:solidFill>
                  </a:rPr>
                  <a:t>) =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1 </a:t>
                </a:r>
                <a:endParaRPr lang="it-IT" dirty="0">
                  <a:solidFill>
                    <a:schemeClr val="tx1"/>
                  </a:solidFill>
                </a:endParaRPr>
              </a:p>
              <a:p>
                <a:pPr lvl="1"/>
                <a:r>
                  <a:rPr lang="it-IT" dirty="0" err="1" smtClean="0">
                    <a:solidFill>
                      <a:schemeClr val="tx1"/>
                    </a:solidFill>
                  </a:rPr>
                  <a:t>r</a:t>
                </a:r>
                <a:r>
                  <a:rPr lang="it-IT" baseline="-25000" dirty="0" err="1" smtClean="0">
                    <a:solidFill>
                      <a:schemeClr val="tx1"/>
                    </a:solidFill>
                  </a:rPr>
                  <a:t>Roberto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=</a:t>
                </a:r>
                <a:r>
                  <a:rPr lang="it-IT" dirty="0" smtClean="0"/>
                  <a:t>〈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miele , </a:t>
                </a:r>
                <a:r>
                  <a:rPr lang="it-IT" dirty="0">
                    <a:solidFill>
                      <a:schemeClr val="tx1"/>
                    </a:solidFill>
                  </a:rPr>
                  <a:t>cioccolata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, marmellata</a:t>
                </a:r>
                <a:r>
                  <a:rPr lang="it-IT" dirty="0"/>
                  <a:t> 〉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</a:t>
                </a:r>
                <a:r>
                  <a:rPr lang="it-IT" dirty="0"/>
                  <a:t>da </a:t>
                </a:r>
                <a:r>
                  <a:rPr lang="it-IT" dirty="0" smtClean="0"/>
                  <a:t>cui							 	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𝜌</m:t>
                    </m:r>
                  </m:oMath>
                </a14:m>
                <a:r>
                  <a:rPr lang="it-IT" baseline="-25000" dirty="0" smtClean="0">
                    <a:solidFill>
                      <a:schemeClr val="tx1"/>
                    </a:solidFill>
                  </a:rPr>
                  <a:t>Roberto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(cioccolata</a:t>
                </a:r>
                <a:r>
                  <a:rPr lang="it-IT" dirty="0">
                    <a:solidFill>
                      <a:schemeClr val="tx1"/>
                    </a:solidFill>
                  </a:rPr>
                  <a:t>) =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1, 	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𝜌</m:t>
                    </m:r>
                  </m:oMath>
                </a14:m>
                <a:r>
                  <a:rPr lang="it-IT" baseline="-25000" dirty="0" smtClean="0">
                    <a:solidFill>
                      <a:schemeClr val="tx1"/>
                    </a:solidFill>
                  </a:rPr>
                  <a:t>Roberto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(marmellata</a:t>
                </a:r>
                <a:r>
                  <a:rPr lang="it-IT" dirty="0">
                    <a:solidFill>
                      <a:schemeClr val="tx1"/>
                    </a:solidFill>
                  </a:rPr>
                  <a:t>) =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0, 	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𝜌</m:t>
                    </m:r>
                  </m:oMath>
                </a14:m>
                <a:r>
                  <a:rPr lang="it-IT" baseline="-25000" dirty="0" smtClean="0">
                    <a:solidFill>
                      <a:schemeClr val="tx1"/>
                    </a:solidFill>
                  </a:rPr>
                  <a:t>Roberto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(miele</a:t>
                </a:r>
                <a:r>
                  <a:rPr lang="it-IT" dirty="0">
                    <a:solidFill>
                      <a:schemeClr val="tx1"/>
                    </a:solidFill>
                  </a:rPr>
                  <a:t>) =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2 </a:t>
                </a:r>
              </a:p>
              <a:p>
                <a:pPr lvl="1"/>
                <a:r>
                  <a:rPr lang="it-IT" dirty="0" smtClean="0">
                    <a:solidFill>
                      <a:schemeClr val="tx1"/>
                    </a:solidFill>
                  </a:rPr>
                  <a:t>e, quindi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𝜌</m:t>
                    </m:r>
                  </m:oMath>
                </a14:m>
                <a:r>
                  <a:rPr lang="it-IT" dirty="0" smtClean="0">
                    <a:solidFill>
                      <a:schemeClr val="tx1"/>
                    </a:solidFill>
                  </a:rPr>
                  <a:t>(cioccolata</a:t>
                </a:r>
                <a:r>
                  <a:rPr lang="it-IT" dirty="0">
                    <a:solidFill>
                      <a:schemeClr val="tx1"/>
                    </a:solidFill>
                  </a:rPr>
                  <a:t>) =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3,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𝜌</m:t>
                    </m:r>
                  </m:oMath>
                </a14:m>
                <a:r>
                  <a:rPr lang="it-IT" dirty="0" smtClean="0">
                    <a:solidFill>
                      <a:schemeClr val="tx1"/>
                    </a:solidFill>
                  </a:rPr>
                  <a:t>(marmellata</a:t>
                </a:r>
                <a:r>
                  <a:rPr lang="it-IT" dirty="0">
                    <a:solidFill>
                      <a:schemeClr val="tx1"/>
                    </a:solidFill>
                  </a:rPr>
                  <a:t>) =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3,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𝜌</m:t>
                    </m:r>
                  </m:oMath>
                </a14:m>
                <a:r>
                  <a:rPr lang="it-IT" dirty="0" smtClean="0">
                    <a:solidFill>
                      <a:schemeClr val="tx1"/>
                    </a:solidFill>
                  </a:rPr>
                  <a:t>(miele</a:t>
                </a:r>
                <a:r>
                  <a:rPr lang="it-IT" dirty="0">
                    <a:solidFill>
                      <a:schemeClr val="tx1"/>
                    </a:solidFill>
                  </a:rPr>
                  <a:t>) =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3 </a:t>
                </a:r>
                <a:endParaRPr lang="it-IT" dirty="0">
                  <a:solidFill>
                    <a:schemeClr val="tx1"/>
                  </a:solidFill>
                </a:endParaRPr>
              </a:p>
              <a:p>
                <a:pPr marL="342900" lvl="1" indent="-342900"/>
                <a:r>
                  <a:rPr lang="it-IT" sz="1800" dirty="0" smtClean="0">
                    <a:solidFill>
                      <a:schemeClr val="tx1"/>
                    </a:solidFill>
                  </a:rPr>
                  <a:t>In </a:t>
                </a:r>
                <a:r>
                  <a:rPr lang="it-IT" sz="1800" dirty="0">
                    <a:solidFill>
                      <a:schemeClr val="tx1"/>
                    </a:solidFill>
                  </a:rPr>
                  <a:t>un sistema di voto </a:t>
                </a:r>
                <a:r>
                  <a:rPr lang="it-IT" sz="1800" dirty="0" smtClean="0">
                    <a:solidFill>
                      <a:schemeClr val="tx1"/>
                    </a:solidFill>
                  </a:rPr>
                  <a:t>posizionale</a:t>
                </a:r>
                <a:r>
                  <a:rPr lang="it-IT" sz="1800" dirty="0">
                    <a:solidFill>
                      <a:schemeClr val="tx1"/>
                    </a:solidFill>
                  </a:rPr>
                  <a:t> </a:t>
                </a:r>
                <a:r>
                  <a:rPr lang="it-IT" sz="1800" dirty="0" smtClean="0">
                    <a:solidFill>
                      <a:schemeClr val="tx1"/>
                    </a:solidFill>
                  </a:rPr>
                  <a:t>il problema degli ex aequo viene trattato</a:t>
                </a:r>
              </a:p>
              <a:p>
                <a:pPr marL="742950" lvl="2" indent="-342900"/>
                <a:r>
                  <a:rPr lang="it-IT" sz="1600" dirty="0" smtClean="0">
                    <a:solidFill>
                      <a:schemeClr val="tx1"/>
                    </a:solidFill>
                  </a:rPr>
                  <a:t>dividendo i premi – nelle competizioni</a:t>
                </a:r>
              </a:p>
              <a:p>
                <a:pPr marL="742950" lvl="2" indent="-342900"/>
                <a:r>
                  <a:rPr lang="it-IT" sz="1600" dirty="0" smtClean="0">
                    <a:solidFill>
                      <a:schemeClr val="tx1"/>
                    </a:solidFill>
                  </a:rPr>
                  <a:t>ricorrendo ai ballottaggi – nelle elezioni politiche</a:t>
                </a:r>
              </a:p>
              <a:p>
                <a:pPr marL="742950" lvl="2" indent="-342900"/>
                <a:r>
                  <a:rPr lang="it-IT" sz="1600" dirty="0" smtClean="0">
                    <a:solidFill>
                      <a:schemeClr val="tx1"/>
                    </a:solidFill>
                  </a:rPr>
                  <a:t>ricorrendo al lancio di una moneta</a:t>
                </a:r>
              </a:p>
              <a:p>
                <a:pPr marL="742950" lvl="2" indent="-342900"/>
                <a:r>
                  <a:rPr lang="it-IT" sz="1600" dirty="0" smtClean="0">
                    <a:solidFill>
                      <a:schemeClr val="tx1"/>
                    </a:solidFill>
                  </a:rPr>
                  <a:t>...</a:t>
                </a:r>
              </a:p>
              <a:p>
                <a:pPr marL="742950" lvl="2" indent="-342900"/>
                <a:r>
                  <a:rPr lang="it-IT" sz="1600" dirty="0" smtClean="0">
                    <a:solidFill>
                      <a:schemeClr val="tx1"/>
                    </a:solidFill>
                  </a:rPr>
                  <a:t>ma non ci occupiamo di queste questioni</a:t>
                </a:r>
              </a:p>
              <a:p>
                <a:pPr marL="742950" lvl="2" indent="-342900"/>
                <a:endParaRPr lang="it-IT" sz="1400" dirty="0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Segnaposto contenut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60112" y="900209"/>
                <a:ext cx="9485957" cy="5825712"/>
              </a:xfrm>
              <a:blipFill rotWithShape="0">
                <a:blip r:embed="rId2"/>
                <a:stretch>
                  <a:fillRect l="-450" t="-628" r="-643" b="-73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311170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60112" y="119605"/>
            <a:ext cx="8911687" cy="587564"/>
          </a:xfrm>
        </p:spPr>
        <p:txBody>
          <a:bodyPr>
            <a:normAutofit fontScale="90000"/>
          </a:bodyPr>
          <a:lstStyle/>
          <a:p>
            <a:r>
              <a:rPr lang="it-IT" dirty="0" smtClean="0">
                <a:solidFill>
                  <a:schemeClr val="tx1"/>
                </a:solidFill>
              </a:rPr>
              <a:t>Sistemi di </a:t>
            </a:r>
            <a:r>
              <a:rPr lang="it-IT" smtClean="0">
                <a:solidFill>
                  <a:schemeClr val="tx1"/>
                </a:solidFill>
              </a:rPr>
              <a:t>voto posizionali</a:t>
            </a:r>
            <a:endParaRPr lang="it-IT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/>
              <p:cNvSpPr>
                <a:spLocks noGrp="1"/>
              </p:cNvSpPr>
              <p:nvPr>
                <p:ph idx="1"/>
              </p:nvPr>
            </p:nvSpPr>
            <p:spPr>
              <a:xfrm>
                <a:off x="1760112" y="900209"/>
                <a:ext cx="9690208" cy="5825712"/>
              </a:xfrm>
            </p:spPr>
            <p:txBody>
              <a:bodyPr>
                <a:normAutofit/>
              </a:bodyPr>
              <a:lstStyle/>
              <a:p>
                <a:pPr marL="342900" lvl="1" indent="-342900"/>
                <a:r>
                  <a:rPr lang="it-IT" sz="1800" dirty="0" smtClean="0">
                    <a:solidFill>
                      <a:schemeClr val="tx1"/>
                    </a:solidFill>
                  </a:rPr>
                  <a:t>Invece, ci occupiamo di un’altra caratteristica indesiderabile dei sistemi di voto posizionali che introduciamo mediante un esempio</a:t>
                </a:r>
                <a:endParaRPr lang="it-IT" sz="1600" i="1" dirty="0" smtClean="0">
                  <a:solidFill>
                    <a:schemeClr val="tx1"/>
                  </a:solidFill>
                </a:endParaRPr>
              </a:p>
              <a:p>
                <a:pPr marL="342900" lvl="1" indent="-342900"/>
                <a:r>
                  <a:rPr lang="it-IT" sz="1800" dirty="0" smtClean="0">
                    <a:solidFill>
                      <a:schemeClr val="tx1"/>
                    </a:solidFill>
                  </a:rPr>
                  <a:t>ESEMPIO: cinque critici cinematografici devono scegliere se assegnare un premio cinematografico a uno dei due film “Il padrino” e “Via col vento” </a:t>
                </a:r>
              </a:p>
              <a:p>
                <a:pPr lvl="1"/>
                <a:r>
                  <a:rPr lang="it-IT" dirty="0" smtClean="0">
                    <a:solidFill>
                      <a:schemeClr val="tx1"/>
                    </a:solidFill>
                  </a:rPr>
                  <a:t>tre critici preferiscono “Via col vento” (VV), i rimanenti due “il padrino” (IP)</a:t>
                </a:r>
              </a:p>
              <a:p>
                <a:pPr lvl="2"/>
                <a:r>
                  <a:rPr lang="it-IT" sz="1600" dirty="0" smtClean="0">
                    <a:solidFill>
                      <a:schemeClr val="tx1"/>
                    </a:solidFill>
                  </a:rPr>
                  <a:t>e, quindi, il premio andrebbe a “Via col vento”</a:t>
                </a:r>
                <a:endParaRPr lang="it-IT" sz="1600" dirty="0">
                  <a:solidFill>
                    <a:schemeClr val="tx1"/>
                  </a:solidFill>
                </a:endParaRPr>
              </a:p>
              <a:p>
                <a:pPr lvl="1"/>
                <a:r>
                  <a:rPr lang="it-IT" dirty="0" smtClean="0">
                    <a:solidFill>
                      <a:schemeClr val="tx1"/>
                    </a:solidFill>
                  </a:rPr>
                  <a:t>prima di arrivare alla votazione finale, però, il comitato organizzatore del premio cinematografico decide di inserire dei candidati anche “Pulp fiction” (PF)</a:t>
                </a:r>
                <a:endParaRPr lang="it-IT" dirty="0">
                  <a:solidFill>
                    <a:schemeClr val="tx1"/>
                  </a:solidFill>
                </a:endParaRPr>
              </a:p>
              <a:p>
                <a:pPr lvl="1"/>
                <a:r>
                  <a:rPr lang="it-IT" dirty="0" smtClean="0">
                    <a:solidFill>
                      <a:schemeClr val="tx1"/>
                    </a:solidFill>
                  </a:rPr>
                  <a:t>ciascuno dei cinque critici ritiene che “Pulp fiction” sia decisamente inadatto alla competizione</a:t>
                </a:r>
              </a:p>
              <a:p>
                <a:pPr lvl="1"/>
                <a:r>
                  <a:rPr lang="it-IT" dirty="0" smtClean="0">
                    <a:solidFill>
                      <a:schemeClr val="tx1"/>
                    </a:solidFill>
                  </a:rPr>
                  <a:t>tuttavia, i due critici che preferiscono “</a:t>
                </a:r>
                <a:r>
                  <a:rPr lang="it-IT" dirty="0">
                    <a:solidFill>
                      <a:schemeClr val="tx1"/>
                    </a:solidFill>
                  </a:rPr>
                  <a:t>I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l padrino” a “Via col vento” si accorgono che possono ricorrere a un espediente:</a:t>
                </a:r>
              </a:p>
              <a:p>
                <a:pPr lvl="2"/>
                <a:r>
                  <a:rPr lang="it-IT" sz="1600" dirty="0" smtClean="0">
                    <a:solidFill>
                      <a:schemeClr val="tx1"/>
                    </a:solidFill>
                  </a:rPr>
                  <a:t>possono, cioè, votare entrambi secondo il seguente ranking:</a:t>
                </a:r>
                <a:r>
                  <a:rPr lang="it-IT" sz="1600" dirty="0" smtClean="0"/>
                  <a:t>〈 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IP , PF </a:t>
                </a:r>
                <a:r>
                  <a:rPr lang="it-IT" sz="1600" dirty="0">
                    <a:solidFill>
                      <a:schemeClr val="tx1"/>
                    </a:solidFill>
                  </a:rPr>
                  <a:t>, 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VV</a:t>
                </a:r>
                <a:r>
                  <a:rPr lang="it-IT" sz="1600" dirty="0" smtClean="0"/>
                  <a:t> </a:t>
                </a:r>
                <a:r>
                  <a:rPr lang="it-IT" sz="1600" dirty="0"/>
                  <a:t>〉</a:t>
                </a:r>
                <a:endParaRPr lang="it-IT" sz="1600" dirty="0" smtClean="0">
                  <a:solidFill>
                    <a:schemeClr val="tx1"/>
                  </a:solidFill>
                </a:endParaRPr>
              </a:p>
              <a:p>
                <a:pPr lvl="1"/>
                <a:r>
                  <a:rPr lang="it-IT" dirty="0" smtClean="0">
                    <a:solidFill>
                      <a:schemeClr val="tx1"/>
                    </a:solidFill>
                  </a:rPr>
                  <a:t>mentre i tre critici che preferiscono “Via col vento” votano, onestamente:</a:t>
                </a:r>
                <a:r>
                  <a:rPr lang="it-IT" dirty="0" smtClean="0"/>
                  <a:t>〈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VV,</a:t>
                </a:r>
                <a:r>
                  <a:rPr lang="it-IT" dirty="0" smtClean="0"/>
                  <a:t>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IP, PF</a:t>
                </a:r>
                <a:r>
                  <a:rPr lang="it-IT" dirty="0" smtClean="0"/>
                  <a:t>〉</a:t>
                </a:r>
                <a:endParaRPr lang="it-IT" dirty="0" smtClean="0">
                  <a:solidFill>
                    <a:schemeClr val="tx1"/>
                  </a:solidFill>
                </a:endParaRPr>
              </a:p>
              <a:p>
                <a:pPr lvl="1"/>
                <a:r>
                  <a:rPr lang="it-IT" dirty="0" smtClean="0">
                    <a:solidFill>
                      <a:schemeClr val="tx1"/>
                    </a:solidFill>
                  </a:rPr>
                  <a:t>così che </a:t>
                </a:r>
                <a14:m>
                  <m:oMath xmlns:m="http://schemas.openxmlformats.org/officeDocument/2006/math">
                    <m:r>
                      <a:rPr lang="it-IT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𝜌</m:t>
                    </m:r>
                  </m:oMath>
                </a14:m>
                <a:r>
                  <a:rPr lang="it-IT" dirty="0" smtClean="0">
                    <a:solidFill>
                      <a:schemeClr val="tx1"/>
                    </a:solidFill>
                  </a:rPr>
                  <a:t>(VV) </a:t>
                </a:r>
                <a:r>
                  <a:rPr lang="it-IT" dirty="0">
                    <a:solidFill>
                      <a:schemeClr val="tx1"/>
                    </a:solidFill>
                  </a:rPr>
                  <a:t>=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6,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𝜌</m:t>
                    </m:r>
                  </m:oMath>
                </a14:m>
                <a:r>
                  <a:rPr lang="it-IT" dirty="0" smtClean="0">
                    <a:solidFill>
                      <a:schemeClr val="tx1"/>
                    </a:solidFill>
                  </a:rPr>
                  <a:t>(IP) </a:t>
                </a:r>
                <a:r>
                  <a:rPr lang="it-IT" dirty="0">
                    <a:solidFill>
                      <a:schemeClr val="tx1"/>
                    </a:solidFill>
                  </a:rPr>
                  <a:t>=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7 e</a:t>
                </a:r>
                <a:r>
                  <a:rPr lang="it-IT" dirty="0">
                    <a:solidFill>
                      <a:schemeClr val="tx1"/>
                    </a:solidFill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𝜌</m:t>
                    </m:r>
                  </m:oMath>
                </a14:m>
                <a:r>
                  <a:rPr lang="it-IT" dirty="0" smtClean="0">
                    <a:solidFill>
                      <a:schemeClr val="tx1"/>
                    </a:solidFill>
                  </a:rPr>
                  <a:t>(PF) </a:t>
                </a:r>
                <a:r>
                  <a:rPr lang="it-IT" dirty="0">
                    <a:solidFill>
                      <a:schemeClr val="tx1"/>
                    </a:solidFill>
                  </a:rPr>
                  <a:t>=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2</a:t>
                </a:r>
              </a:p>
              <a:p>
                <a:pPr lvl="1"/>
                <a:r>
                  <a:rPr lang="it-IT" dirty="0" smtClean="0">
                    <a:solidFill>
                      <a:schemeClr val="tx1"/>
                    </a:solidFill>
                  </a:rPr>
                  <a:t>e il premio va a “Il padrino” </a:t>
                </a:r>
                <a:endParaRPr lang="it-IT" dirty="0">
                  <a:solidFill>
                    <a:schemeClr val="tx1"/>
                  </a:solidFill>
                </a:endParaRPr>
              </a:p>
              <a:p>
                <a:pPr marL="342900" lvl="1" indent="-342900"/>
                <a:endParaRPr lang="it-IT" sz="1800" dirty="0" smtClean="0">
                  <a:solidFill>
                    <a:schemeClr val="tx1"/>
                  </a:solidFill>
                </a:endParaRPr>
              </a:p>
              <a:p>
                <a:pPr marL="742950" lvl="2" indent="-342900"/>
                <a:endParaRPr lang="it-IT" sz="1400" dirty="0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Segnaposto contenut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60112" y="900209"/>
                <a:ext cx="9690208" cy="5825712"/>
              </a:xfrm>
              <a:blipFill rotWithShape="0">
                <a:blip r:embed="rId2"/>
                <a:stretch>
                  <a:fillRect l="-441" t="-62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771870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60112" y="119605"/>
            <a:ext cx="8911687" cy="587564"/>
          </a:xfrm>
        </p:spPr>
        <p:txBody>
          <a:bodyPr>
            <a:normAutofit fontScale="90000"/>
          </a:bodyPr>
          <a:lstStyle/>
          <a:p>
            <a:r>
              <a:rPr lang="it-IT" dirty="0" smtClean="0">
                <a:solidFill>
                  <a:schemeClr val="tx1"/>
                </a:solidFill>
              </a:rPr>
              <a:t>Rilevanza delle alternative irrilevanti</a:t>
            </a:r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760112" y="900209"/>
            <a:ext cx="9690208" cy="5825712"/>
          </a:xfrm>
        </p:spPr>
        <p:txBody>
          <a:bodyPr>
            <a:normAutofit/>
          </a:bodyPr>
          <a:lstStyle/>
          <a:p>
            <a:pPr marL="342900" lvl="1" indent="-342900"/>
            <a:r>
              <a:rPr lang="it-IT" sz="1800" dirty="0">
                <a:solidFill>
                  <a:schemeClr val="tx1"/>
                </a:solidFill>
              </a:rPr>
              <a:t>I</a:t>
            </a:r>
            <a:r>
              <a:rPr lang="it-IT" sz="1800" dirty="0" smtClean="0">
                <a:solidFill>
                  <a:schemeClr val="tx1"/>
                </a:solidFill>
              </a:rPr>
              <a:t>nserendo </a:t>
            </a:r>
            <a:r>
              <a:rPr lang="it-IT" sz="1800" dirty="0">
                <a:solidFill>
                  <a:schemeClr val="tx1"/>
                </a:solidFill>
              </a:rPr>
              <a:t>in posizione opportuna </a:t>
            </a:r>
            <a:r>
              <a:rPr lang="it-IT" sz="1800" dirty="0" smtClean="0">
                <a:solidFill>
                  <a:schemeClr val="tx1"/>
                </a:solidFill>
              </a:rPr>
              <a:t>“Pulp fiction”, il </a:t>
            </a:r>
            <a:r>
              <a:rPr lang="it-IT" sz="1800" dirty="0">
                <a:solidFill>
                  <a:schemeClr val="tx1"/>
                </a:solidFill>
              </a:rPr>
              <a:t>film che mai avrebbe vinto, </a:t>
            </a:r>
            <a:r>
              <a:rPr lang="it-IT" sz="1800" dirty="0" smtClean="0">
                <a:solidFill>
                  <a:schemeClr val="tx1"/>
                </a:solidFill>
              </a:rPr>
              <a:t>i due critici che preferivano “Il padrino” hanno </a:t>
            </a:r>
            <a:r>
              <a:rPr lang="it-IT" sz="1800" dirty="0">
                <a:solidFill>
                  <a:schemeClr val="tx1"/>
                </a:solidFill>
              </a:rPr>
              <a:t>fatto in </a:t>
            </a:r>
            <a:r>
              <a:rPr lang="it-IT" sz="1800" dirty="0" smtClean="0">
                <a:solidFill>
                  <a:schemeClr val="tx1"/>
                </a:solidFill>
              </a:rPr>
              <a:t>modo che esso vincesse</a:t>
            </a:r>
            <a:endParaRPr lang="it-IT" sz="1800" i="1" dirty="0" smtClean="0">
              <a:solidFill>
                <a:schemeClr val="tx1"/>
              </a:solidFill>
            </a:endParaRPr>
          </a:p>
          <a:p>
            <a:pPr marL="342900" lvl="1" indent="-342900"/>
            <a:r>
              <a:rPr lang="it-IT" sz="1800" dirty="0" smtClean="0">
                <a:solidFill>
                  <a:schemeClr val="tx1"/>
                </a:solidFill>
              </a:rPr>
              <a:t>E, per farlo, hanno classificato l’</a:t>
            </a:r>
            <a:r>
              <a:rPr lang="it-IT" sz="1800" b="1" i="1" dirty="0" smtClean="0">
                <a:solidFill>
                  <a:srgbClr val="DD51E7"/>
                </a:solidFill>
              </a:rPr>
              <a:t>alternativa irrilevante </a:t>
            </a:r>
            <a:r>
              <a:rPr lang="it-IT" sz="1800" dirty="0" smtClean="0">
                <a:solidFill>
                  <a:schemeClr val="tx1"/>
                </a:solidFill>
              </a:rPr>
              <a:t>ai fini della vittoria in posizione intermedia che non corrispondeva al loro giudizio</a:t>
            </a:r>
          </a:p>
          <a:p>
            <a:pPr marL="742950" lvl="2" indent="-342900"/>
            <a:r>
              <a:rPr lang="it-IT" sz="1600" dirty="0" smtClean="0">
                <a:solidFill>
                  <a:schemeClr val="tx1"/>
                </a:solidFill>
              </a:rPr>
              <a:t>mentre, se avessero votato onestamente</a:t>
            </a:r>
            <a:r>
              <a:rPr lang="it-IT" sz="1600" dirty="0" smtClean="0"/>
              <a:t>〈 </a:t>
            </a:r>
            <a:r>
              <a:rPr lang="it-IT" sz="1600" dirty="0" smtClean="0">
                <a:solidFill>
                  <a:schemeClr val="tx1"/>
                </a:solidFill>
              </a:rPr>
              <a:t>IP,</a:t>
            </a:r>
            <a:r>
              <a:rPr lang="it-IT" sz="1600" dirty="0" smtClean="0"/>
              <a:t> </a:t>
            </a:r>
            <a:r>
              <a:rPr lang="it-IT" sz="1600" dirty="0" smtClean="0">
                <a:solidFill>
                  <a:schemeClr val="tx1"/>
                </a:solidFill>
              </a:rPr>
              <a:t>VV, </a:t>
            </a:r>
            <a:r>
              <a:rPr lang="it-IT" sz="1600" dirty="0">
                <a:solidFill>
                  <a:schemeClr val="tx1"/>
                </a:solidFill>
              </a:rPr>
              <a:t>PF</a:t>
            </a:r>
            <a:r>
              <a:rPr lang="it-IT" sz="1600" dirty="0" smtClean="0"/>
              <a:t>〉</a:t>
            </a:r>
          </a:p>
          <a:p>
            <a:pPr marL="742950" lvl="2" indent="-342900"/>
            <a:r>
              <a:rPr lang="it-IT" sz="1600" dirty="0" smtClean="0">
                <a:solidFill>
                  <a:schemeClr val="tx1"/>
                </a:solidFill>
              </a:rPr>
              <a:t>avrebbe vinto “Via col vento”</a:t>
            </a:r>
            <a:endParaRPr lang="it-IT" dirty="0" smtClean="0">
              <a:solidFill>
                <a:schemeClr val="tx1"/>
              </a:solidFill>
            </a:endParaRPr>
          </a:p>
          <a:p>
            <a:pPr marL="342900" lvl="1" indent="-342900"/>
            <a:r>
              <a:rPr lang="it-IT" sz="1800" dirty="0" smtClean="0">
                <a:solidFill>
                  <a:schemeClr val="tx1"/>
                </a:solidFill>
              </a:rPr>
              <a:t>Riconsideriamo ora i ranking dei due gruppi di critici: </a:t>
            </a:r>
            <a:r>
              <a:rPr lang="it-IT" sz="1800" dirty="0"/>
              <a:t>〈 </a:t>
            </a:r>
            <a:r>
              <a:rPr lang="it-IT" sz="1800" dirty="0" smtClean="0">
                <a:solidFill>
                  <a:schemeClr val="tx1"/>
                </a:solidFill>
              </a:rPr>
              <a:t>VV,</a:t>
            </a:r>
            <a:r>
              <a:rPr lang="it-IT" sz="1800" dirty="0" smtClean="0"/>
              <a:t> </a:t>
            </a:r>
            <a:r>
              <a:rPr lang="it-IT" sz="1800" dirty="0" smtClean="0">
                <a:solidFill>
                  <a:schemeClr val="tx1"/>
                </a:solidFill>
              </a:rPr>
              <a:t>IP, </a:t>
            </a:r>
            <a:r>
              <a:rPr lang="it-IT" sz="1800" dirty="0" err="1" smtClean="0">
                <a:solidFill>
                  <a:schemeClr val="tx1"/>
                </a:solidFill>
              </a:rPr>
              <a:t>PF</a:t>
            </a:r>
            <a:r>
              <a:rPr lang="it-IT" sz="1800" dirty="0" err="1" smtClean="0"/>
              <a:t>〉e</a:t>
            </a:r>
            <a:r>
              <a:rPr lang="it-IT" sz="1800" dirty="0" smtClean="0"/>
              <a:t>〈 </a:t>
            </a:r>
            <a:r>
              <a:rPr lang="it-IT" sz="1800" dirty="0">
                <a:solidFill>
                  <a:schemeClr val="tx1"/>
                </a:solidFill>
              </a:rPr>
              <a:t>IP,</a:t>
            </a:r>
            <a:r>
              <a:rPr lang="it-IT" sz="1800" dirty="0"/>
              <a:t> </a:t>
            </a:r>
            <a:r>
              <a:rPr lang="it-IT" sz="1800" dirty="0" smtClean="0">
                <a:solidFill>
                  <a:schemeClr val="tx1"/>
                </a:solidFill>
              </a:rPr>
              <a:t>PF, VV</a:t>
            </a:r>
            <a:r>
              <a:rPr lang="it-IT" sz="1800" dirty="0" smtClean="0"/>
              <a:t>〉</a:t>
            </a:r>
          </a:p>
          <a:p>
            <a:pPr marL="342900" lvl="1" indent="-342900"/>
            <a:r>
              <a:rPr lang="it-IT" sz="1800" dirty="0" smtClean="0">
                <a:solidFill>
                  <a:schemeClr val="tx1"/>
                </a:solidFill>
              </a:rPr>
              <a:t>Osserviamo che, se ci limitiamo ad osservare le posizioni relative di VV e IP nei due ranking, VV precede IP nella maggioranza dei votanti</a:t>
            </a:r>
          </a:p>
          <a:p>
            <a:pPr marL="342900" lvl="1" indent="-342900"/>
            <a:r>
              <a:rPr lang="it-IT" sz="1800" dirty="0" smtClean="0">
                <a:solidFill>
                  <a:schemeClr val="tx1"/>
                </a:solidFill>
              </a:rPr>
              <a:t>e quindi sarebbe ragionevole aspettarsi  che questo ordine venga rispettato nel voto collettivo</a:t>
            </a:r>
          </a:p>
          <a:p>
            <a:pPr marL="742950" lvl="2" indent="-342900"/>
            <a:r>
              <a:rPr lang="it-IT" sz="1600" dirty="0" smtClean="0">
                <a:solidFill>
                  <a:schemeClr val="tx1"/>
                </a:solidFill>
              </a:rPr>
              <a:t>indipendentemente da come viene posizionato PF</a:t>
            </a:r>
            <a:endParaRPr lang="it-IT" sz="1600" dirty="0">
              <a:solidFill>
                <a:schemeClr val="tx1"/>
              </a:solidFill>
            </a:endParaRPr>
          </a:p>
          <a:p>
            <a:pPr marL="342900" lvl="1" indent="-342900"/>
            <a:r>
              <a:rPr lang="it-IT" sz="1800" dirty="0" smtClean="0">
                <a:solidFill>
                  <a:schemeClr val="tx1"/>
                </a:solidFill>
              </a:rPr>
              <a:t>Invece, il posizionamento opportuno di PF da parte di due votanti ha permesso di modificare le posizioni relative di VV e IP nella graduatoria finale</a:t>
            </a:r>
          </a:p>
          <a:p>
            <a:pPr marL="342900" lvl="1" indent="-342900"/>
            <a:r>
              <a:rPr lang="it-IT" sz="1800" dirty="0" smtClean="0">
                <a:solidFill>
                  <a:schemeClr val="tx1"/>
                </a:solidFill>
              </a:rPr>
              <a:t>e questo è un problema (di cui soffrono i sistemi di voto posizionali)</a:t>
            </a:r>
          </a:p>
        </p:txBody>
      </p:sp>
    </p:spTree>
    <p:extLst>
      <p:ext uri="{BB962C8B-B14F-4D97-AF65-F5344CB8AC3E}">
        <p14:creationId xmlns:p14="http://schemas.microsoft.com/office/powerpoint/2010/main" val="10995529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828770"/>
          </a:xfrm>
        </p:spPr>
        <p:txBody>
          <a:bodyPr/>
          <a:lstStyle/>
          <a:p>
            <a:r>
              <a:rPr lang="it-IT" dirty="0" smtClean="0"/>
              <a:t>Sistemi di voto affidabili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2455654" y="1371600"/>
            <a:ext cx="9186228" cy="5090160"/>
          </a:xfrm>
        </p:spPr>
        <p:txBody>
          <a:bodyPr/>
          <a:lstStyle/>
          <a:p>
            <a:r>
              <a:rPr lang="it-IT" dirty="0" smtClean="0"/>
              <a:t>Fino a questo momento abbiamo incontrato tre sistemi di voto, quello a maggioranza, il torneo e il sistema di voto posizionale, dei quali non possiamo fidarci completamente</a:t>
            </a:r>
          </a:p>
          <a:p>
            <a:pPr lvl="1"/>
            <a:r>
              <a:rPr lang="it-IT" dirty="0" smtClean="0"/>
              <a:t>perché non riescono sempre ad individuare una graduatoria finale </a:t>
            </a:r>
          </a:p>
          <a:p>
            <a:pPr lvl="1"/>
            <a:r>
              <a:rPr lang="it-IT" dirty="0" smtClean="0"/>
              <a:t>perché la graduatoria finale dipende dall’ordinamento iniziale delle alternative</a:t>
            </a:r>
          </a:p>
          <a:p>
            <a:pPr lvl="1"/>
            <a:r>
              <a:rPr lang="it-IT" dirty="0" smtClean="0"/>
              <a:t>perché in votanti possono “barare” per orientare la graduatoria finale</a:t>
            </a:r>
            <a:endParaRPr lang="it-IT" dirty="0"/>
          </a:p>
          <a:p>
            <a:r>
              <a:rPr lang="it-IT" dirty="0" smtClean="0"/>
              <a:t>Ci domandiamo, a questo punto, se sia possibile progettare sistemi di voto affidabili</a:t>
            </a:r>
          </a:p>
          <a:p>
            <a:r>
              <a:rPr lang="it-IT" dirty="0" smtClean="0"/>
              <a:t>Ma </a:t>
            </a:r>
            <a:r>
              <a:rPr lang="it-IT" i="1" dirty="0" smtClean="0"/>
              <a:t>quando</a:t>
            </a:r>
            <a:r>
              <a:rPr lang="it-IT" dirty="0" smtClean="0"/>
              <a:t> un sistema di voto può essere considerato affidabile?</a:t>
            </a:r>
          </a:p>
          <a:p>
            <a:r>
              <a:rPr lang="it-IT" dirty="0" smtClean="0"/>
              <a:t>Come minimo, per essere considerato affidabile, un sistema di voto dovrebbe garantire </a:t>
            </a:r>
          </a:p>
          <a:p>
            <a:pPr lvl="1"/>
            <a:r>
              <a:rPr lang="it-IT" dirty="0" smtClean="0"/>
              <a:t>di rappresentare le scelte di tutti i votanti nel caso in cui esse siano tutte concordi</a:t>
            </a:r>
          </a:p>
          <a:p>
            <a:pPr lvl="1"/>
            <a:r>
              <a:rPr lang="it-IT" dirty="0" smtClean="0"/>
              <a:t>di non consentire l’utilizzo di alternative irrilevanti per orientare la graduatoria finale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7210431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828770"/>
          </a:xfrm>
        </p:spPr>
        <p:txBody>
          <a:bodyPr>
            <a:normAutofit/>
          </a:bodyPr>
          <a:lstStyle/>
          <a:p>
            <a:r>
              <a:rPr lang="it-IT" dirty="0" smtClean="0"/>
              <a:t>Due principi per i sistemi di voto</a:t>
            </a:r>
            <a:endParaRPr lang="it-IT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Segnaposto contenuto 2"/>
              <p:cNvSpPr>
                <a:spLocks noGrp="1"/>
              </p:cNvSpPr>
              <p:nvPr>
                <p:ph idx="1"/>
              </p:nvPr>
            </p:nvSpPr>
            <p:spPr>
              <a:xfrm>
                <a:off x="2455654" y="1584960"/>
                <a:ext cx="9186228" cy="4683760"/>
              </a:xfrm>
            </p:spPr>
            <p:txBody>
              <a:bodyPr>
                <a:normAutofit/>
              </a:bodyPr>
              <a:lstStyle/>
              <a:p>
                <a:r>
                  <a:rPr lang="it-IT" dirty="0" smtClean="0"/>
                  <a:t>Sia </a:t>
                </a:r>
                <a14:m>
                  <m:oMath xmlns:m="http://schemas.openxmlformats.org/officeDocument/2006/math">
                    <m:r>
                      <a:rPr lang="it-IT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𝜎</m:t>
                    </m:r>
                  </m:oMath>
                </a14:m>
                <a:r>
                  <a:rPr lang="it-IT" dirty="0" smtClean="0"/>
                  <a:t> un sistema di voto</a:t>
                </a:r>
              </a:p>
              <a:p>
                <a:pPr lvl="1"/>
                <a:r>
                  <a:rPr lang="it-IT" dirty="0" smtClean="0"/>
                  <a:t>sia [</a:t>
                </a:r>
                <a:r>
                  <a:rPr lang="it-IT" dirty="0" err="1" smtClean="0"/>
                  <a:t>n</a:t>
                </a:r>
                <a:r>
                  <a:rPr lang="it-IT" dirty="0" smtClean="0"/>
                  <a:t>] un insieme di alternative e sia [k] un insieme di votanti tali che,</a:t>
                </a:r>
                <a:r>
                  <a:rPr lang="it-IT" dirty="0"/>
                  <a:t> </a:t>
                </a:r>
                <a:r>
                  <a:rPr lang="it-IT" dirty="0" smtClean="0"/>
                  <a:t>per ogni h </a:t>
                </a:r>
                <a14:m>
                  <m:oMath xmlns:m="http://schemas.openxmlformats.org/officeDocument/2006/math">
                    <m:r>
                      <a:rPr lang="it-IT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</m:oMath>
                </a14:m>
                <a:r>
                  <a:rPr lang="it-IT" dirty="0" smtClean="0"/>
                  <a:t> [k], il votante h esprime il ranking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r</a:t>
                </a:r>
                <a:r>
                  <a:rPr lang="it-IT" baseline="-25000" dirty="0" err="1" smtClean="0">
                    <a:solidFill>
                      <a:schemeClr val="tx1"/>
                    </a:solidFill>
                  </a:rPr>
                  <a:t>h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</a:t>
                </a:r>
                <a:r>
                  <a:rPr lang="it-IT" dirty="0">
                    <a:solidFill>
                      <a:schemeClr val="tx1"/>
                    </a:solidFill>
                  </a:rPr>
                  <a:t>=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it-IT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it-IT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a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it-IT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h</m:t>
                            </m:r>
                            <m:r>
                              <a:rPr lang="it-IT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it-IT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a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it-IT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h</m:t>
                            </m:r>
                            <m:r>
                              <a:rPr lang="it-IT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  <m: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, …,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it-IT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a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it-IT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h</m:t>
                            </m:r>
                            <m:r>
                              <m:rPr>
                                <m:sty m:val="p"/>
                              </m:rPr>
                              <a:rPr lang="it-IT" b="0" i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n</m:t>
                            </m:r>
                          </m:sub>
                        </m:sSub>
                      </m:e>
                    </m:d>
                  </m:oMath>
                </a14:m>
                <a:r>
                  <a:rPr lang="it-IT" dirty="0" smtClean="0"/>
                  <a:t> sulle </a:t>
                </a:r>
                <a:r>
                  <a:rPr lang="it-IT" dirty="0" err="1" smtClean="0"/>
                  <a:t>n</a:t>
                </a:r>
                <a:r>
                  <a:rPr lang="it-IT" dirty="0" smtClean="0"/>
                  <a:t> alternative</a:t>
                </a:r>
              </a:p>
              <a:p>
                <a:pPr lvl="1"/>
                <a:r>
                  <a:rPr lang="it-IT" dirty="0"/>
                  <a:t>indichiamo con </a:t>
                </a:r>
                <a:r>
                  <a:rPr lang="it-IT" dirty="0" err="1"/>
                  <a:t>r</a:t>
                </a:r>
                <a:r>
                  <a:rPr lang="it-IT" dirty="0"/>
                  <a:t> il voto collettivo corrispondente ai voti individuali r</a:t>
                </a:r>
                <a:r>
                  <a:rPr lang="it-IT" baseline="-25000" dirty="0"/>
                  <a:t>1</a:t>
                </a:r>
                <a:r>
                  <a:rPr lang="it-IT" dirty="0"/>
                  <a:t>, r</a:t>
                </a:r>
                <a:r>
                  <a:rPr lang="it-IT" baseline="-25000" dirty="0"/>
                  <a:t>2</a:t>
                </a:r>
                <a:r>
                  <a:rPr lang="it-IT" dirty="0"/>
                  <a:t>, ... , </a:t>
                </a:r>
                <a:r>
                  <a:rPr lang="it-IT" dirty="0" err="1"/>
                  <a:t>r</a:t>
                </a:r>
                <a:r>
                  <a:rPr lang="it-IT" baseline="-25000" dirty="0" err="1"/>
                  <a:t>k</a:t>
                </a:r>
                <a:r>
                  <a:rPr lang="it-IT" dirty="0"/>
                  <a:t> derivato in accordo a </a:t>
                </a:r>
                <a14:m>
                  <m:oMath xmlns:m="http://schemas.openxmlformats.org/officeDocument/2006/math">
                    <m:r>
                      <a:rPr lang="it-IT" i="1">
                        <a:latin typeface="Cambria Math" charset="0"/>
                        <a:ea typeface="Cambria Math" charset="0"/>
                        <a:cs typeface="Cambria Math" charset="0"/>
                      </a:rPr>
                      <m:t>𝜎</m:t>
                    </m:r>
                  </m:oMath>
                </a14:m>
                <a:r>
                  <a:rPr lang="it-IT" dirty="0"/>
                  <a:t> – ossia, </a:t>
                </a:r>
                <a14:m>
                  <m:oMath xmlns:m="http://schemas.openxmlformats.org/officeDocument/2006/math">
                    <m:r>
                      <a:rPr lang="it-IT" i="1">
                        <a:latin typeface="Cambria Math" charset="0"/>
                        <a:ea typeface="Cambria Math" charset="0"/>
                        <a:cs typeface="Cambria Math" charset="0"/>
                      </a:rPr>
                      <m:t>𝜎</m:t>
                    </m:r>
                  </m:oMath>
                </a14:m>
                <a:r>
                  <a:rPr lang="it-IT" dirty="0"/>
                  <a:t>(r</a:t>
                </a:r>
                <a:r>
                  <a:rPr lang="it-IT" baseline="-25000" dirty="0"/>
                  <a:t>1</a:t>
                </a:r>
                <a:r>
                  <a:rPr lang="it-IT" dirty="0"/>
                  <a:t>, r</a:t>
                </a:r>
                <a:r>
                  <a:rPr lang="it-IT" baseline="-25000" dirty="0"/>
                  <a:t>2</a:t>
                </a:r>
                <a:r>
                  <a:rPr lang="it-IT" dirty="0"/>
                  <a:t>, ... , r</a:t>
                </a:r>
                <a:r>
                  <a:rPr lang="it-IT" baseline="-25000" dirty="0"/>
                  <a:t>k</a:t>
                </a:r>
                <a:r>
                  <a:rPr lang="it-IT" dirty="0"/>
                  <a:t> , </a:t>
                </a:r>
                <a:r>
                  <a:rPr lang="it-IT" dirty="0" err="1"/>
                  <a:t>r</a:t>
                </a:r>
                <a:r>
                  <a:rPr lang="it-IT" dirty="0"/>
                  <a:t>) = vero</a:t>
                </a:r>
              </a:p>
              <a:p>
                <a:pPr lvl="1"/>
                <a:r>
                  <a:rPr lang="it-IT" dirty="0" smtClean="0"/>
                  <a:t>e siano, </a:t>
                </a:r>
                <a:r>
                  <a:rPr lang="it-IT" dirty="0"/>
                  <a:t>per ogni h </a:t>
                </a:r>
                <a14:m>
                  <m:oMath xmlns:m="http://schemas.openxmlformats.org/officeDocument/2006/math">
                    <m:r>
                      <a:rPr lang="it-IT" i="1"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</m:oMath>
                </a14:m>
                <a:r>
                  <a:rPr lang="it-IT" dirty="0"/>
                  <a:t> [k], </a:t>
                </a:r>
                <a14:m>
                  <m:oMath xmlns:m="http://schemas.openxmlformats.org/officeDocument/2006/math">
                    <m:r>
                      <a:rPr lang="it-IT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𝜌</m:t>
                    </m:r>
                  </m:oMath>
                </a14:m>
                <a:r>
                  <a:rPr lang="it-IT" baseline="-25000" dirty="0" smtClean="0"/>
                  <a:t>h </a:t>
                </a:r>
                <a:r>
                  <a:rPr lang="it-IT" dirty="0" smtClean="0"/>
                  <a:t>la funzione peso (relativa al Borda </a:t>
                </a:r>
                <a:r>
                  <a:rPr lang="it-IT" dirty="0" err="1" smtClean="0"/>
                  <a:t>Count</a:t>
                </a:r>
                <a:r>
                  <a:rPr lang="it-IT" dirty="0" smtClean="0"/>
                  <a:t>) associata a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r</a:t>
                </a:r>
                <a:r>
                  <a:rPr lang="it-IT" baseline="-25000" dirty="0" err="1" smtClean="0">
                    <a:solidFill>
                      <a:schemeClr val="tx1"/>
                    </a:solidFill>
                  </a:rPr>
                  <a:t>h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 e </a:t>
                </a:r>
                <a14:m>
                  <m:oMath xmlns:m="http://schemas.openxmlformats.org/officeDocument/2006/math">
                    <m:r>
                      <a:rPr lang="it-IT" i="1">
                        <a:latin typeface="Cambria Math" charset="0"/>
                        <a:ea typeface="Cambria Math" charset="0"/>
                        <a:cs typeface="Cambria Math" charset="0"/>
                      </a:rPr>
                      <m:t>𝜌</m:t>
                    </m:r>
                  </m:oMath>
                </a14:m>
                <a:r>
                  <a:rPr lang="it-IT" dirty="0" smtClean="0"/>
                  <a:t> la funzione peso associata a </a:t>
                </a:r>
                <a:r>
                  <a:rPr lang="it-IT" dirty="0" err="1" smtClean="0"/>
                  <a:t>r</a:t>
                </a:r>
                <a:endParaRPr lang="it-IT" dirty="0" smtClean="0"/>
              </a:p>
              <a:p>
                <a:pPr lvl="3"/>
                <a:endParaRPr lang="it-IT" dirty="0"/>
              </a:p>
              <a:p>
                <a:r>
                  <a:rPr lang="it-IT" b="1" dirty="0" smtClean="0">
                    <a:solidFill>
                      <a:srgbClr val="162DCF"/>
                    </a:solidFill>
                  </a:rPr>
                  <a:t>Principio di Unanimità (U)</a:t>
                </a:r>
                <a:r>
                  <a:rPr lang="it-IT" dirty="0" smtClean="0"/>
                  <a:t>: il sistema di voto </a:t>
                </a:r>
                <a14:m>
                  <m:oMath xmlns:m="http://schemas.openxmlformats.org/officeDocument/2006/math">
                    <m:r>
                      <a:rPr lang="it-IT" i="1">
                        <a:latin typeface="Cambria Math" charset="0"/>
                        <a:ea typeface="Cambria Math" charset="0"/>
                        <a:cs typeface="Cambria Math" charset="0"/>
                      </a:rPr>
                      <m:t>𝜎</m:t>
                    </m:r>
                  </m:oMath>
                </a14:m>
                <a:r>
                  <a:rPr lang="it-IT" dirty="0" smtClean="0"/>
                  <a:t> soddisfa il principio di unanimità se </a:t>
                </a:r>
                <a:r>
                  <a:rPr lang="it-IT" sz="1200" dirty="0" smtClean="0"/>
                  <a:t>																						</a:t>
                </a:r>
                <a14:m>
                  <m:oMath xmlns:m="http://schemas.openxmlformats.org/officeDocument/2006/math">
                    <m:r>
                      <a:rPr lang="it-IT" b="1" i="1" smtClean="0">
                        <a:solidFill>
                          <a:srgbClr val="162DCF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∀</m:t>
                    </m:r>
                  </m:oMath>
                </a14:m>
                <a:r>
                  <a:rPr lang="it-IT" b="1" dirty="0" smtClean="0">
                    <a:solidFill>
                      <a:srgbClr val="162DCF"/>
                    </a:solidFill>
                  </a:rPr>
                  <a:t> i, </a:t>
                </a:r>
                <a:r>
                  <a:rPr lang="it-IT" b="1" dirty="0" err="1" smtClean="0">
                    <a:solidFill>
                      <a:srgbClr val="162DCF"/>
                    </a:solidFill>
                  </a:rPr>
                  <a:t>j</a:t>
                </a:r>
                <a:r>
                  <a:rPr lang="it-IT" b="1" dirty="0" smtClean="0">
                    <a:solidFill>
                      <a:srgbClr val="162DCF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b="1" i="1" smtClean="0">
                        <a:solidFill>
                          <a:srgbClr val="162DCF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</m:oMath>
                </a14:m>
                <a:r>
                  <a:rPr lang="it-IT" b="1" dirty="0" smtClean="0">
                    <a:solidFill>
                      <a:srgbClr val="162DCF"/>
                    </a:solidFill>
                  </a:rPr>
                  <a:t> [</a:t>
                </a:r>
                <a:r>
                  <a:rPr lang="it-IT" b="1" dirty="0" err="1" smtClean="0">
                    <a:solidFill>
                      <a:srgbClr val="162DCF"/>
                    </a:solidFill>
                  </a:rPr>
                  <a:t>n</a:t>
                </a:r>
                <a:r>
                  <a:rPr lang="it-IT" b="1" dirty="0" smtClean="0">
                    <a:solidFill>
                      <a:srgbClr val="162DCF"/>
                    </a:solidFill>
                  </a:rPr>
                  <a:t>] [</a:t>
                </a:r>
                <a14:m>
                  <m:oMath xmlns:m="http://schemas.openxmlformats.org/officeDocument/2006/math">
                    <m:r>
                      <a:rPr lang="it-IT" b="1" i="1">
                        <a:solidFill>
                          <a:srgbClr val="162DCF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∀</m:t>
                    </m:r>
                  </m:oMath>
                </a14:m>
                <a:r>
                  <a:rPr lang="it-IT" b="1" dirty="0">
                    <a:solidFill>
                      <a:srgbClr val="162DCF"/>
                    </a:solidFill>
                  </a:rPr>
                  <a:t> </a:t>
                </a:r>
                <a:r>
                  <a:rPr lang="it-IT" b="1" dirty="0" smtClean="0">
                    <a:solidFill>
                      <a:srgbClr val="162DCF"/>
                    </a:solidFill>
                  </a:rPr>
                  <a:t>h</a:t>
                </a:r>
                <a14:m>
                  <m:oMath xmlns:m="http://schemas.openxmlformats.org/officeDocument/2006/math">
                    <m:r>
                      <a:rPr lang="it-IT" b="1" i="0" smtClean="0">
                        <a:solidFill>
                          <a:srgbClr val="162DCF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it-IT" b="1" i="1">
                        <a:solidFill>
                          <a:srgbClr val="162DCF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</m:oMath>
                </a14:m>
                <a:r>
                  <a:rPr lang="it-IT" b="1" dirty="0">
                    <a:solidFill>
                      <a:srgbClr val="162DCF"/>
                    </a:solidFill>
                  </a:rPr>
                  <a:t> </a:t>
                </a:r>
                <a:r>
                  <a:rPr lang="it-IT" b="1" dirty="0" smtClean="0">
                    <a:solidFill>
                      <a:srgbClr val="162DCF"/>
                    </a:solidFill>
                  </a:rPr>
                  <a:t>[k] </a:t>
                </a:r>
                <a14:m>
                  <m:oMath xmlns:m="http://schemas.openxmlformats.org/officeDocument/2006/math">
                    <m:r>
                      <a:rPr lang="it-IT" b="1" i="1">
                        <a:solidFill>
                          <a:srgbClr val="162DCF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𝝆</m:t>
                    </m:r>
                  </m:oMath>
                </a14:m>
                <a:r>
                  <a:rPr lang="it-IT" b="1" baseline="-25000" dirty="0">
                    <a:solidFill>
                      <a:srgbClr val="162DCF"/>
                    </a:solidFill>
                  </a:rPr>
                  <a:t>h </a:t>
                </a:r>
                <a:r>
                  <a:rPr lang="it-IT" b="1" dirty="0" smtClean="0">
                    <a:solidFill>
                      <a:srgbClr val="162DCF"/>
                    </a:solidFill>
                  </a:rPr>
                  <a:t>(i) &gt; </a:t>
                </a:r>
                <a14:m>
                  <m:oMath xmlns:m="http://schemas.openxmlformats.org/officeDocument/2006/math">
                    <m:r>
                      <a:rPr lang="it-IT" b="1" i="1">
                        <a:solidFill>
                          <a:srgbClr val="162DCF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𝝆</m:t>
                    </m:r>
                  </m:oMath>
                </a14:m>
                <a:r>
                  <a:rPr lang="it-IT" b="1" baseline="-25000" dirty="0">
                    <a:solidFill>
                      <a:srgbClr val="162DCF"/>
                    </a:solidFill>
                  </a:rPr>
                  <a:t>h </a:t>
                </a:r>
                <a:r>
                  <a:rPr lang="it-IT" b="1" dirty="0" smtClean="0">
                    <a:solidFill>
                      <a:srgbClr val="162DCF"/>
                    </a:solidFill>
                  </a:rPr>
                  <a:t>(</a:t>
                </a:r>
                <a:r>
                  <a:rPr lang="it-IT" b="1" dirty="0" err="1" smtClean="0">
                    <a:solidFill>
                      <a:srgbClr val="162DCF"/>
                    </a:solidFill>
                  </a:rPr>
                  <a:t>j</a:t>
                </a:r>
                <a:r>
                  <a:rPr lang="it-IT" b="1" dirty="0" smtClean="0">
                    <a:solidFill>
                      <a:srgbClr val="162DCF"/>
                    </a:solidFill>
                  </a:rPr>
                  <a:t>) </a:t>
                </a:r>
                <a14:m>
                  <m:oMath xmlns:m="http://schemas.openxmlformats.org/officeDocument/2006/math">
                    <m:r>
                      <a:rPr lang="is-IS" b="1" i="1" smtClean="0">
                        <a:solidFill>
                          <a:srgbClr val="162DCF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</m:oMath>
                </a14:m>
                <a:r>
                  <a:rPr lang="it-IT" b="1" dirty="0" smtClean="0">
                    <a:solidFill>
                      <a:srgbClr val="162DCF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b="1" i="1">
                        <a:solidFill>
                          <a:srgbClr val="162DCF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𝝆</m:t>
                    </m:r>
                  </m:oMath>
                </a14:m>
                <a:r>
                  <a:rPr lang="it-IT" b="1" dirty="0">
                    <a:solidFill>
                      <a:srgbClr val="162DCF"/>
                    </a:solidFill>
                  </a:rPr>
                  <a:t>(i) </a:t>
                </a:r>
                <a:r>
                  <a:rPr lang="it-IT" b="1" dirty="0" smtClean="0">
                    <a:solidFill>
                      <a:srgbClr val="162DCF"/>
                    </a:solidFill>
                  </a:rPr>
                  <a:t>&gt; </a:t>
                </a:r>
                <a14:m>
                  <m:oMath xmlns:m="http://schemas.openxmlformats.org/officeDocument/2006/math">
                    <m:r>
                      <a:rPr lang="it-IT" b="1" i="1">
                        <a:solidFill>
                          <a:srgbClr val="162DCF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𝝆</m:t>
                    </m:r>
                  </m:oMath>
                </a14:m>
                <a:r>
                  <a:rPr lang="it-IT" b="1" dirty="0" smtClean="0">
                    <a:solidFill>
                      <a:srgbClr val="162DCF"/>
                    </a:solidFill>
                  </a:rPr>
                  <a:t>(j) </a:t>
                </a:r>
                <a:r>
                  <a:rPr lang="it-IT" b="1" dirty="0" smtClean="0">
                    <a:solidFill>
                      <a:srgbClr val="162DCF"/>
                    </a:solidFill>
                  </a:rPr>
                  <a:t>]</a:t>
                </a:r>
                <a:r>
                  <a:rPr lang="it-IT" dirty="0" smtClean="0"/>
                  <a:t>							</a:t>
                </a:r>
              </a:p>
              <a:p>
                <a:pPr lvl="1"/>
                <a:r>
                  <a:rPr lang="it-IT" sz="1800" dirty="0" smtClean="0"/>
                  <a:t>cioè: </a:t>
                </a:r>
                <a:r>
                  <a:rPr lang="it-IT" sz="1800" dirty="0" smtClean="0">
                    <a:solidFill>
                      <a:srgbClr val="162DCF"/>
                    </a:solidFill>
                  </a:rPr>
                  <a:t>ogni qualvolta </a:t>
                </a:r>
                <a:r>
                  <a:rPr lang="it-IT" sz="1800" b="1" u="sng" dirty="0" smtClean="0">
                    <a:solidFill>
                      <a:srgbClr val="162DCF"/>
                    </a:solidFill>
                  </a:rPr>
                  <a:t>tutti</a:t>
                </a:r>
                <a:r>
                  <a:rPr lang="it-IT" sz="1800" dirty="0" smtClean="0">
                    <a:solidFill>
                      <a:srgbClr val="162DCF"/>
                    </a:solidFill>
                  </a:rPr>
                  <a:t> i votanti preferiscono un’alternativa i a un’alternativa </a:t>
                </a:r>
                <a:r>
                  <a:rPr lang="it-IT" sz="1800" dirty="0" err="1" smtClean="0">
                    <a:solidFill>
                      <a:srgbClr val="162DCF"/>
                    </a:solidFill>
                  </a:rPr>
                  <a:t>j</a:t>
                </a:r>
                <a:r>
                  <a:rPr lang="it-IT" sz="1800" dirty="0" smtClean="0">
                    <a:solidFill>
                      <a:srgbClr val="162DCF"/>
                    </a:solidFill>
                  </a:rPr>
                  <a:t>, allora i è preferita a </a:t>
                </a:r>
                <a:r>
                  <a:rPr lang="it-IT" sz="1800" dirty="0" err="1" smtClean="0">
                    <a:solidFill>
                      <a:srgbClr val="162DCF"/>
                    </a:solidFill>
                  </a:rPr>
                  <a:t>j</a:t>
                </a:r>
                <a:r>
                  <a:rPr lang="it-IT" sz="1800" dirty="0" smtClean="0">
                    <a:solidFill>
                      <a:srgbClr val="162DCF"/>
                    </a:solidFill>
                  </a:rPr>
                  <a:t> anche nella graduatoria finale</a:t>
                </a:r>
                <a:endParaRPr lang="it-IT" sz="1800" dirty="0">
                  <a:solidFill>
                    <a:srgbClr val="162DCF"/>
                  </a:solidFill>
                </a:endParaRPr>
              </a:p>
            </p:txBody>
          </p:sp>
        </mc:Choice>
        <mc:Fallback>
          <p:sp>
            <p:nvSpPr>
              <p:cNvPr id="3" name="Segnaposto contenut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455654" y="1584960"/>
                <a:ext cx="9186228" cy="4683760"/>
              </a:xfrm>
              <a:blipFill rotWithShape="0">
                <a:blip r:embed="rId2"/>
                <a:stretch>
                  <a:fillRect l="-464" t="-65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335586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455654" y="356481"/>
            <a:ext cx="8911687" cy="828770"/>
          </a:xfrm>
        </p:spPr>
        <p:txBody>
          <a:bodyPr>
            <a:normAutofit/>
          </a:bodyPr>
          <a:lstStyle/>
          <a:p>
            <a:r>
              <a:rPr lang="it-IT" dirty="0" smtClean="0"/>
              <a:t>Due principi per i sistemi di voto</a:t>
            </a:r>
            <a:endParaRPr lang="it-IT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Segnaposto contenuto 2"/>
              <p:cNvSpPr>
                <a:spLocks noGrp="1"/>
              </p:cNvSpPr>
              <p:nvPr>
                <p:ph idx="1"/>
              </p:nvPr>
            </p:nvSpPr>
            <p:spPr>
              <a:xfrm>
                <a:off x="2318383" y="1185251"/>
                <a:ext cx="9186228" cy="5405120"/>
              </a:xfrm>
            </p:spPr>
            <p:txBody>
              <a:bodyPr>
                <a:normAutofit/>
              </a:bodyPr>
              <a:lstStyle/>
              <a:p>
                <a:r>
                  <a:rPr lang="it-IT" dirty="0" smtClean="0">
                    <a:solidFill>
                      <a:schemeClr val="tx1"/>
                    </a:solidFill>
                  </a:rPr>
                  <a:t>Sia </a:t>
                </a:r>
                <a14:m>
                  <m:oMath xmlns:m="http://schemas.openxmlformats.org/officeDocument/2006/math">
                    <m:r>
                      <a:rPr lang="it-IT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𝜎</m:t>
                    </m:r>
                  </m:oMath>
                </a14:m>
                <a:r>
                  <a:rPr lang="it-IT" dirty="0" smtClean="0">
                    <a:solidFill>
                      <a:schemeClr val="tx1"/>
                    </a:solidFill>
                  </a:rPr>
                  <a:t> un sistema di voto</a:t>
                </a:r>
              </a:p>
              <a:p>
                <a:r>
                  <a:rPr lang="it-IT" b="1" dirty="0" smtClean="0">
                    <a:solidFill>
                      <a:srgbClr val="FF0000"/>
                    </a:solidFill>
                  </a:rPr>
                  <a:t>Principio di Indipendenza dalle </a:t>
                </a:r>
                <a:r>
                  <a:rPr lang="it-IT" b="1" dirty="0">
                    <a:solidFill>
                      <a:srgbClr val="FF0000"/>
                    </a:solidFill>
                  </a:rPr>
                  <a:t>A</a:t>
                </a:r>
                <a:r>
                  <a:rPr lang="it-IT" b="1" dirty="0" smtClean="0">
                    <a:solidFill>
                      <a:srgbClr val="FF0000"/>
                    </a:solidFill>
                  </a:rPr>
                  <a:t>lternative Irrilevanti (IIA)</a:t>
                </a:r>
                <a:r>
                  <a:rPr lang="it-IT" dirty="0" smtClean="0"/>
                  <a:t>: il sistema di voto </a:t>
                </a:r>
                <a14:m>
                  <m:oMath xmlns:m="http://schemas.openxmlformats.org/officeDocument/2006/math">
                    <m:r>
                      <a:rPr lang="it-IT" i="1">
                        <a:latin typeface="Cambria Math" charset="0"/>
                        <a:ea typeface="Cambria Math" charset="0"/>
                        <a:cs typeface="Cambria Math" charset="0"/>
                      </a:rPr>
                      <m:t>𝜎</m:t>
                    </m:r>
                  </m:oMath>
                </a14:m>
                <a:r>
                  <a:rPr lang="it-IT" dirty="0" smtClean="0"/>
                  <a:t> soddisfa il principio di indipendenza dalle alternative irrilevanti se </a:t>
                </a:r>
                <a:r>
                  <a:rPr lang="it-IT" sz="1200" dirty="0" smtClean="0"/>
                  <a:t>																						</a:t>
                </a:r>
                <a:r>
                  <a:rPr lang="it-IT" b="1" dirty="0">
                    <a:solidFill>
                      <a:srgbClr val="162DCF"/>
                    </a:solidFill>
                    <a:ea typeface="Cambria Math" charset="0"/>
                    <a:cs typeface="Cambria Math" charset="0"/>
                  </a:rPr>
                  <a:t> </a:t>
                </a:r>
                <a:r>
                  <a:rPr lang="it-IT" b="1" dirty="0" smtClean="0">
                    <a:solidFill>
                      <a:srgbClr val="162DCF"/>
                    </a:solidFill>
                    <a:ea typeface="Cambria Math" charset="0"/>
                    <a:cs typeface="Cambria Math" charset="0"/>
                  </a:rPr>
                  <a:t>	</a:t>
                </a:r>
                <a14:m>
                  <m:oMath xmlns:m="http://schemas.openxmlformats.org/officeDocument/2006/math">
                    <m:r>
                      <a:rPr lang="it-IT" b="1" i="1" smtClean="0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∀</m:t>
                    </m:r>
                  </m:oMath>
                </a14:m>
                <a:r>
                  <a:rPr lang="it-IT" b="1" dirty="0">
                    <a:solidFill>
                      <a:srgbClr val="FF0000"/>
                    </a:solidFill>
                  </a:rPr>
                  <a:t> i, </a:t>
                </a:r>
                <a:r>
                  <a:rPr lang="it-IT" b="1" dirty="0" err="1">
                    <a:solidFill>
                      <a:srgbClr val="FF0000"/>
                    </a:solidFill>
                  </a:rPr>
                  <a:t>j</a:t>
                </a:r>
                <a:r>
                  <a:rPr lang="it-IT" b="1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b="1" i="1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</m:oMath>
                </a14:m>
                <a:r>
                  <a:rPr lang="it-IT" b="1" dirty="0">
                    <a:solidFill>
                      <a:srgbClr val="FF0000"/>
                    </a:solidFill>
                  </a:rPr>
                  <a:t> [</a:t>
                </a:r>
                <a:r>
                  <a:rPr lang="it-IT" b="1" dirty="0" err="1">
                    <a:solidFill>
                      <a:srgbClr val="FF0000"/>
                    </a:solidFill>
                  </a:rPr>
                  <a:t>n</a:t>
                </a:r>
                <a:r>
                  <a:rPr lang="it-IT" b="1" dirty="0" smtClean="0">
                    <a:solidFill>
                      <a:srgbClr val="FF0000"/>
                    </a:solidFill>
                  </a:rPr>
                  <a:t>]  </a:t>
                </a:r>
                <a14:m>
                  <m:oMath xmlns:m="http://schemas.openxmlformats.org/officeDocument/2006/math">
                    <m:r>
                      <a:rPr lang="it-IT" b="1" i="1" smtClean="0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∀</m:t>
                    </m:r>
                  </m:oMath>
                </a14:m>
                <a:r>
                  <a:rPr lang="it-IT" b="1" dirty="0" smtClean="0">
                    <a:solidFill>
                      <a:srgbClr val="FF0000"/>
                    </a:solidFill>
                  </a:rPr>
                  <a:t> (r</a:t>
                </a:r>
                <a:r>
                  <a:rPr lang="it-IT" b="1" baseline="-25000" dirty="0" smtClean="0">
                    <a:solidFill>
                      <a:srgbClr val="FF0000"/>
                    </a:solidFill>
                  </a:rPr>
                  <a:t>1</a:t>
                </a:r>
                <a:r>
                  <a:rPr lang="it-IT" b="1" dirty="0" smtClean="0">
                    <a:solidFill>
                      <a:srgbClr val="FF0000"/>
                    </a:solidFill>
                  </a:rPr>
                  <a:t>,r</a:t>
                </a:r>
                <a:r>
                  <a:rPr lang="it-IT" b="1" baseline="-25000" dirty="0" smtClean="0">
                    <a:solidFill>
                      <a:srgbClr val="FF0000"/>
                    </a:solidFill>
                  </a:rPr>
                  <a:t>2</a:t>
                </a:r>
                <a:r>
                  <a:rPr lang="it-IT" b="1" dirty="0" smtClean="0">
                    <a:solidFill>
                      <a:srgbClr val="FF0000"/>
                    </a:solidFill>
                  </a:rPr>
                  <a:t>, ... , </a:t>
                </a:r>
                <a:r>
                  <a:rPr lang="it-IT" b="1" dirty="0" err="1" smtClean="0">
                    <a:solidFill>
                      <a:srgbClr val="FF0000"/>
                    </a:solidFill>
                  </a:rPr>
                  <a:t>r</a:t>
                </a:r>
                <a:r>
                  <a:rPr lang="it-IT" b="1" baseline="-25000" dirty="0" err="1" smtClean="0">
                    <a:solidFill>
                      <a:srgbClr val="FF0000"/>
                    </a:solidFill>
                  </a:rPr>
                  <a:t>k</a:t>
                </a:r>
                <a:r>
                  <a:rPr lang="it-IT" b="1" dirty="0">
                    <a:solidFill>
                      <a:srgbClr val="FF0000"/>
                    </a:solidFill>
                  </a:rPr>
                  <a:t>), (</a:t>
                </a:r>
                <a:r>
                  <a:rPr lang="it-IT" b="1" dirty="0" smtClean="0">
                    <a:solidFill>
                      <a:srgbClr val="FF0000"/>
                    </a:solidFill>
                  </a:rPr>
                  <a:t>r’</a:t>
                </a:r>
                <a:r>
                  <a:rPr lang="it-IT" b="1" baseline="-25000" dirty="0" smtClean="0">
                    <a:solidFill>
                      <a:srgbClr val="FF0000"/>
                    </a:solidFill>
                  </a:rPr>
                  <a:t>1</a:t>
                </a:r>
                <a:r>
                  <a:rPr lang="it-IT" b="1" dirty="0" smtClean="0">
                    <a:solidFill>
                      <a:srgbClr val="FF0000"/>
                    </a:solidFill>
                  </a:rPr>
                  <a:t>,r’</a:t>
                </a:r>
                <a:r>
                  <a:rPr lang="it-IT" b="1" baseline="-25000" dirty="0" smtClean="0">
                    <a:solidFill>
                      <a:srgbClr val="FF0000"/>
                    </a:solidFill>
                  </a:rPr>
                  <a:t>2</a:t>
                </a:r>
                <a:r>
                  <a:rPr lang="it-IT" b="1" dirty="0">
                    <a:solidFill>
                      <a:srgbClr val="FF0000"/>
                    </a:solidFill>
                  </a:rPr>
                  <a:t>, ... , </a:t>
                </a:r>
                <a:r>
                  <a:rPr lang="it-IT" b="1" dirty="0" err="1" smtClean="0">
                    <a:solidFill>
                      <a:srgbClr val="FF0000"/>
                    </a:solidFill>
                  </a:rPr>
                  <a:t>r’</a:t>
                </a:r>
                <a:r>
                  <a:rPr lang="it-IT" b="1" baseline="-25000" dirty="0" err="1" smtClean="0">
                    <a:solidFill>
                      <a:srgbClr val="FF0000"/>
                    </a:solidFill>
                  </a:rPr>
                  <a:t>k</a:t>
                </a:r>
                <a:r>
                  <a:rPr lang="it-IT" b="1" dirty="0" smtClean="0">
                    <a:solidFill>
                      <a:srgbClr val="FF0000"/>
                    </a:solidFill>
                  </a:rPr>
                  <a:t>) </a:t>
                </a:r>
                <a14:m>
                  <m:oMath xmlns:m="http://schemas.openxmlformats.org/officeDocument/2006/math">
                    <m:r>
                      <a:rPr lang="it-IT" b="1" i="1" smtClean="0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</m:oMath>
                </a14:m>
                <a:r>
                  <a:rPr lang="it-IT" b="1" dirty="0" smtClean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b="1" i="1" dirty="0" smtClean="0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𝚷</m:t>
                    </m:r>
                  </m:oMath>
                </a14:m>
                <a:r>
                  <a:rPr lang="it-IT" b="1" dirty="0" smtClean="0">
                    <a:solidFill>
                      <a:srgbClr val="FF0000"/>
                    </a:solidFill>
                  </a:rPr>
                  <a:t>([</a:t>
                </a:r>
                <a:r>
                  <a:rPr lang="it-IT" b="1" dirty="0" err="1" smtClean="0">
                    <a:solidFill>
                      <a:srgbClr val="FF0000"/>
                    </a:solidFill>
                  </a:rPr>
                  <a:t>n</a:t>
                </a:r>
                <a:r>
                  <a:rPr lang="it-IT" b="1" dirty="0" smtClean="0">
                    <a:solidFill>
                      <a:srgbClr val="FF0000"/>
                    </a:solidFill>
                  </a:rPr>
                  <a:t>])</a:t>
                </a:r>
                <a:r>
                  <a:rPr lang="it-IT" b="1" baseline="30000" dirty="0" smtClean="0">
                    <a:solidFill>
                      <a:srgbClr val="FF0000"/>
                    </a:solidFill>
                  </a:rPr>
                  <a:t>k</a:t>
                </a:r>
                <a:r>
                  <a:rPr lang="it-IT" b="1" dirty="0" smtClean="0">
                    <a:solidFill>
                      <a:srgbClr val="FF0000"/>
                    </a:solidFill>
                  </a:rPr>
                  <a:t> </a:t>
                </a:r>
                <a:r>
                  <a:rPr lang="it-IT" sz="1200" b="1" dirty="0" smtClean="0">
                    <a:solidFill>
                      <a:srgbClr val="FF0000"/>
                    </a:solidFill>
                  </a:rPr>
                  <a:t>																												         </a:t>
                </a:r>
                <a:r>
                  <a:rPr lang="it-IT" sz="2000" b="1" dirty="0" smtClean="0">
                    <a:solidFill>
                      <a:srgbClr val="FF0000"/>
                    </a:solidFill>
                  </a:rPr>
                  <a:t>[</a:t>
                </a:r>
                <a:r>
                  <a:rPr lang="it-IT" b="1" dirty="0" smtClean="0">
                    <a:solidFill>
                      <a:srgbClr val="FF0000"/>
                    </a:solidFill>
                  </a:rPr>
                  <a:t>  [ </a:t>
                </a:r>
                <a14:m>
                  <m:oMath xmlns:m="http://schemas.openxmlformats.org/officeDocument/2006/math">
                    <m:r>
                      <a:rPr lang="it-IT" b="1" i="1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∀</m:t>
                    </m:r>
                  </m:oMath>
                </a14:m>
                <a:r>
                  <a:rPr lang="it-IT" b="1" dirty="0">
                    <a:solidFill>
                      <a:srgbClr val="FF0000"/>
                    </a:solidFill>
                  </a:rPr>
                  <a:t> </a:t>
                </a:r>
                <a:r>
                  <a:rPr lang="it-IT" b="1" dirty="0" smtClean="0">
                    <a:solidFill>
                      <a:srgbClr val="FF0000"/>
                    </a:solidFill>
                  </a:rPr>
                  <a:t>h</a:t>
                </a:r>
                <a14:m>
                  <m:oMath xmlns:m="http://schemas.openxmlformats.org/officeDocument/2006/math">
                    <m:r>
                      <a:rPr lang="it-IT" b="1" i="0" smtClean="0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it-IT" b="1" i="1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</m:oMath>
                </a14:m>
                <a:r>
                  <a:rPr lang="it-IT" b="1" dirty="0">
                    <a:solidFill>
                      <a:srgbClr val="FF0000"/>
                    </a:solidFill>
                  </a:rPr>
                  <a:t> </a:t>
                </a:r>
                <a:r>
                  <a:rPr lang="it-IT" b="1" dirty="0" smtClean="0">
                    <a:solidFill>
                      <a:srgbClr val="FF0000"/>
                    </a:solidFill>
                  </a:rPr>
                  <a:t>[k] </a:t>
                </a:r>
                <a14:m>
                  <m:oMath xmlns:m="http://schemas.openxmlformats.org/officeDocument/2006/math">
                    <m:r>
                      <a:rPr lang="it-IT" b="1" i="1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𝝆</m:t>
                    </m:r>
                  </m:oMath>
                </a14:m>
                <a:r>
                  <a:rPr lang="it-IT" b="1" baseline="-25000" dirty="0">
                    <a:solidFill>
                      <a:srgbClr val="FF0000"/>
                    </a:solidFill>
                  </a:rPr>
                  <a:t>h </a:t>
                </a:r>
                <a:r>
                  <a:rPr lang="it-IT" b="1" dirty="0" smtClean="0">
                    <a:solidFill>
                      <a:srgbClr val="FF0000"/>
                    </a:solidFill>
                  </a:rPr>
                  <a:t>(i) &gt; </a:t>
                </a:r>
                <a14:m>
                  <m:oMath xmlns:m="http://schemas.openxmlformats.org/officeDocument/2006/math">
                    <m:r>
                      <a:rPr lang="it-IT" b="1" i="1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𝝆</m:t>
                    </m:r>
                  </m:oMath>
                </a14:m>
                <a:r>
                  <a:rPr lang="it-IT" b="1" baseline="-25000" dirty="0">
                    <a:solidFill>
                      <a:srgbClr val="FF0000"/>
                    </a:solidFill>
                  </a:rPr>
                  <a:t>h </a:t>
                </a:r>
                <a:r>
                  <a:rPr lang="it-IT" b="1" dirty="0" smtClean="0">
                    <a:solidFill>
                      <a:srgbClr val="FF0000"/>
                    </a:solidFill>
                  </a:rPr>
                  <a:t>(</a:t>
                </a:r>
                <a:r>
                  <a:rPr lang="it-IT" b="1" dirty="0" err="1" smtClean="0">
                    <a:solidFill>
                      <a:srgbClr val="FF0000"/>
                    </a:solidFill>
                  </a:rPr>
                  <a:t>j</a:t>
                </a:r>
                <a:r>
                  <a:rPr lang="it-IT" b="1" dirty="0" smtClean="0">
                    <a:solidFill>
                      <a:srgbClr val="FF0000"/>
                    </a:solidFill>
                  </a:rPr>
                  <a:t>) </a:t>
                </a:r>
                <a14:m>
                  <m:oMath xmlns:m="http://schemas.openxmlformats.org/officeDocument/2006/math">
                    <m:r>
                      <a:rPr lang="it-IT" b="1" i="1" smtClean="0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↔</m:t>
                    </m:r>
                  </m:oMath>
                </a14:m>
                <a:r>
                  <a:rPr lang="it-IT" b="1" dirty="0" smtClean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b="1" i="1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𝝆</m:t>
                    </m:r>
                    <m:r>
                      <a:rPr lang="it-IT" b="1" i="1" smtClean="0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′</m:t>
                    </m:r>
                  </m:oMath>
                </a14:m>
                <a:r>
                  <a:rPr lang="it-IT" b="1" baseline="-25000" dirty="0">
                    <a:solidFill>
                      <a:srgbClr val="FF0000"/>
                    </a:solidFill>
                  </a:rPr>
                  <a:t>h </a:t>
                </a:r>
                <a:r>
                  <a:rPr lang="it-IT" b="1" dirty="0">
                    <a:solidFill>
                      <a:srgbClr val="FF0000"/>
                    </a:solidFill>
                  </a:rPr>
                  <a:t>(i) &gt; </a:t>
                </a:r>
                <a14:m>
                  <m:oMath xmlns:m="http://schemas.openxmlformats.org/officeDocument/2006/math">
                    <m:r>
                      <a:rPr lang="it-IT" b="1" i="1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𝝆</m:t>
                    </m:r>
                    <m:r>
                      <a:rPr lang="it-IT" b="1" i="1" smtClean="0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′</m:t>
                    </m:r>
                  </m:oMath>
                </a14:m>
                <a:r>
                  <a:rPr lang="it-IT" b="1" baseline="-25000" dirty="0">
                    <a:solidFill>
                      <a:srgbClr val="FF0000"/>
                    </a:solidFill>
                  </a:rPr>
                  <a:t>h </a:t>
                </a:r>
                <a:r>
                  <a:rPr lang="it-IT" b="1" dirty="0">
                    <a:solidFill>
                      <a:srgbClr val="FF0000"/>
                    </a:solidFill>
                  </a:rPr>
                  <a:t>(</a:t>
                </a:r>
                <a:r>
                  <a:rPr lang="it-IT" b="1" dirty="0" err="1">
                    <a:solidFill>
                      <a:srgbClr val="FF0000"/>
                    </a:solidFill>
                  </a:rPr>
                  <a:t>j</a:t>
                </a:r>
                <a:r>
                  <a:rPr lang="it-IT" b="1" dirty="0" smtClean="0">
                    <a:solidFill>
                      <a:srgbClr val="FF0000"/>
                    </a:solidFill>
                  </a:rPr>
                  <a:t>)] </a:t>
                </a:r>
                <a14:m>
                  <m:oMath xmlns:m="http://schemas.openxmlformats.org/officeDocument/2006/math">
                    <m:r>
                      <a:rPr lang="is-IS" b="1" i="1" smtClean="0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</m:oMath>
                </a14:m>
                <a:r>
                  <a:rPr lang="it-IT" b="1" dirty="0" smtClean="0">
                    <a:solidFill>
                      <a:srgbClr val="FF0000"/>
                    </a:solidFill>
                  </a:rPr>
                  <a:t> [ </a:t>
                </a:r>
                <a14:m>
                  <m:oMath xmlns:m="http://schemas.openxmlformats.org/officeDocument/2006/math">
                    <m:r>
                      <a:rPr lang="it-IT" b="1" i="1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𝝆</m:t>
                    </m:r>
                  </m:oMath>
                </a14:m>
                <a:r>
                  <a:rPr lang="it-IT" b="1" dirty="0">
                    <a:solidFill>
                      <a:srgbClr val="FF0000"/>
                    </a:solidFill>
                  </a:rPr>
                  <a:t>(i) </a:t>
                </a:r>
                <a:r>
                  <a:rPr lang="it-IT" b="1" dirty="0" smtClean="0">
                    <a:solidFill>
                      <a:srgbClr val="FF0000"/>
                    </a:solidFill>
                  </a:rPr>
                  <a:t>&gt; </a:t>
                </a:r>
                <a14:m>
                  <m:oMath xmlns:m="http://schemas.openxmlformats.org/officeDocument/2006/math">
                    <m:r>
                      <a:rPr lang="it-IT" b="1" i="1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𝝆</m:t>
                    </m:r>
                  </m:oMath>
                </a14:m>
                <a:r>
                  <a:rPr lang="it-IT" b="1" dirty="0" smtClean="0">
                    <a:solidFill>
                      <a:srgbClr val="FF0000"/>
                    </a:solidFill>
                  </a:rPr>
                  <a:t>(j)</a:t>
                </a:r>
                <a:r>
                  <a:rPr lang="it-IT" b="1" dirty="0" smtClean="0">
                    <a:solidFill>
                      <a:srgbClr val="FF0000"/>
                    </a:solidFill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t-IT" b="1" i="1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↔</m:t>
                    </m:r>
                  </m:oMath>
                </a14:m>
                <a:r>
                  <a:rPr lang="it-IT" b="1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b="1" i="1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𝝆</m:t>
                    </m:r>
                    <m:r>
                      <a:rPr lang="it-IT" b="1" i="1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′</m:t>
                    </m:r>
                  </m:oMath>
                </a14:m>
                <a:r>
                  <a:rPr lang="it-IT" b="1" baseline="-25000" dirty="0">
                    <a:solidFill>
                      <a:srgbClr val="FF0000"/>
                    </a:solidFill>
                  </a:rPr>
                  <a:t> </a:t>
                </a:r>
                <a:r>
                  <a:rPr lang="it-IT" b="1" dirty="0">
                    <a:solidFill>
                      <a:srgbClr val="FF0000"/>
                    </a:solidFill>
                  </a:rPr>
                  <a:t>(i) &gt; </a:t>
                </a:r>
                <a14:m>
                  <m:oMath xmlns:m="http://schemas.openxmlformats.org/officeDocument/2006/math">
                    <m:r>
                      <a:rPr lang="it-IT" b="1" i="1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𝝆</m:t>
                    </m:r>
                    <m:r>
                      <a:rPr lang="it-IT" b="1" i="1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′</m:t>
                    </m:r>
                  </m:oMath>
                </a14:m>
                <a:r>
                  <a:rPr lang="it-IT" b="1" baseline="-25000" dirty="0">
                    <a:solidFill>
                      <a:srgbClr val="FF0000"/>
                    </a:solidFill>
                  </a:rPr>
                  <a:t> </a:t>
                </a:r>
                <a:r>
                  <a:rPr lang="it-IT" b="1" dirty="0">
                    <a:solidFill>
                      <a:srgbClr val="FF0000"/>
                    </a:solidFill>
                  </a:rPr>
                  <a:t>(</a:t>
                </a:r>
                <a:r>
                  <a:rPr lang="it-IT" b="1" dirty="0" err="1">
                    <a:solidFill>
                      <a:srgbClr val="FF0000"/>
                    </a:solidFill>
                  </a:rPr>
                  <a:t>j</a:t>
                </a:r>
                <a:r>
                  <a:rPr lang="it-IT" b="1" dirty="0" smtClean="0">
                    <a:solidFill>
                      <a:srgbClr val="FF0000"/>
                    </a:solidFill>
                  </a:rPr>
                  <a:t>) ] </a:t>
                </a:r>
                <a:r>
                  <a:rPr lang="it-IT" sz="2000" b="1" dirty="0" smtClean="0">
                    <a:solidFill>
                      <a:srgbClr val="FF0000"/>
                    </a:solidFill>
                  </a:rPr>
                  <a:t>]</a:t>
                </a:r>
              </a:p>
              <a:p>
                <a:pPr lvl="3"/>
                <a:endParaRPr lang="it-IT" b="1" dirty="0">
                  <a:solidFill>
                    <a:srgbClr val="162DCF"/>
                  </a:solidFill>
                </a:endParaRPr>
              </a:p>
              <a:p>
                <a:pPr lvl="3"/>
                <a:r>
                  <a:rPr lang="it-IT" sz="1400" dirty="0" smtClean="0">
                    <a:solidFill>
                      <a:schemeClr val="tx1"/>
                    </a:solidFill>
                  </a:rPr>
                  <a:t>dove </a:t>
                </a:r>
                <a14:m>
                  <m:oMath xmlns:m="http://schemas.openxmlformats.org/officeDocument/2006/math">
                    <m:r>
                      <a:rPr lang="it-IT" sz="14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𝜌</m:t>
                    </m:r>
                    <m:r>
                      <a:rPr lang="it-IT" sz="1400" b="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′</m:t>
                    </m:r>
                  </m:oMath>
                </a14:m>
                <a:r>
                  <a:rPr lang="it-IT" sz="1400" dirty="0">
                    <a:solidFill>
                      <a:schemeClr val="tx1"/>
                    </a:solidFill>
                  </a:rPr>
                  <a:t> la funzione peso associata </a:t>
                </a:r>
                <a:r>
                  <a:rPr lang="it-IT" sz="1400" dirty="0" smtClean="0">
                    <a:solidFill>
                      <a:schemeClr val="tx1"/>
                    </a:solidFill>
                  </a:rPr>
                  <a:t>al ranking collettivo corrispondente a </a:t>
                </a:r>
                <a:r>
                  <a:rPr lang="it-IT" sz="1400" dirty="0">
                    <a:solidFill>
                      <a:schemeClr val="tx1"/>
                    </a:solidFill>
                  </a:rPr>
                  <a:t>(r’</a:t>
                </a:r>
                <a:r>
                  <a:rPr lang="it-IT" sz="1400" baseline="-25000" dirty="0">
                    <a:solidFill>
                      <a:schemeClr val="tx1"/>
                    </a:solidFill>
                  </a:rPr>
                  <a:t>1</a:t>
                </a:r>
                <a:r>
                  <a:rPr lang="it-IT" sz="1400" dirty="0">
                    <a:solidFill>
                      <a:schemeClr val="tx1"/>
                    </a:solidFill>
                  </a:rPr>
                  <a:t>,r’</a:t>
                </a:r>
                <a:r>
                  <a:rPr lang="it-IT" sz="1400" baseline="-25000" dirty="0">
                    <a:solidFill>
                      <a:schemeClr val="tx1"/>
                    </a:solidFill>
                  </a:rPr>
                  <a:t>2</a:t>
                </a:r>
                <a:r>
                  <a:rPr lang="it-IT" sz="1400" dirty="0">
                    <a:solidFill>
                      <a:schemeClr val="tx1"/>
                    </a:solidFill>
                  </a:rPr>
                  <a:t>, ... , </a:t>
                </a:r>
                <a:r>
                  <a:rPr lang="it-IT" sz="1400" dirty="0" err="1">
                    <a:solidFill>
                      <a:schemeClr val="tx1"/>
                    </a:solidFill>
                  </a:rPr>
                  <a:t>r’</a:t>
                </a:r>
                <a:r>
                  <a:rPr lang="it-IT" sz="1400" baseline="-25000" dirty="0" err="1">
                    <a:solidFill>
                      <a:schemeClr val="tx1"/>
                    </a:solidFill>
                  </a:rPr>
                  <a:t>k</a:t>
                </a:r>
                <a:r>
                  <a:rPr lang="it-IT" sz="1400" dirty="0" smtClean="0">
                    <a:solidFill>
                      <a:schemeClr val="tx1"/>
                    </a:solidFill>
                  </a:rPr>
                  <a:t>) derivata in accordo a </a:t>
                </a:r>
                <a14:m>
                  <m:oMath xmlns:m="http://schemas.openxmlformats.org/officeDocument/2006/math">
                    <m:r>
                      <a:rPr lang="it-IT" sz="14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𝜎</m:t>
                    </m:r>
                  </m:oMath>
                </a14:m>
                <a:r>
                  <a:rPr lang="it-IT" sz="1400" dirty="0" smtClean="0">
                    <a:solidFill>
                      <a:schemeClr val="tx1"/>
                    </a:solidFill>
                  </a:rPr>
                  <a:t> </a:t>
                </a:r>
                <a:r>
                  <a:rPr lang="it-IT" dirty="0" smtClean="0"/>
                  <a:t>							</a:t>
                </a:r>
              </a:p>
              <a:p>
                <a:pPr lvl="1"/>
                <a:r>
                  <a:rPr lang="it-IT" sz="1800" dirty="0" smtClean="0">
                    <a:solidFill>
                      <a:schemeClr val="tx1"/>
                    </a:solidFill>
                  </a:rPr>
                  <a:t>cioè:</a:t>
                </a:r>
                <a:r>
                  <a:rPr lang="it-IT" sz="1800" dirty="0" smtClean="0"/>
                  <a:t> </a:t>
                </a:r>
                <a:r>
                  <a:rPr lang="it-IT" sz="1800" dirty="0" smtClean="0">
                    <a:solidFill>
                      <a:schemeClr val="tx1"/>
                    </a:solidFill>
                  </a:rPr>
                  <a:t>ogni qualvolta si considerino due insiemi di k votanti per i quali due alternative i e </a:t>
                </a:r>
                <a:r>
                  <a:rPr lang="it-IT" sz="1800" dirty="0" err="1" smtClean="0">
                    <a:solidFill>
                      <a:schemeClr val="tx1"/>
                    </a:solidFill>
                  </a:rPr>
                  <a:t>j</a:t>
                </a:r>
                <a:r>
                  <a:rPr lang="it-IT" sz="1800" dirty="0" smtClean="0">
                    <a:solidFill>
                      <a:schemeClr val="tx1"/>
                    </a:solidFill>
                  </a:rPr>
                  <a:t> hanno le stesse posizioni relative per  </a:t>
                </a:r>
                <a:r>
                  <a:rPr lang="it-IT" sz="1800" b="1" u="sng" dirty="0" smtClean="0">
                    <a:solidFill>
                      <a:schemeClr val="tx1"/>
                    </a:solidFill>
                  </a:rPr>
                  <a:t>tutte</a:t>
                </a:r>
                <a:r>
                  <a:rPr lang="it-IT" sz="1800" dirty="0" smtClean="0">
                    <a:solidFill>
                      <a:schemeClr val="tx1"/>
                    </a:solidFill>
                  </a:rPr>
                  <a:t> le coppie di votanti omologhi, allora anche nelle graduatorie finali relative ai due gruppi di votanti i e </a:t>
                </a:r>
                <a:r>
                  <a:rPr lang="it-IT" sz="1800" dirty="0" err="1" smtClean="0">
                    <a:solidFill>
                      <a:schemeClr val="tx1"/>
                    </a:solidFill>
                  </a:rPr>
                  <a:t>j</a:t>
                </a:r>
                <a:r>
                  <a:rPr lang="it-IT" sz="1800" dirty="0" smtClean="0">
                    <a:solidFill>
                      <a:schemeClr val="tx1"/>
                    </a:solidFill>
                  </a:rPr>
                  <a:t> hanno la stessa posizione relativa</a:t>
                </a:r>
              </a:p>
              <a:p>
                <a:pPr lvl="1"/>
                <a:r>
                  <a:rPr lang="it-IT" sz="1800" dirty="0" smtClean="0">
                    <a:solidFill>
                      <a:schemeClr val="tx1"/>
                    </a:solidFill>
                  </a:rPr>
                  <a:t>ovvero: </a:t>
                </a:r>
                <a:r>
                  <a:rPr lang="it-IT" sz="1800" dirty="0" smtClean="0">
                    <a:solidFill>
                      <a:srgbClr val="FF0000"/>
                    </a:solidFill>
                  </a:rPr>
                  <a:t>la posizione relativa di due alternative nella graduatoria finale dipende unicamente dalle posizioni relative delle due alternative nelle graduatorie individuali</a:t>
                </a:r>
                <a:endParaRPr lang="it-IT" sz="18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3" name="Segnaposto contenut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318383" y="1185251"/>
                <a:ext cx="9186228" cy="5405120"/>
              </a:xfrm>
              <a:blipFill rotWithShape="0">
                <a:blip r:embed="rId2"/>
                <a:stretch>
                  <a:fillRect l="-464" t="-564" r="-59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040659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492564" y="311876"/>
            <a:ext cx="8911687" cy="838930"/>
          </a:xfrm>
        </p:spPr>
        <p:txBody>
          <a:bodyPr/>
          <a:lstStyle/>
          <a:p>
            <a:r>
              <a:rPr lang="it-IT" dirty="0" smtClean="0"/>
              <a:t>Il teorema </a:t>
            </a:r>
            <a:r>
              <a:rPr lang="it-IT" dirty="0" smtClean="0"/>
              <a:t>(di impossibilità) di </a:t>
            </a:r>
            <a:r>
              <a:rPr lang="it-IT" dirty="0" smtClean="0"/>
              <a:t>Arrow</a:t>
            </a:r>
            <a:endParaRPr lang="it-IT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Segnaposto contenuto 2"/>
              <p:cNvSpPr>
                <a:spLocks noGrp="1"/>
              </p:cNvSpPr>
              <p:nvPr>
                <p:ph idx="1"/>
              </p:nvPr>
            </p:nvSpPr>
            <p:spPr>
              <a:xfrm>
                <a:off x="2626379" y="1150806"/>
                <a:ext cx="9052661" cy="5528774"/>
              </a:xfrm>
            </p:spPr>
            <p:txBody>
              <a:bodyPr>
                <a:normAutofit/>
              </a:bodyPr>
              <a:lstStyle/>
              <a:p>
                <a:r>
                  <a:rPr lang="it-IT" dirty="0" smtClean="0"/>
                  <a:t>Il teorema di Arrow individua l’unico sistema di voto che rispetta i principi U e IIA</a:t>
                </a:r>
                <a:r>
                  <a:rPr lang="it-IT" sz="800" dirty="0" smtClean="0"/>
                  <a:t>																			</a:t>
                </a:r>
                <a:endParaRPr lang="it-IT" dirty="0" smtClean="0"/>
              </a:p>
              <a:p>
                <a:r>
                  <a:rPr lang="it-IT" b="1" dirty="0" smtClean="0"/>
                  <a:t>Teorema di Arrow</a:t>
                </a:r>
                <a:r>
                  <a:rPr lang="it-IT" dirty="0" smtClean="0"/>
                  <a:t>. Se </a:t>
                </a:r>
                <a:r>
                  <a:rPr lang="it-IT" dirty="0"/>
                  <a:t>il sistema di voto </a:t>
                </a:r>
                <a14:m>
                  <m:oMath xmlns:m="http://schemas.openxmlformats.org/officeDocument/2006/math">
                    <m:r>
                      <a:rPr lang="it-IT" i="1">
                        <a:latin typeface="Cambria Math" charset="0"/>
                        <a:ea typeface="Cambria Math" charset="0"/>
                        <a:cs typeface="Cambria Math" charset="0"/>
                      </a:rPr>
                      <m:t>𝜎</m:t>
                    </m:r>
                  </m:oMath>
                </a14:m>
                <a:r>
                  <a:rPr lang="it-IT" dirty="0"/>
                  <a:t> soddisfa </a:t>
                </a:r>
                <a:r>
                  <a:rPr lang="it-IT" dirty="0" smtClean="0"/>
                  <a:t>i principi U e IIA, allora 			per ogni insieme [k] di votanti 													esiste </a:t>
                </a:r>
                <a:r>
                  <a:rPr lang="it-IT" dirty="0" err="1" smtClean="0"/>
                  <a:t>j</a:t>
                </a:r>
                <a:r>
                  <a:rPr lang="it-IT" dirty="0" smtClean="0"/>
                  <a:t> </a:t>
                </a:r>
                <a14:m>
                  <m:oMath xmlns:m="http://schemas.openxmlformats.org/officeDocument/2006/math">
                    <m:r>
                      <a:rPr lang="it-IT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</m:oMath>
                </a14:m>
                <a:r>
                  <a:rPr lang="it-IT" dirty="0" smtClean="0"/>
                  <a:t> </a:t>
                </a:r>
                <a:r>
                  <a:rPr lang="it-IT" dirty="0" smtClean="0"/>
                  <a:t>[</a:t>
                </a:r>
                <a:r>
                  <a:rPr lang="it-IT" dirty="0" err="1"/>
                  <a:t>k</a:t>
                </a:r>
                <a:r>
                  <a:rPr lang="it-IT" dirty="0" smtClean="0"/>
                  <a:t>] </a:t>
                </a:r>
                <a:r>
                  <a:rPr lang="it-IT" dirty="0" smtClean="0"/>
                  <a:t>tale che, 															per </a:t>
                </a:r>
                <a:r>
                  <a:rPr lang="it-IT" dirty="0"/>
                  <a:t>ogni insieme [</a:t>
                </a:r>
                <a:r>
                  <a:rPr lang="it-IT" dirty="0" err="1"/>
                  <a:t>n</a:t>
                </a:r>
                <a:r>
                  <a:rPr lang="it-IT" dirty="0"/>
                  <a:t>] di </a:t>
                </a:r>
                <a:r>
                  <a:rPr lang="it-IT" dirty="0" err="1" smtClean="0"/>
                  <a:t>n</a:t>
                </a:r>
                <a:r>
                  <a:rPr lang="it-IT" dirty="0" smtClean="0"/>
                  <a:t> &gt; 2 alternative </a:t>
                </a:r>
                <a:r>
                  <a:rPr lang="it-IT" dirty="0"/>
                  <a:t>e </a:t>
                </a:r>
                <a:r>
                  <a:rPr lang="it-IT" dirty="0" smtClean="0"/>
                  <a:t>per ogni k-</a:t>
                </a:r>
                <a:r>
                  <a:rPr lang="it-IT" dirty="0" err="1" smtClean="0"/>
                  <a:t>upla</a:t>
                </a:r>
                <a:r>
                  <a:rPr lang="it-IT" dirty="0" smtClean="0"/>
                  <a:t>						</a:t>
                </a:r>
                <a:r>
                  <a:rPr lang="it-IT" dirty="0">
                    <a:solidFill>
                      <a:schemeClr val="tx1"/>
                    </a:solidFill>
                  </a:rPr>
                  <a:t>〈 </a:t>
                </a:r>
                <a:r>
                  <a:rPr lang="it-IT" dirty="0" smtClean="0"/>
                  <a:t>r</a:t>
                </a:r>
                <a:r>
                  <a:rPr lang="it-IT" baseline="-25000" dirty="0" smtClean="0"/>
                  <a:t>1</a:t>
                </a:r>
                <a:r>
                  <a:rPr lang="it-IT" dirty="0"/>
                  <a:t>, r</a:t>
                </a:r>
                <a:r>
                  <a:rPr lang="it-IT" baseline="-25000" dirty="0"/>
                  <a:t>2</a:t>
                </a:r>
                <a:r>
                  <a:rPr lang="it-IT" dirty="0"/>
                  <a:t>, ... , </a:t>
                </a:r>
                <a:r>
                  <a:rPr lang="it-IT" dirty="0" err="1" smtClean="0"/>
                  <a:t>r</a:t>
                </a:r>
                <a:r>
                  <a:rPr lang="it-IT" baseline="-25000" dirty="0" err="1" smtClean="0"/>
                  <a:t>k</a:t>
                </a:r>
                <a:r>
                  <a:rPr lang="it-IT" dirty="0"/>
                  <a:t> </a:t>
                </a:r>
                <a:r>
                  <a:rPr lang="it-IT" dirty="0" smtClean="0"/>
                  <a:t>〉di ranking per esse, </a:t>
                </a:r>
                <a:r>
                  <a:rPr lang="it-IT" sz="1400" dirty="0" smtClean="0">
                    <a:solidFill>
                      <a:srgbClr val="00B050"/>
                    </a:solidFill>
                  </a:rPr>
                  <a:t>ciascuno dei quali espressione di 													    voto di uno dei k votanti 					</a:t>
                </a:r>
                <a:r>
                  <a:rPr lang="it-IT" dirty="0" smtClean="0"/>
                  <a:t>il </a:t>
                </a:r>
                <a:r>
                  <a:rPr lang="it-IT" dirty="0"/>
                  <a:t>voto collettivo </a:t>
                </a:r>
                <a:r>
                  <a:rPr lang="it-IT" dirty="0" smtClean="0"/>
                  <a:t>corrispondente </a:t>
                </a:r>
                <a:r>
                  <a:rPr lang="it-IT" dirty="0"/>
                  <a:t>ai voti individuali r</a:t>
                </a:r>
                <a:r>
                  <a:rPr lang="it-IT" baseline="-25000" dirty="0"/>
                  <a:t>1</a:t>
                </a:r>
                <a:r>
                  <a:rPr lang="it-IT" dirty="0"/>
                  <a:t>, r</a:t>
                </a:r>
                <a:r>
                  <a:rPr lang="it-IT" baseline="-25000" dirty="0"/>
                  <a:t>2</a:t>
                </a:r>
                <a:r>
                  <a:rPr lang="it-IT" dirty="0"/>
                  <a:t>, ... , </a:t>
                </a:r>
                <a:r>
                  <a:rPr lang="it-IT" dirty="0" err="1"/>
                  <a:t>r</a:t>
                </a:r>
                <a:r>
                  <a:rPr lang="it-IT" baseline="-25000" dirty="0" err="1"/>
                  <a:t>k</a:t>
                </a:r>
                <a:r>
                  <a:rPr lang="it-IT" dirty="0"/>
                  <a:t> </a:t>
                </a:r>
                <a:r>
                  <a:rPr lang="it-IT" dirty="0" smtClean="0"/>
                  <a:t>					derivato </a:t>
                </a:r>
                <a:r>
                  <a:rPr lang="it-IT" dirty="0"/>
                  <a:t>in accordo a </a:t>
                </a:r>
                <a14:m>
                  <m:oMath xmlns:m="http://schemas.openxmlformats.org/officeDocument/2006/math">
                    <m:r>
                      <a:rPr lang="it-IT" i="1">
                        <a:latin typeface="Cambria Math" charset="0"/>
                        <a:ea typeface="Cambria Math" charset="0"/>
                        <a:cs typeface="Cambria Math" charset="0"/>
                      </a:rPr>
                      <m:t>𝜎</m:t>
                    </m:r>
                  </m:oMath>
                </a14:m>
                <a:r>
                  <a:rPr lang="it-IT" dirty="0"/>
                  <a:t> </a:t>
                </a:r>
                <a:r>
                  <a:rPr lang="it-IT" dirty="0" smtClean="0"/>
                  <a:t>è </a:t>
                </a:r>
                <a:r>
                  <a:rPr lang="it-IT" dirty="0" err="1" smtClean="0"/>
                  <a:t>r</a:t>
                </a:r>
                <a:r>
                  <a:rPr lang="it-IT" dirty="0" smtClean="0"/>
                  <a:t> = </a:t>
                </a:r>
                <a:r>
                  <a:rPr lang="it-IT" dirty="0" err="1" smtClean="0"/>
                  <a:t>r</a:t>
                </a:r>
                <a:r>
                  <a:rPr lang="it-IT" baseline="-25000" dirty="0" err="1" smtClean="0"/>
                  <a:t>j</a:t>
                </a:r>
                <a:r>
                  <a:rPr lang="it-IT" baseline="-25000" dirty="0" smtClean="0"/>
                  <a:t> </a:t>
                </a:r>
                <a:r>
                  <a:rPr lang="it-IT" dirty="0" smtClean="0"/>
                  <a:t> </a:t>
                </a:r>
                <a:r>
                  <a:rPr lang="it-IT" sz="800" dirty="0" smtClean="0"/>
                  <a:t>										</a:t>
                </a:r>
                <a:endParaRPr lang="it-IT" baseline="-25000" dirty="0" smtClean="0"/>
              </a:p>
              <a:p>
                <a:r>
                  <a:rPr lang="it-IT" dirty="0" smtClean="0"/>
                  <a:t>Riassumiamo: </a:t>
                </a:r>
                <a:r>
                  <a:rPr lang="it-IT" i="1" dirty="0"/>
                  <a:t>per ogni insieme [k] di votanti esiste </a:t>
                </a:r>
                <a:r>
                  <a:rPr lang="it-IT" i="1" dirty="0" err="1"/>
                  <a:t>j</a:t>
                </a:r>
                <a:r>
                  <a:rPr lang="it-IT" i="1" dirty="0"/>
                  <a:t> </a:t>
                </a:r>
                <a14:m>
                  <m:oMath xmlns:m="http://schemas.openxmlformats.org/officeDocument/2006/math">
                    <m:r>
                      <a:rPr lang="it-IT" i="1"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</m:oMath>
                </a14:m>
                <a:r>
                  <a:rPr lang="it-IT" i="1" dirty="0"/>
                  <a:t> [</a:t>
                </a:r>
                <a:r>
                  <a:rPr lang="it-IT" i="1" dirty="0" err="1"/>
                  <a:t>n</a:t>
                </a:r>
                <a:r>
                  <a:rPr lang="it-IT" i="1" dirty="0"/>
                  <a:t>] tale </a:t>
                </a:r>
                <a:r>
                  <a:rPr lang="it-IT" i="1" dirty="0" smtClean="0"/>
                  <a:t>che </a:t>
                </a:r>
                <a:r>
                  <a:rPr lang="it-IT" dirty="0"/>
                  <a:t>il voto collettivo corrispondente ai voti individuali r</a:t>
                </a:r>
                <a:r>
                  <a:rPr lang="it-IT" baseline="-25000" dirty="0"/>
                  <a:t>1</a:t>
                </a:r>
                <a:r>
                  <a:rPr lang="it-IT" dirty="0"/>
                  <a:t>, r</a:t>
                </a:r>
                <a:r>
                  <a:rPr lang="it-IT" baseline="-25000" dirty="0"/>
                  <a:t>2</a:t>
                </a:r>
                <a:r>
                  <a:rPr lang="it-IT" dirty="0"/>
                  <a:t>, ... , </a:t>
                </a:r>
                <a:r>
                  <a:rPr lang="it-IT" dirty="0" err="1"/>
                  <a:t>r</a:t>
                </a:r>
                <a:r>
                  <a:rPr lang="it-IT" baseline="-25000" dirty="0" err="1"/>
                  <a:t>k</a:t>
                </a:r>
                <a:r>
                  <a:rPr lang="it-IT" dirty="0"/>
                  <a:t> </a:t>
                </a:r>
                <a:r>
                  <a:rPr lang="it-IT" dirty="0" smtClean="0"/>
                  <a:t>dei k votanti derivato </a:t>
                </a:r>
                <a:r>
                  <a:rPr lang="it-IT" dirty="0"/>
                  <a:t>in accordo a </a:t>
                </a:r>
                <a14:m>
                  <m:oMath xmlns:m="http://schemas.openxmlformats.org/officeDocument/2006/math">
                    <m:r>
                      <a:rPr lang="it-IT" i="1">
                        <a:latin typeface="Cambria Math" charset="0"/>
                        <a:ea typeface="Cambria Math" charset="0"/>
                        <a:cs typeface="Cambria Math" charset="0"/>
                      </a:rPr>
                      <m:t>𝜎</m:t>
                    </m:r>
                  </m:oMath>
                </a14:m>
                <a:r>
                  <a:rPr lang="it-IT" dirty="0"/>
                  <a:t> è </a:t>
                </a:r>
                <a:r>
                  <a:rPr lang="it-IT" dirty="0" err="1"/>
                  <a:t>r</a:t>
                </a:r>
                <a:r>
                  <a:rPr lang="it-IT" dirty="0"/>
                  <a:t> = </a:t>
                </a:r>
                <a:r>
                  <a:rPr lang="it-IT" dirty="0" err="1" smtClean="0"/>
                  <a:t>r</a:t>
                </a:r>
                <a:r>
                  <a:rPr lang="it-IT" baseline="-25000" dirty="0" err="1" smtClean="0"/>
                  <a:t>j</a:t>
                </a:r>
                <a:endParaRPr lang="it-IT" baseline="-25000" dirty="0" smtClean="0"/>
              </a:p>
              <a:p>
                <a:r>
                  <a:rPr lang="it-IT" b="1" i="1" dirty="0" smtClean="0">
                    <a:solidFill>
                      <a:srgbClr val="DD51E7"/>
                    </a:solidFill>
                  </a:rPr>
                  <a:t>per ogni insieme [k] di votanti esiste </a:t>
                </a:r>
                <a:r>
                  <a:rPr lang="it-IT" b="1" i="1" dirty="0" err="1">
                    <a:solidFill>
                      <a:srgbClr val="DD51E7"/>
                    </a:solidFill>
                  </a:rPr>
                  <a:t>j</a:t>
                </a:r>
                <a:r>
                  <a:rPr lang="it-IT" b="1" i="1" dirty="0">
                    <a:solidFill>
                      <a:srgbClr val="DD51E7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b="1" i="1">
                        <a:solidFill>
                          <a:srgbClr val="DD51E7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</m:oMath>
                </a14:m>
                <a:r>
                  <a:rPr lang="it-IT" b="1" i="1" dirty="0">
                    <a:solidFill>
                      <a:srgbClr val="DD51E7"/>
                    </a:solidFill>
                  </a:rPr>
                  <a:t> [</a:t>
                </a:r>
                <a:r>
                  <a:rPr lang="it-IT" b="1" i="1" dirty="0" err="1">
                    <a:solidFill>
                      <a:srgbClr val="DD51E7"/>
                    </a:solidFill>
                  </a:rPr>
                  <a:t>n</a:t>
                </a:r>
                <a:r>
                  <a:rPr lang="it-IT" b="1" i="1" dirty="0">
                    <a:solidFill>
                      <a:srgbClr val="DD51E7"/>
                    </a:solidFill>
                  </a:rPr>
                  <a:t>] tale </a:t>
                </a:r>
                <a:r>
                  <a:rPr lang="it-IT" b="1" i="1" dirty="0" smtClean="0">
                    <a:solidFill>
                      <a:srgbClr val="DD51E7"/>
                    </a:solidFill>
                  </a:rPr>
                  <a:t>che </a:t>
                </a:r>
                <a:r>
                  <a:rPr lang="it-IT" b="1" i="1" dirty="0" err="1">
                    <a:solidFill>
                      <a:srgbClr val="DD51E7"/>
                    </a:solidFill>
                  </a:rPr>
                  <a:t>r</a:t>
                </a:r>
                <a:r>
                  <a:rPr lang="it-IT" b="1" i="1" dirty="0">
                    <a:solidFill>
                      <a:srgbClr val="DD51E7"/>
                    </a:solidFill>
                  </a:rPr>
                  <a:t> = </a:t>
                </a:r>
                <a:r>
                  <a:rPr lang="it-IT" b="1" i="1" dirty="0" err="1">
                    <a:solidFill>
                      <a:srgbClr val="DD51E7"/>
                    </a:solidFill>
                  </a:rPr>
                  <a:t>r</a:t>
                </a:r>
                <a:r>
                  <a:rPr lang="it-IT" b="1" i="1" baseline="-25000" dirty="0" err="1">
                    <a:solidFill>
                      <a:srgbClr val="DD51E7"/>
                    </a:solidFill>
                  </a:rPr>
                  <a:t>j</a:t>
                </a:r>
                <a:endParaRPr lang="it-IT" b="1" i="1" baseline="-25000" dirty="0">
                  <a:solidFill>
                    <a:srgbClr val="DD51E7"/>
                  </a:solidFill>
                </a:endParaRPr>
              </a:p>
              <a:p>
                <a:r>
                  <a:rPr lang="it-IT" dirty="0" smtClean="0"/>
                  <a:t>cioè, </a:t>
                </a:r>
                <a:r>
                  <a:rPr lang="it-IT" b="1" dirty="0" smtClean="0">
                    <a:solidFill>
                      <a:srgbClr val="162DCF"/>
                    </a:solidFill>
                  </a:rPr>
                  <a:t>l’unico sistema di voto che rispetta U e IIA è la dittatura</a:t>
                </a:r>
                <a:endParaRPr lang="it-IT" b="1" dirty="0">
                  <a:solidFill>
                    <a:srgbClr val="162DCF"/>
                  </a:solidFill>
                </a:endParaRPr>
              </a:p>
              <a:p>
                <a:endParaRPr lang="it-IT" dirty="0"/>
              </a:p>
              <a:p>
                <a:pPr lvl="1"/>
                <a:endParaRPr lang="it-IT" dirty="0"/>
              </a:p>
            </p:txBody>
          </p:sp>
        </mc:Choice>
        <mc:Fallback>
          <p:sp>
            <p:nvSpPr>
              <p:cNvPr id="3" name="Segnaposto contenut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26379" y="1150806"/>
                <a:ext cx="9052661" cy="5528774"/>
              </a:xfrm>
              <a:blipFill rotWithShape="0">
                <a:blip r:embed="rId2"/>
                <a:stretch>
                  <a:fillRect l="-471" t="-662" r="-87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515226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60112" y="119604"/>
            <a:ext cx="8911687" cy="925975"/>
          </a:xfrm>
        </p:spPr>
        <p:txBody>
          <a:bodyPr/>
          <a:lstStyle/>
          <a:p>
            <a:r>
              <a:rPr lang="it-IT" dirty="0" smtClean="0">
                <a:solidFill>
                  <a:schemeClr val="tx1"/>
                </a:solidFill>
              </a:rPr>
              <a:t>La saggezza della folla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952604" y="1045579"/>
            <a:ext cx="9598929" cy="5540416"/>
          </a:xfrm>
        </p:spPr>
        <p:txBody>
          <a:bodyPr>
            <a:normAutofit lnSpcReduction="10000"/>
          </a:bodyPr>
          <a:lstStyle/>
          <a:p>
            <a:r>
              <a:rPr lang="it-IT" dirty="0" smtClean="0">
                <a:solidFill>
                  <a:schemeClr val="tx1"/>
                </a:solidFill>
              </a:rPr>
              <a:t>Avevamo </a:t>
            </a:r>
            <a:r>
              <a:rPr lang="it-IT" dirty="0">
                <a:solidFill>
                  <a:schemeClr val="tx1"/>
                </a:solidFill>
              </a:rPr>
              <a:t>concluso la trattazione del fenomeno dell’</a:t>
            </a:r>
            <a:r>
              <a:rPr lang="it-IT" dirty="0" err="1">
                <a:solidFill>
                  <a:schemeClr val="tx1"/>
                </a:solidFill>
              </a:rPr>
              <a:t>herding</a:t>
            </a:r>
            <a:r>
              <a:rPr lang="it-IT" dirty="0">
                <a:solidFill>
                  <a:schemeClr val="tx1"/>
                </a:solidFill>
              </a:rPr>
              <a:t> </a:t>
            </a:r>
            <a:r>
              <a:rPr lang="it-IT" dirty="0" smtClean="0">
                <a:solidFill>
                  <a:schemeClr val="tx1"/>
                </a:solidFill>
              </a:rPr>
              <a:t>osservando che una cascata imitativa può indurre </a:t>
            </a:r>
            <a:r>
              <a:rPr lang="it-IT" dirty="0">
                <a:solidFill>
                  <a:schemeClr val="tx1"/>
                </a:solidFill>
              </a:rPr>
              <a:t>decisioni </a:t>
            </a:r>
            <a:r>
              <a:rPr lang="it-IT" dirty="0" smtClean="0">
                <a:solidFill>
                  <a:schemeClr val="tx1"/>
                </a:solidFill>
              </a:rPr>
              <a:t>sbagliate</a:t>
            </a:r>
          </a:p>
          <a:p>
            <a:pPr lvl="1"/>
            <a:r>
              <a:rPr lang="it-IT" dirty="0" smtClean="0">
                <a:solidFill>
                  <a:schemeClr val="tx1"/>
                </a:solidFill>
              </a:rPr>
              <a:t>ossia, non è sempre una buona idea imitare il comportamento della massa...</a:t>
            </a:r>
          </a:p>
          <a:p>
            <a:endParaRPr lang="it-IT" dirty="0" smtClean="0">
              <a:solidFill>
                <a:schemeClr val="tx1"/>
              </a:solidFill>
            </a:endParaRPr>
          </a:p>
          <a:p>
            <a:r>
              <a:rPr lang="it-IT" dirty="0" smtClean="0">
                <a:solidFill>
                  <a:schemeClr val="tx1"/>
                </a:solidFill>
              </a:rPr>
              <a:t>Tuttavia, nel libro </a:t>
            </a:r>
            <a:r>
              <a:rPr lang="it-IT" i="1" dirty="0" smtClean="0">
                <a:solidFill>
                  <a:schemeClr val="tx1"/>
                </a:solidFill>
              </a:rPr>
              <a:t>The </a:t>
            </a:r>
            <a:r>
              <a:rPr lang="it-IT" i="1" dirty="0" err="1" smtClean="0">
                <a:solidFill>
                  <a:schemeClr val="tx1"/>
                </a:solidFill>
              </a:rPr>
              <a:t>wisdom</a:t>
            </a:r>
            <a:r>
              <a:rPr lang="it-IT" i="1" dirty="0" smtClean="0">
                <a:solidFill>
                  <a:schemeClr val="tx1"/>
                </a:solidFill>
              </a:rPr>
              <a:t> of </a:t>
            </a:r>
            <a:r>
              <a:rPr lang="it-IT" i="1" dirty="0" err="1" smtClean="0">
                <a:solidFill>
                  <a:schemeClr val="tx1"/>
                </a:solidFill>
              </a:rPr>
              <a:t>crowd</a:t>
            </a:r>
            <a:r>
              <a:rPr lang="it-IT" i="1" dirty="0" smtClean="0">
                <a:solidFill>
                  <a:schemeClr val="tx1"/>
                </a:solidFill>
              </a:rPr>
              <a:t> </a:t>
            </a:r>
            <a:r>
              <a:rPr lang="it-IT" dirty="0" smtClean="0">
                <a:solidFill>
                  <a:schemeClr val="tx1"/>
                </a:solidFill>
              </a:rPr>
              <a:t>(2004), James </a:t>
            </a:r>
            <a:r>
              <a:rPr lang="it-IT" dirty="0" err="1" smtClean="0">
                <a:solidFill>
                  <a:schemeClr val="tx1"/>
                </a:solidFill>
              </a:rPr>
              <a:t>Surowiecki</a:t>
            </a:r>
            <a:r>
              <a:rPr lang="it-IT" dirty="0" smtClean="0">
                <a:solidFill>
                  <a:schemeClr val="tx1"/>
                </a:solidFill>
              </a:rPr>
              <a:t> sostiene la tesi secondo la quale “il comportamento aggregato di un numero elevato di persone in possesso di informazione molto limitata può produrre risultati molto accurati”</a:t>
            </a:r>
          </a:p>
          <a:p>
            <a:pPr lvl="1"/>
            <a:r>
              <a:rPr lang="it-IT" dirty="0" smtClean="0">
                <a:solidFill>
                  <a:schemeClr val="tx1"/>
                </a:solidFill>
              </a:rPr>
              <a:t>l’assunzione alla base di questa affermazione è che gli individui, ciascuno in possesso di un’informazione privata, operano le loro scelte </a:t>
            </a:r>
            <a:r>
              <a:rPr lang="it-IT" i="1" dirty="0" smtClean="0">
                <a:solidFill>
                  <a:schemeClr val="tx1"/>
                </a:solidFill>
              </a:rPr>
              <a:t>indipendentemente</a:t>
            </a:r>
            <a:r>
              <a:rPr lang="it-IT" dirty="0" smtClean="0">
                <a:solidFill>
                  <a:schemeClr val="tx1"/>
                </a:solidFill>
              </a:rPr>
              <a:t> gli uni dagli altri – senza che nessuno conosca le scelte operate dagli altri</a:t>
            </a:r>
          </a:p>
          <a:p>
            <a:r>
              <a:rPr lang="it-IT" dirty="0" smtClean="0">
                <a:solidFill>
                  <a:schemeClr val="tx1"/>
                </a:solidFill>
              </a:rPr>
              <a:t>Iniziamo la trattazione dei sistemi di voto analizzando proprio questo fenomeno</a:t>
            </a:r>
          </a:p>
          <a:p>
            <a:r>
              <a:rPr lang="it-IT" dirty="0" smtClean="0">
                <a:solidFill>
                  <a:schemeClr val="tx1"/>
                </a:solidFill>
              </a:rPr>
              <a:t>ossia, studiando cosa accade quando un insieme di individui devono prendere una decisione di gruppo </a:t>
            </a:r>
          </a:p>
          <a:p>
            <a:pPr lvl="1"/>
            <a:r>
              <a:rPr lang="it-IT" dirty="0" smtClean="0">
                <a:solidFill>
                  <a:schemeClr val="tx1"/>
                </a:solidFill>
              </a:rPr>
              <a:t>ricevendo, ciascuno, un segnale privato</a:t>
            </a:r>
          </a:p>
          <a:p>
            <a:pPr lvl="1"/>
            <a:r>
              <a:rPr lang="it-IT" dirty="0" smtClean="0">
                <a:solidFill>
                  <a:schemeClr val="tx1"/>
                </a:solidFill>
              </a:rPr>
              <a:t>e prendendo decisioni individuali – senza, cioè osservare il comportamento degli altri individui</a:t>
            </a:r>
          </a:p>
        </p:txBody>
      </p:sp>
    </p:spTree>
    <p:extLst>
      <p:ext uri="{BB962C8B-B14F-4D97-AF65-F5344CB8AC3E}">
        <p14:creationId xmlns:p14="http://schemas.microsoft.com/office/powerpoint/2010/main" val="14994923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113423" y="378783"/>
            <a:ext cx="8911687" cy="669431"/>
          </a:xfrm>
        </p:spPr>
        <p:txBody>
          <a:bodyPr/>
          <a:lstStyle/>
          <a:p>
            <a:r>
              <a:rPr lang="it-IT" dirty="0" smtClean="0"/>
              <a:t>Dimostrazione </a:t>
            </a:r>
            <a:r>
              <a:rPr lang="it-IT" smtClean="0"/>
              <a:t>del teorema di Arrow</a:t>
            </a:r>
            <a:endParaRPr lang="it-IT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Segnaposto contenuto 2"/>
              <p:cNvSpPr>
                <a:spLocks noGrp="1"/>
              </p:cNvSpPr>
              <p:nvPr>
                <p:ph idx="1"/>
              </p:nvPr>
            </p:nvSpPr>
            <p:spPr>
              <a:xfrm>
                <a:off x="2247155" y="1214790"/>
                <a:ext cx="8974602" cy="5103542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it-IT" dirty="0" smtClean="0"/>
                  <a:t>Prima di procedere con la dimostrazione del teorema di Arrow, abbiamo bisogno di qualche definizione:</a:t>
                </a:r>
              </a:p>
              <a:p>
                <a:pPr lvl="1"/>
                <a:r>
                  <a:rPr lang="it-IT" dirty="0" smtClean="0"/>
                  <a:t>dati un insieme [</a:t>
                </a:r>
                <a:r>
                  <a:rPr lang="it-IT" dirty="0" err="1" smtClean="0"/>
                  <a:t>n</a:t>
                </a:r>
                <a:r>
                  <a:rPr lang="it-IT" dirty="0" smtClean="0"/>
                  <a:t>] di alternative e un insieme [k] di votanti, un </a:t>
                </a:r>
                <a:r>
                  <a:rPr lang="it-IT" b="1" dirty="0" smtClean="0">
                    <a:solidFill>
                      <a:srgbClr val="FF0000"/>
                    </a:solidFill>
                  </a:rPr>
                  <a:t>profilo</a:t>
                </a:r>
                <a:r>
                  <a:rPr lang="it-IT" dirty="0" smtClean="0"/>
                  <a:t> è una k-</a:t>
                </a:r>
                <a:r>
                  <a:rPr lang="it-IT" dirty="0" err="1" smtClean="0"/>
                  <a:t>upla</a:t>
                </a:r>
                <a:r>
                  <a:rPr lang="it-IT" dirty="0" smtClean="0"/>
                  <a:t> </a:t>
                </a:r>
                <a:r>
                  <a:rPr lang="it-IT" b="1" dirty="0" err="1" smtClean="0">
                    <a:solidFill>
                      <a:srgbClr val="FF0000"/>
                    </a:solidFill>
                  </a:rPr>
                  <a:t>P</a:t>
                </a:r>
                <a:r>
                  <a:rPr lang="it-IT" b="1" dirty="0" smtClean="0">
                    <a:solidFill>
                      <a:srgbClr val="FF0000"/>
                    </a:solidFill>
                  </a:rPr>
                  <a:t> =〈 </a:t>
                </a:r>
                <a:r>
                  <a:rPr lang="it-IT" b="1" dirty="0">
                    <a:solidFill>
                      <a:srgbClr val="FF0000"/>
                    </a:solidFill>
                  </a:rPr>
                  <a:t>r</a:t>
                </a:r>
                <a:r>
                  <a:rPr lang="it-IT" b="1" baseline="-25000" dirty="0">
                    <a:solidFill>
                      <a:srgbClr val="FF0000"/>
                    </a:solidFill>
                  </a:rPr>
                  <a:t>1</a:t>
                </a:r>
                <a:r>
                  <a:rPr lang="it-IT" b="1" dirty="0">
                    <a:solidFill>
                      <a:srgbClr val="FF0000"/>
                    </a:solidFill>
                  </a:rPr>
                  <a:t>, r</a:t>
                </a:r>
                <a:r>
                  <a:rPr lang="it-IT" b="1" baseline="-25000" dirty="0">
                    <a:solidFill>
                      <a:srgbClr val="FF0000"/>
                    </a:solidFill>
                  </a:rPr>
                  <a:t>2</a:t>
                </a:r>
                <a:r>
                  <a:rPr lang="it-IT" b="1" dirty="0">
                    <a:solidFill>
                      <a:srgbClr val="FF0000"/>
                    </a:solidFill>
                  </a:rPr>
                  <a:t>, ... , </a:t>
                </a:r>
                <a:r>
                  <a:rPr lang="it-IT" b="1" dirty="0" err="1" smtClean="0">
                    <a:solidFill>
                      <a:srgbClr val="FF0000"/>
                    </a:solidFill>
                  </a:rPr>
                  <a:t>r</a:t>
                </a:r>
                <a:r>
                  <a:rPr lang="it-IT" b="1" baseline="-25000" dirty="0" err="1" smtClean="0">
                    <a:solidFill>
                      <a:srgbClr val="FF0000"/>
                    </a:solidFill>
                  </a:rPr>
                  <a:t>k</a:t>
                </a:r>
                <a:r>
                  <a:rPr lang="it-IT" b="1" dirty="0" smtClean="0">
                    <a:solidFill>
                      <a:srgbClr val="FF0000"/>
                    </a:solidFill>
                  </a:rPr>
                  <a:t> 〉</a:t>
                </a:r>
                <a:r>
                  <a:rPr lang="it-IT" dirty="0" smtClean="0"/>
                  <a:t>di ranking – ciascuno espressione del voto di uno dei votanti per quelle alternative </a:t>
                </a:r>
              </a:p>
              <a:p>
                <a:pPr lvl="1"/>
                <a:r>
                  <a:rPr lang="it-IT" dirty="0"/>
                  <a:t>dati un insieme [</a:t>
                </a:r>
                <a:r>
                  <a:rPr lang="it-IT" dirty="0" err="1"/>
                  <a:t>n</a:t>
                </a:r>
                <a:r>
                  <a:rPr lang="it-IT" dirty="0"/>
                  <a:t>] di </a:t>
                </a:r>
                <a:r>
                  <a:rPr lang="it-IT" dirty="0" smtClean="0"/>
                  <a:t>alternative, </a:t>
                </a:r>
                <a:r>
                  <a:rPr lang="it-IT" dirty="0"/>
                  <a:t>un insieme [k] di votanti, </a:t>
                </a:r>
                <a:r>
                  <a:rPr lang="it-IT" dirty="0" smtClean="0"/>
                  <a:t> e un </a:t>
                </a:r>
                <a:r>
                  <a:rPr lang="it-IT" dirty="0">
                    <a:solidFill>
                      <a:schemeClr val="tx1"/>
                    </a:solidFill>
                  </a:rPr>
                  <a:t>profilo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		       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P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</a:t>
                </a:r>
                <a:r>
                  <a:rPr lang="it-IT" dirty="0">
                    <a:solidFill>
                      <a:schemeClr val="tx1"/>
                    </a:solidFill>
                  </a:rPr>
                  <a:t>=〈 r</a:t>
                </a:r>
                <a:r>
                  <a:rPr lang="it-IT" baseline="-25000" dirty="0">
                    <a:solidFill>
                      <a:schemeClr val="tx1"/>
                    </a:solidFill>
                  </a:rPr>
                  <a:t>1</a:t>
                </a:r>
                <a:r>
                  <a:rPr lang="it-IT" dirty="0">
                    <a:solidFill>
                      <a:schemeClr val="tx1"/>
                    </a:solidFill>
                  </a:rPr>
                  <a:t>, r</a:t>
                </a:r>
                <a:r>
                  <a:rPr lang="it-IT" baseline="-25000" dirty="0">
                    <a:solidFill>
                      <a:schemeClr val="tx1"/>
                    </a:solidFill>
                  </a:rPr>
                  <a:t>2</a:t>
                </a:r>
                <a:r>
                  <a:rPr lang="it-IT" dirty="0">
                    <a:solidFill>
                      <a:schemeClr val="tx1"/>
                    </a:solidFill>
                  </a:rPr>
                  <a:t>, ... , </a:t>
                </a:r>
                <a:r>
                  <a:rPr lang="it-IT" dirty="0" err="1">
                    <a:solidFill>
                      <a:schemeClr val="tx1"/>
                    </a:solidFill>
                  </a:rPr>
                  <a:t>r</a:t>
                </a:r>
                <a:r>
                  <a:rPr lang="it-IT" baseline="-25000" dirty="0" err="1">
                    <a:solidFill>
                      <a:schemeClr val="tx1"/>
                    </a:solidFill>
                  </a:rPr>
                  <a:t>k</a:t>
                </a:r>
                <a:r>
                  <a:rPr lang="it-IT" dirty="0">
                    <a:solidFill>
                      <a:schemeClr val="tx1"/>
                    </a:solidFill>
                  </a:rPr>
                  <a:t>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〉, un’alternativa polarizzante per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P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è un’alternativa x </a:t>
                </a:r>
                <a14:m>
                  <m:oMath xmlns:m="http://schemas.openxmlformats.org/officeDocument/2006/math">
                    <m:r>
                      <a:rPr lang="it-IT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</m:oMath>
                </a14:m>
                <a:r>
                  <a:rPr lang="it-IT" dirty="0" smtClean="0">
                    <a:solidFill>
                      <a:schemeClr val="tx1"/>
                    </a:solidFill>
                  </a:rPr>
                  <a:t> [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n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] tale che, </a:t>
                </a:r>
                <a:r>
                  <a:rPr lang="it-IT" b="1" dirty="0" smtClean="0">
                    <a:solidFill>
                      <a:srgbClr val="162DCF"/>
                    </a:solidFill>
                  </a:rPr>
                  <a:t>per ogni h </a:t>
                </a:r>
                <a14:m>
                  <m:oMath xmlns:m="http://schemas.openxmlformats.org/officeDocument/2006/math">
                    <m:r>
                      <a:rPr lang="it-IT" b="1" i="1">
                        <a:solidFill>
                          <a:srgbClr val="162DCF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</m:oMath>
                </a14:m>
                <a:r>
                  <a:rPr lang="it-IT" b="1" dirty="0">
                    <a:solidFill>
                      <a:srgbClr val="162DCF"/>
                    </a:solidFill>
                  </a:rPr>
                  <a:t> </a:t>
                </a:r>
                <a:r>
                  <a:rPr lang="it-IT" b="1" dirty="0" smtClean="0">
                    <a:solidFill>
                      <a:srgbClr val="162DCF"/>
                    </a:solidFill>
                  </a:rPr>
                  <a:t>[k], </a:t>
                </a:r>
                <a14:m>
                  <m:oMath xmlns:m="http://schemas.openxmlformats.org/officeDocument/2006/math">
                    <m:r>
                      <a:rPr lang="it-IT" b="1" i="1" smtClean="0">
                        <a:solidFill>
                          <a:srgbClr val="162DCF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𝝆</m:t>
                    </m:r>
                  </m:oMath>
                </a14:m>
                <a:r>
                  <a:rPr lang="it-IT" b="1" baseline="-25000" dirty="0" smtClean="0">
                    <a:solidFill>
                      <a:srgbClr val="162DCF"/>
                    </a:solidFill>
                  </a:rPr>
                  <a:t>h</a:t>
                </a:r>
                <a:r>
                  <a:rPr lang="it-IT" b="1" dirty="0" smtClean="0">
                    <a:solidFill>
                      <a:srgbClr val="162DCF"/>
                    </a:solidFill>
                  </a:rPr>
                  <a:t>(x) = 0 oppure </a:t>
                </a:r>
                <a14:m>
                  <m:oMath xmlns:m="http://schemas.openxmlformats.org/officeDocument/2006/math">
                    <m:r>
                      <a:rPr lang="it-IT" b="1" i="1">
                        <a:solidFill>
                          <a:srgbClr val="162DCF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𝝆</m:t>
                    </m:r>
                  </m:oMath>
                </a14:m>
                <a:r>
                  <a:rPr lang="it-IT" b="1" baseline="-25000" dirty="0">
                    <a:solidFill>
                      <a:srgbClr val="162DCF"/>
                    </a:solidFill>
                  </a:rPr>
                  <a:t>h</a:t>
                </a:r>
                <a:r>
                  <a:rPr lang="it-IT" b="1" dirty="0">
                    <a:solidFill>
                      <a:srgbClr val="162DCF"/>
                    </a:solidFill>
                  </a:rPr>
                  <a:t>(x) = </a:t>
                </a:r>
                <a:r>
                  <a:rPr lang="it-IT" b="1" dirty="0" err="1" smtClean="0">
                    <a:solidFill>
                      <a:srgbClr val="162DCF"/>
                    </a:solidFill>
                  </a:rPr>
                  <a:t>n</a:t>
                </a:r>
                <a:r>
                  <a:rPr lang="it-IT" b="1" dirty="0" smtClean="0">
                    <a:solidFill>
                      <a:srgbClr val="162DCF"/>
                    </a:solidFill>
                  </a:rPr>
                  <a:t> – 1  </a:t>
                </a:r>
                <a:endParaRPr lang="it-IT" b="1" dirty="0">
                  <a:solidFill>
                    <a:schemeClr val="tx1"/>
                  </a:solidFill>
                </a:endParaRPr>
              </a:p>
              <a:p>
                <a:r>
                  <a:rPr lang="it-IT" dirty="0" smtClean="0"/>
                  <a:t>Dimostriamo il teorema di Arrow in tre passi</a:t>
                </a:r>
              </a:p>
              <a:p>
                <a:r>
                  <a:rPr lang="it-IT" dirty="0" smtClean="0"/>
                  <a:t>1) dimostriamo che se x è </a:t>
                </a:r>
                <a:r>
                  <a:rPr lang="it-IT" dirty="0">
                    <a:solidFill>
                      <a:schemeClr val="tx1"/>
                    </a:solidFill>
                  </a:rPr>
                  <a:t>un’alternativa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polarizzante per un </a:t>
                </a:r>
                <a:r>
                  <a:rPr lang="it-IT" dirty="0" smtClean="0"/>
                  <a:t>profilo 	      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P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</a:t>
                </a:r>
                <a:r>
                  <a:rPr lang="it-IT" dirty="0">
                    <a:solidFill>
                      <a:schemeClr val="tx1"/>
                    </a:solidFill>
                  </a:rPr>
                  <a:t>=〈 r</a:t>
                </a:r>
                <a:r>
                  <a:rPr lang="it-IT" baseline="-25000" dirty="0">
                    <a:solidFill>
                      <a:schemeClr val="tx1"/>
                    </a:solidFill>
                  </a:rPr>
                  <a:t>1</a:t>
                </a:r>
                <a:r>
                  <a:rPr lang="it-IT" dirty="0">
                    <a:solidFill>
                      <a:schemeClr val="tx1"/>
                    </a:solidFill>
                  </a:rPr>
                  <a:t>, r</a:t>
                </a:r>
                <a:r>
                  <a:rPr lang="it-IT" baseline="-25000" dirty="0">
                    <a:solidFill>
                      <a:schemeClr val="tx1"/>
                    </a:solidFill>
                  </a:rPr>
                  <a:t>2</a:t>
                </a:r>
                <a:r>
                  <a:rPr lang="it-IT" dirty="0">
                    <a:solidFill>
                      <a:schemeClr val="tx1"/>
                    </a:solidFill>
                  </a:rPr>
                  <a:t>, ... , </a:t>
                </a:r>
                <a:r>
                  <a:rPr lang="it-IT" dirty="0" err="1">
                    <a:solidFill>
                      <a:schemeClr val="tx1"/>
                    </a:solidFill>
                  </a:rPr>
                  <a:t>r</a:t>
                </a:r>
                <a:r>
                  <a:rPr lang="it-IT" baseline="-25000" dirty="0" err="1">
                    <a:solidFill>
                      <a:schemeClr val="tx1"/>
                    </a:solidFill>
                  </a:rPr>
                  <a:t>k</a:t>
                </a:r>
                <a:r>
                  <a:rPr lang="it-IT" dirty="0">
                    <a:solidFill>
                      <a:schemeClr val="tx1"/>
                    </a:solidFill>
                  </a:rPr>
                  <a:t>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〉allora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𝜌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(x) = 0 oppure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𝜌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(x) = </a:t>
                </a:r>
                <a:r>
                  <a:rPr lang="it-IT" dirty="0" err="1">
                    <a:solidFill>
                      <a:schemeClr val="tx1"/>
                    </a:solidFill>
                  </a:rPr>
                  <a:t>n</a:t>
                </a:r>
                <a:r>
                  <a:rPr lang="it-IT" dirty="0">
                    <a:solidFill>
                      <a:schemeClr val="tx1"/>
                    </a:solidFill>
                  </a:rPr>
                  <a:t> – 1 </a:t>
                </a:r>
                <a:endParaRPr lang="it-IT" dirty="0" smtClean="0">
                  <a:solidFill>
                    <a:schemeClr val="tx1"/>
                  </a:solidFill>
                </a:endParaRPr>
              </a:p>
              <a:p>
                <a:pPr lvl="1"/>
                <a:r>
                  <a:rPr lang="it-IT" dirty="0" smtClean="0">
                    <a:solidFill>
                      <a:schemeClr val="tx1"/>
                    </a:solidFill>
                  </a:rPr>
                  <a:t>al solito,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𝜌</m:t>
                    </m:r>
                  </m:oMath>
                </a14:m>
                <a:r>
                  <a:rPr lang="it-IT" dirty="0" smtClean="0">
                    <a:solidFill>
                      <a:schemeClr val="tx1"/>
                    </a:solidFill>
                  </a:rPr>
                  <a:t> è la funzione peso associata al</a:t>
                </a:r>
                <a:r>
                  <a:rPr lang="it-IT" dirty="0" smtClean="0"/>
                  <a:t> </a:t>
                </a:r>
                <a:r>
                  <a:rPr lang="it-IT" dirty="0"/>
                  <a:t>voto collettivo </a:t>
                </a:r>
                <a:r>
                  <a:rPr lang="it-IT" dirty="0" err="1" smtClean="0"/>
                  <a:t>r</a:t>
                </a:r>
                <a:r>
                  <a:rPr lang="it-IT" dirty="0" smtClean="0"/>
                  <a:t> (che soddisfa </a:t>
                </a:r>
                <a14:m>
                  <m:oMath xmlns:m="http://schemas.openxmlformats.org/officeDocument/2006/math">
                    <m:r>
                      <a:rPr lang="it-IT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𝜎</m:t>
                    </m:r>
                  </m:oMath>
                </a14:m>
                <a:r>
                  <a:rPr lang="it-IT" dirty="0" smtClean="0"/>
                  <a:t>) corrispondente a </a:t>
                </a:r>
                <a:r>
                  <a:rPr lang="it-IT" dirty="0" err="1" smtClean="0"/>
                  <a:t>P</a:t>
                </a:r>
                <a:endParaRPr lang="it-IT" dirty="0" smtClean="0">
                  <a:solidFill>
                    <a:schemeClr val="tx1"/>
                  </a:solidFill>
                </a:endParaRPr>
              </a:p>
              <a:p>
                <a:r>
                  <a:rPr lang="it-IT" dirty="0" smtClean="0">
                    <a:solidFill>
                      <a:schemeClr val="tx1"/>
                    </a:solidFill>
                  </a:rPr>
                  <a:t>2) definiamo una successione di k profili in ciascuno dei quali una stessa       x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[</a:t>
                </a:r>
                <a:r>
                  <a:rPr lang="it-IT" dirty="0" err="1">
                    <a:solidFill>
                      <a:schemeClr val="tx1"/>
                    </a:solidFill>
                  </a:rPr>
                  <a:t>n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] è polarizzante e, tramite essi, individuiamo un dittatore potenziale</a:t>
                </a:r>
              </a:p>
              <a:p>
                <a:r>
                  <a:rPr lang="it-IT" dirty="0" smtClean="0">
                    <a:solidFill>
                      <a:schemeClr val="tx1"/>
                    </a:solidFill>
                  </a:rPr>
                  <a:t>3) dimostriamo che il dittatore potenziale è, effettivamente, il dittatore cercato</a:t>
                </a:r>
                <a:endParaRPr lang="it-IT" dirty="0"/>
              </a:p>
            </p:txBody>
          </p:sp>
        </mc:Choice>
        <mc:Fallback>
          <p:sp>
            <p:nvSpPr>
              <p:cNvPr id="3" name="Segnaposto contenut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47155" y="1214790"/>
                <a:ext cx="8974602" cy="5103542"/>
              </a:xfrm>
              <a:blipFill rotWithShape="0">
                <a:blip r:embed="rId2"/>
                <a:stretch>
                  <a:fillRect l="-476" t="-1195" r="-34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526867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113423" y="378783"/>
            <a:ext cx="8911687" cy="669431"/>
          </a:xfrm>
        </p:spPr>
        <p:txBody>
          <a:bodyPr/>
          <a:lstStyle/>
          <a:p>
            <a:r>
              <a:rPr lang="it-IT" dirty="0" smtClean="0"/>
              <a:t>Dimostrazione </a:t>
            </a:r>
            <a:r>
              <a:rPr lang="it-IT" smtClean="0"/>
              <a:t>del teorema di Arrow</a:t>
            </a:r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/>
              <p:cNvSpPr>
                <a:spLocks noGrp="1"/>
              </p:cNvSpPr>
              <p:nvPr>
                <p:ph idx="1"/>
              </p:nvPr>
            </p:nvSpPr>
            <p:spPr>
              <a:xfrm>
                <a:off x="2247155" y="1214790"/>
                <a:ext cx="8974602" cy="5186010"/>
              </a:xfrm>
            </p:spPr>
            <p:txBody>
              <a:bodyPr>
                <a:normAutofit/>
              </a:bodyPr>
              <a:lstStyle/>
              <a:p>
                <a:r>
                  <a:rPr lang="it-IT" dirty="0" smtClean="0"/>
                  <a:t>1) dimostriamo che se x è </a:t>
                </a:r>
                <a:r>
                  <a:rPr lang="it-IT" dirty="0">
                    <a:solidFill>
                      <a:schemeClr val="tx1"/>
                    </a:solidFill>
                  </a:rPr>
                  <a:t>un’alternativa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polarizzante per un </a:t>
                </a:r>
                <a:r>
                  <a:rPr lang="it-IT" dirty="0" smtClean="0"/>
                  <a:t>profilo 	      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P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</a:t>
                </a:r>
                <a:r>
                  <a:rPr lang="it-IT" dirty="0">
                    <a:solidFill>
                      <a:schemeClr val="tx1"/>
                    </a:solidFill>
                  </a:rPr>
                  <a:t>=〈 r</a:t>
                </a:r>
                <a:r>
                  <a:rPr lang="it-IT" baseline="-25000" dirty="0">
                    <a:solidFill>
                      <a:schemeClr val="tx1"/>
                    </a:solidFill>
                  </a:rPr>
                  <a:t>1</a:t>
                </a:r>
                <a:r>
                  <a:rPr lang="it-IT" dirty="0">
                    <a:solidFill>
                      <a:schemeClr val="tx1"/>
                    </a:solidFill>
                  </a:rPr>
                  <a:t>, r</a:t>
                </a:r>
                <a:r>
                  <a:rPr lang="it-IT" baseline="-25000" dirty="0">
                    <a:solidFill>
                      <a:schemeClr val="tx1"/>
                    </a:solidFill>
                  </a:rPr>
                  <a:t>2</a:t>
                </a:r>
                <a:r>
                  <a:rPr lang="it-IT" dirty="0">
                    <a:solidFill>
                      <a:schemeClr val="tx1"/>
                    </a:solidFill>
                  </a:rPr>
                  <a:t>, ... , </a:t>
                </a:r>
                <a:r>
                  <a:rPr lang="it-IT" dirty="0" err="1">
                    <a:solidFill>
                      <a:schemeClr val="tx1"/>
                    </a:solidFill>
                  </a:rPr>
                  <a:t>r</a:t>
                </a:r>
                <a:r>
                  <a:rPr lang="it-IT" baseline="-25000" dirty="0" err="1">
                    <a:solidFill>
                      <a:schemeClr val="tx1"/>
                    </a:solidFill>
                  </a:rPr>
                  <a:t>k</a:t>
                </a:r>
                <a:r>
                  <a:rPr lang="it-IT" dirty="0">
                    <a:solidFill>
                      <a:schemeClr val="tx1"/>
                    </a:solidFill>
                  </a:rPr>
                  <a:t>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〉allora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𝜌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(x) = 0 oppure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𝜌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(x) = </a:t>
                </a:r>
                <a:r>
                  <a:rPr lang="it-IT" dirty="0" err="1">
                    <a:solidFill>
                      <a:schemeClr val="tx1"/>
                    </a:solidFill>
                  </a:rPr>
                  <a:t>n</a:t>
                </a:r>
                <a:r>
                  <a:rPr lang="it-IT" dirty="0">
                    <a:solidFill>
                      <a:schemeClr val="tx1"/>
                    </a:solidFill>
                  </a:rPr>
                  <a:t> – 1 </a:t>
                </a:r>
                <a:endParaRPr lang="it-IT" dirty="0" smtClean="0">
                  <a:solidFill>
                    <a:schemeClr val="tx1"/>
                  </a:solidFill>
                </a:endParaRPr>
              </a:p>
              <a:p>
                <a:pPr lvl="1"/>
                <a:r>
                  <a:rPr lang="it-IT" dirty="0" smtClean="0">
                    <a:solidFill>
                      <a:schemeClr val="tx1"/>
                    </a:solidFill>
                  </a:rPr>
                  <a:t>supponiamo per assurdo che 0 &lt;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𝜌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(x)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&lt; </a:t>
                </a:r>
                <a:r>
                  <a:rPr lang="it-IT" dirty="0" err="1">
                    <a:solidFill>
                      <a:schemeClr val="tx1"/>
                    </a:solidFill>
                  </a:rPr>
                  <a:t>n</a:t>
                </a:r>
                <a:r>
                  <a:rPr lang="it-IT" dirty="0">
                    <a:solidFill>
                      <a:schemeClr val="tx1"/>
                    </a:solidFill>
                  </a:rPr>
                  <a:t> –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1: allora esistono due alternative 	        y,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z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</m:oMath>
                </a14:m>
                <a:r>
                  <a:rPr lang="it-IT" dirty="0" smtClean="0">
                    <a:solidFill>
                      <a:schemeClr val="tx1"/>
                    </a:solidFill>
                  </a:rPr>
                  <a:t> [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n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] tali che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𝜌</m:t>
                    </m:r>
                  </m:oMath>
                </a14:m>
                <a:r>
                  <a:rPr lang="it-IT" dirty="0" smtClean="0">
                    <a:solidFill>
                      <a:schemeClr val="tx1"/>
                    </a:solidFill>
                  </a:rPr>
                  <a:t>(z) &lt;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𝜌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(x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) &lt;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𝜌</m:t>
                    </m:r>
                  </m:oMath>
                </a14:m>
                <a:r>
                  <a:rPr lang="it-IT" dirty="0" smtClean="0">
                    <a:solidFill>
                      <a:schemeClr val="tx1"/>
                    </a:solidFill>
                  </a:rPr>
                  <a:t>(y)</a:t>
                </a:r>
              </a:p>
              <a:p>
                <a:pPr lvl="1"/>
                <a:r>
                  <a:rPr lang="it-IT" dirty="0" smtClean="0">
                    <a:solidFill>
                      <a:schemeClr val="tx1"/>
                    </a:solidFill>
                  </a:rPr>
                  <a:t>creiamo un nuovo profilo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P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’ </a:t>
                </a:r>
                <a:r>
                  <a:rPr lang="it-IT" dirty="0">
                    <a:solidFill>
                      <a:schemeClr val="tx1"/>
                    </a:solidFill>
                  </a:rPr>
                  <a:t>=〈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r’</a:t>
                </a:r>
                <a:r>
                  <a:rPr lang="it-IT" baseline="-25000" dirty="0" smtClean="0">
                    <a:solidFill>
                      <a:schemeClr val="tx1"/>
                    </a:solidFill>
                  </a:rPr>
                  <a:t>1</a:t>
                </a:r>
                <a:r>
                  <a:rPr lang="it-IT" dirty="0">
                    <a:solidFill>
                      <a:schemeClr val="tx1"/>
                    </a:solidFill>
                  </a:rPr>
                  <a:t>,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r’</a:t>
                </a:r>
                <a:r>
                  <a:rPr lang="it-IT" baseline="-25000" dirty="0" smtClean="0">
                    <a:solidFill>
                      <a:schemeClr val="tx1"/>
                    </a:solidFill>
                  </a:rPr>
                  <a:t>2</a:t>
                </a:r>
                <a:r>
                  <a:rPr lang="it-IT" dirty="0">
                    <a:solidFill>
                      <a:schemeClr val="tx1"/>
                    </a:solidFill>
                  </a:rPr>
                  <a:t>, ... ,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r’</a:t>
                </a:r>
                <a:r>
                  <a:rPr lang="it-IT" baseline="-25000" dirty="0" err="1" smtClean="0">
                    <a:solidFill>
                      <a:schemeClr val="tx1"/>
                    </a:solidFill>
                  </a:rPr>
                  <a:t>k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</a:t>
                </a:r>
                <a:r>
                  <a:rPr lang="it-IT" dirty="0">
                    <a:solidFill>
                      <a:schemeClr val="tx1"/>
                    </a:solidFill>
                  </a:rPr>
                  <a:t>〉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nel modo seguente: </a:t>
                </a:r>
                <a:r>
                  <a:rPr lang="it-IT" sz="800" dirty="0" smtClean="0">
                    <a:solidFill>
                      <a:schemeClr val="tx1"/>
                    </a:solidFill>
                  </a:rPr>
                  <a:t>																	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				</a:t>
                </a:r>
                <a14:m>
                  <m:oMath xmlns:m="http://schemas.openxmlformats.org/officeDocument/2006/math">
                    <m:r>
                      <a:rPr lang="it-IT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⊛</m:t>
                    </m:r>
                  </m:oMath>
                </a14:m>
                <a:r>
                  <a:rPr lang="it-IT" dirty="0" smtClean="0">
                    <a:solidFill>
                      <a:schemeClr val="tx1"/>
                    </a:solidFill>
                  </a:rPr>
                  <a:t> per </a:t>
                </a:r>
                <a:r>
                  <a:rPr lang="it-IT" dirty="0">
                    <a:solidFill>
                      <a:schemeClr val="tx1"/>
                    </a:solidFill>
                  </a:rPr>
                  <a:t>ogni i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[k] tale che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𝜌</m:t>
                    </m:r>
                  </m:oMath>
                </a14:m>
                <a:r>
                  <a:rPr lang="it-IT" baseline="-25000" dirty="0">
                    <a:solidFill>
                      <a:schemeClr val="tx1"/>
                    </a:solidFill>
                  </a:rPr>
                  <a:t>i</a:t>
                </a:r>
                <a:r>
                  <a:rPr lang="it-IT" dirty="0">
                    <a:solidFill>
                      <a:schemeClr val="tx1"/>
                    </a:solidFill>
                  </a:rPr>
                  <a:t>(y)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&lt;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𝜌</m:t>
                    </m:r>
                  </m:oMath>
                </a14:m>
                <a:r>
                  <a:rPr lang="it-IT" baseline="-25000" dirty="0">
                    <a:solidFill>
                      <a:schemeClr val="tx1"/>
                    </a:solidFill>
                  </a:rPr>
                  <a:t>i</a:t>
                </a:r>
                <a:r>
                  <a:rPr lang="it-IT" dirty="0">
                    <a:solidFill>
                      <a:schemeClr val="tx1"/>
                    </a:solidFill>
                  </a:rPr>
                  <a:t>(</a:t>
                </a:r>
                <a:r>
                  <a:rPr lang="it-IT" dirty="0" err="1">
                    <a:solidFill>
                      <a:schemeClr val="tx1"/>
                    </a:solidFill>
                  </a:rPr>
                  <a:t>z</a:t>
                </a:r>
                <a:r>
                  <a:rPr lang="it-IT" dirty="0">
                    <a:solidFill>
                      <a:schemeClr val="tx1"/>
                    </a:solidFill>
                  </a:rPr>
                  <a:t>), </a:t>
                </a:r>
                <a:r>
                  <a:rPr lang="it-IT" dirty="0" err="1">
                    <a:solidFill>
                      <a:schemeClr val="tx1"/>
                    </a:solidFill>
                  </a:rPr>
                  <a:t>r’</a:t>
                </a:r>
                <a:r>
                  <a:rPr lang="it-IT" baseline="-25000" dirty="0" err="1">
                    <a:solidFill>
                      <a:schemeClr val="tx1"/>
                    </a:solidFill>
                  </a:rPr>
                  <a:t>i</a:t>
                </a:r>
                <a:r>
                  <a:rPr lang="it-IT" dirty="0">
                    <a:solidFill>
                      <a:schemeClr val="tx1"/>
                    </a:solidFill>
                  </a:rPr>
                  <a:t>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=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r</a:t>
                </a:r>
                <a:r>
                  <a:rPr lang="it-IT" baseline="-25000" dirty="0" err="1" smtClean="0">
                    <a:solidFill>
                      <a:schemeClr val="tx1"/>
                    </a:solidFill>
                  </a:rPr>
                  <a:t>i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</a:t>
                </a:r>
                <a:r>
                  <a:rPr lang="it-IT" sz="800" dirty="0" smtClean="0">
                    <a:solidFill>
                      <a:schemeClr val="tx1"/>
                    </a:solidFill>
                  </a:rPr>
                  <a:t>																	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								</a:t>
                </a:r>
                <a:r>
                  <a:rPr lang="it-IT" dirty="0">
                    <a:solidFill>
                      <a:schemeClr val="tx1"/>
                    </a:solidFill>
                    <a:ea typeface="Cambria Math" charset="0"/>
                    <a:cs typeface="Cambria Math" charset="0"/>
                  </a:rPr>
                  <a:t> </a:t>
                </a:r>
                <a:r>
                  <a:rPr lang="it-IT" dirty="0" smtClean="0">
                    <a:solidFill>
                      <a:schemeClr val="tx1"/>
                    </a:solidFill>
                    <a:ea typeface="Cambria Math" charset="0"/>
                    <a:cs typeface="Cambria Math" charset="0"/>
                  </a:rPr>
                  <a:t>	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⊛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per ogni i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[k] tale che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𝜌</m:t>
                    </m:r>
                  </m:oMath>
                </a14:m>
                <a:r>
                  <a:rPr lang="it-IT" baseline="-25000" dirty="0" smtClean="0">
                    <a:solidFill>
                      <a:schemeClr val="tx1"/>
                    </a:solidFill>
                  </a:rPr>
                  <a:t>i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(y) &gt;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𝜌</m:t>
                    </m:r>
                  </m:oMath>
                </a14:m>
                <a:r>
                  <a:rPr lang="it-IT" baseline="-25000" dirty="0" smtClean="0">
                    <a:solidFill>
                      <a:schemeClr val="tx1"/>
                    </a:solidFill>
                  </a:rPr>
                  <a:t>i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(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z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),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r’</a:t>
                </a:r>
                <a:r>
                  <a:rPr lang="it-IT" baseline="-25000" dirty="0" err="1" smtClean="0">
                    <a:solidFill>
                      <a:schemeClr val="tx1"/>
                    </a:solidFill>
                  </a:rPr>
                  <a:t>i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è ottenuto da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r</a:t>
                </a:r>
                <a:r>
                  <a:rPr lang="it-IT" baseline="-25000" dirty="0" err="1" smtClean="0">
                    <a:solidFill>
                      <a:schemeClr val="tx1"/>
                    </a:solidFill>
                  </a:rPr>
                  <a:t>i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spostando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z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alla sinistra 	    di y, in modo che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𝜌</m:t>
                    </m:r>
                  </m:oMath>
                </a14:m>
                <a:r>
                  <a:rPr lang="it-IT" dirty="0" smtClean="0">
                    <a:solidFill>
                      <a:schemeClr val="tx1"/>
                    </a:solidFill>
                  </a:rPr>
                  <a:t>’</a:t>
                </a:r>
                <a:r>
                  <a:rPr lang="it-IT" baseline="-25000" dirty="0" smtClean="0">
                    <a:solidFill>
                      <a:schemeClr val="tx1"/>
                    </a:solidFill>
                  </a:rPr>
                  <a:t>i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(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z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) =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𝜌</m:t>
                    </m:r>
                  </m:oMath>
                </a14:m>
                <a:r>
                  <a:rPr lang="it-IT" dirty="0" smtClean="0">
                    <a:solidFill>
                      <a:schemeClr val="tx1"/>
                    </a:solidFill>
                  </a:rPr>
                  <a:t>’</a:t>
                </a:r>
                <a:r>
                  <a:rPr lang="it-IT" baseline="-25000" dirty="0" smtClean="0">
                    <a:solidFill>
                      <a:schemeClr val="tx1"/>
                    </a:solidFill>
                  </a:rPr>
                  <a:t>i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(y) +1</a:t>
                </a:r>
              </a:p>
              <a:p>
                <a:pPr lvl="1"/>
                <a:endParaRPr lang="it-IT" dirty="0">
                  <a:solidFill>
                    <a:schemeClr val="tx1"/>
                  </a:solidFill>
                </a:endParaRPr>
              </a:p>
              <a:p>
                <a:pPr lvl="1"/>
                <a:endParaRPr lang="it-IT" dirty="0" smtClean="0">
                  <a:solidFill>
                    <a:schemeClr val="tx1"/>
                  </a:solidFill>
                </a:endParaRPr>
              </a:p>
              <a:p>
                <a:pPr lvl="1"/>
                <a:r>
                  <a:rPr lang="it-IT" dirty="0" smtClean="0">
                    <a:solidFill>
                      <a:schemeClr val="tx1"/>
                    </a:solidFill>
                  </a:rPr>
                  <a:t>poiché x non è stata in alcun modo coinvolta negli spostamenti, x è un’alternativa polarizzante anche per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P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’</a:t>
                </a:r>
              </a:p>
              <a:p>
                <a:pPr lvl="1"/>
                <a:r>
                  <a:rPr lang="it-IT" dirty="0" smtClean="0">
                    <a:solidFill>
                      <a:schemeClr val="tx1"/>
                    </a:solidFill>
                  </a:rPr>
                  <a:t>inoltre, </a:t>
                </a:r>
                <a:r>
                  <a:rPr lang="it-IT" dirty="0">
                    <a:solidFill>
                      <a:schemeClr val="tx1"/>
                    </a:solidFill>
                  </a:rPr>
                  <a:t>per ogni i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[k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], </a:t>
                </a:r>
                <a:r>
                  <a:rPr lang="it-IT" dirty="0">
                    <a:solidFill>
                      <a:schemeClr val="tx1"/>
                    </a:solidFill>
                  </a:rPr>
                  <a:t>in </a:t>
                </a:r>
                <a:r>
                  <a:rPr lang="it-IT" dirty="0" err="1">
                    <a:solidFill>
                      <a:schemeClr val="tx1"/>
                    </a:solidFill>
                  </a:rPr>
                  <a:t>r</a:t>
                </a:r>
                <a:r>
                  <a:rPr lang="it-IT" baseline="-25000" dirty="0" err="1">
                    <a:solidFill>
                      <a:schemeClr val="tx1"/>
                    </a:solidFill>
                  </a:rPr>
                  <a:t>i</a:t>
                </a:r>
                <a:r>
                  <a:rPr lang="it-IT" dirty="0">
                    <a:solidFill>
                      <a:schemeClr val="tx1"/>
                    </a:solidFill>
                  </a:rPr>
                  <a:t> e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r’</a:t>
                </a:r>
                <a:r>
                  <a:rPr lang="it-IT" baseline="-25000" dirty="0" err="1" smtClean="0">
                    <a:solidFill>
                      <a:schemeClr val="tx1"/>
                    </a:solidFill>
                  </a:rPr>
                  <a:t>i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non sono variati gli ordini relativi di x e y e di x e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z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</a:t>
                </a:r>
              </a:p>
              <a:p>
                <a:pPr lvl="1"/>
                <a:r>
                  <a:rPr lang="it-IT" dirty="0" smtClean="0">
                    <a:solidFill>
                      <a:schemeClr val="tx1"/>
                    </a:solidFill>
                  </a:rPr>
                  <a:t>infine, per ogni i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[k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]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𝜌</m:t>
                    </m:r>
                  </m:oMath>
                </a14:m>
                <a:r>
                  <a:rPr lang="it-IT" dirty="0" smtClean="0">
                    <a:solidFill>
                      <a:schemeClr val="tx1"/>
                    </a:solidFill>
                  </a:rPr>
                  <a:t>’</a:t>
                </a:r>
                <a:r>
                  <a:rPr lang="it-IT" baseline="-25000" dirty="0" smtClean="0">
                    <a:solidFill>
                      <a:schemeClr val="tx1"/>
                    </a:solidFill>
                  </a:rPr>
                  <a:t>i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(y) &lt;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𝜌</m:t>
                    </m:r>
                  </m:oMath>
                </a14:m>
                <a:r>
                  <a:rPr lang="it-IT" dirty="0" smtClean="0">
                    <a:solidFill>
                      <a:schemeClr val="tx1"/>
                    </a:solidFill>
                  </a:rPr>
                  <a:t>’</a:t>
                </a:r>
                <a:r>
                  <a:rPr lang="it-IT" baseline="-25000" dirty="0" smtClean="0">
                    <a:solidFill>
                      <a:schemeClr val="tx1"/>
                    </a:solidFill>
                  </a:rPr>
                  <a:t>i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(z) </a:t>
                </a:r>
              </a:p>
            </p:txBody>
          </p:sp>
        </mc:Choice>
        <mc:Fallback xmlns="">
          <p:sp>
            <p:nvSpPr>
              <p:cNvPr id="3" name="Segnaposto contenut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47155" y="1214790"/>
                <a:ext cx="8974602" cy="5186010"/>
              </a:xfrm>
              <a:blipFill rotWithShape="0">
                <a:blip r:embed="rId2"/>
                <a:stretch>
                  <a:fillRect l="-476" t="-58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magin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00" t="39218" r="26092" b="46773"/>
          <a:stretch/>
        </p:blipFill>
        <p:spPr>
          <a:xfrm>
            <a:off x="3147236" y="4128068"/>
            <a:ext cx="5879806" cy="725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16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113423" y="378783"/>
            <a:ext cx="8911687" cy="669431"/>
          </a:xfrm>
        </p:spPr>
        <p:txBody>
          <a:bodyPr/>
          <a:lstStyle/>
          <a:p>
            <a:r>
              <a:rPr lang="it-IT" dirty="0" smtClean="0"/>
              <a:t>Dimostrazione </a:t>
            </a:r>
            <a:r>
              <a:rPr lang="it-IT" smtClean="0"/>
              <a:t>del teorema di Arrow</a:t>
            </a:r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/>
              <p:cNvSpPr>
                <a:spLocks noGrp="1"/>
              </p:cNvSpPr>
              <p:nvPr>
                <p:ph idx="1"/>
              </p:nvPr>
            </p:nvSpPr>
            <p:spPr>
              <a:xfrm>
                <a:off x="2113423" y="1140362"/>
                <a:ext cx="9278538" cy="5366764"/>
              </a:xfrm>
            </p:spPr>
            <p:txBody>
              <a:bodyPr>
                <a:normAutofit/>
              </a:bodyPr>
              <a:lstStyle/>
              <a:p>
                <a:r>
                  <a:rPr lang="it-IT" dirty="0" smtClean="0"/>
                  <a:t>1) dimostriamo che se x è </a:t>
                </a:r>
                <a:r>
                  <a:rPr lang="it-IT" dirty="0">
                    <a:solidFill>
                      <a:schemeClr val="tx1"/>
                    </a:solidFill>
                  </a:rPr>
                  <a:t>un’alternativa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polarizzante per un </a:t>
                </a:r>
                <a:r>
                  <a:rPr lang="it-IT" dirty="0" smtClean="0"/>
                  <a:t>profilo 	           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P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</a:t>
                </a:r>
                <a:r>
                  <a:rPr lang="it-IT" dirty="0">
                    <a:solidFill>
                      <a:schemeClr val="tx1"/>
                    </a:solidFill>
                  </a:rPr>
                  <a:t>=〈 r</a:t>
                </a:r>
                <a:r>
                  <a:rPr lang="it-IT" baseline="-25000" dirty="0">
                    <a:solidFill>
                      <a:schemeClr val="tx1"/>
                    </a:solidFill>
                  </a:rPr>
                  <a:t>1</a:t>
                </a:r>
                <a:r>
                  <a:rPr lang="it-IT" dirty="0">
                    <a:solidFill>
                      <a:schemeClr val="tx1"/>
                    </a:solidFill>
                  </a:rPr>
                  <a:t>, r</a:t>
                </a:r>
                <a:r>
                  <a:rPr lang="it-IT" baseline="-25000" dirty="0">
                    <a:solidFill>
                      <a:schemeClr val="tx1"/>
                    </a:solidFill>
                  </a:rPr>
                  <a:t>2</a:t>
                </a:r>
                <a:r>
                  <a:rPr lang="it-IT" dirty="0">
                    <a:solidFill>
                      <a:schemeClr val="tx1"/>
                    </a:solidFill>
                  </a:rPr>
                  <a:t>, ... , </a:t>
                </a:r>
                <a:r>
                  <a:rPr lang="it-IT" dirty="0" err="1">
                    <a:solidFill>
                      <a:schemeClr val="tx1"/>
                    </a:solidFill>
                  </a:rPr>
                  <a:t>r</a:t>
                </a:r>
                <a:r>
                  <a:rPr lang="it-IT" baseline="-25000" dirty="0" err="1">
                    <a:solidFill>
                      <a:schemeClr val="tx1"/>
                    </a:solidFill>
                  </a:rPr>
                  <a:t>k</a:t>
                </a:r>
                <a:r>
                  <a:rPr lang="it-IT" dirty="0">
                    <a:solidFill>
                      <a:schemeClr val="tx1"/>
                    </a:solidFill>
                  </a:rPr>
                  <a:t>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〉allora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𝜌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(x) = 0 oppure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𝜌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(x) = </a:t>
                </a:r>
                <a:r>
                  <a:rPr lang="it-IT" dirty="0" err="1">
                    <a:solidFill>
                      <a:schemeClr val="tx1"/>
                    </a:solidFill>
                  </a:rPr>
                  <a:t>n</a:t>
                </a:r>
                <a:r>
                  <a:rPr lang="it-IT" dirty="0">
                    <a:solidFill>
                      <a:schemeClr val="tx1"/>
                    </a:solidFill>
                  </a:rPr>
                  <a:t> – 1 </a:t>
                </a:r>
                <a:endParaRPr lang="it-IT" dirty="0" smtClean="0">
                  <a:solidFill>
                    <a:schemeClr val="tx1"/>
                  </a:solidFill>
                </a:endParaRPr>
              </a:p>
              <a:p>
                <a:pPr lvl="1"/>
                <a:r>
                  <a:rPr lang="it-IT" dirty="0" smtClean="0">
                    <a:solidFill>
                      <a:schemeClr val="tx1"/>
                    </a:solidFill>
                  </a:rPr>
                  <a:t>supponiamo per assurdo che 0 &lt;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𝜌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(x)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&lt; </a:t>
                </a:r>
                <a:r>
                  <a:rPr lang="it-IT" dirty="0" err="1">
                    <a:solidFill>
                      <a:schemeClr val="tx1"/>
                    </a:solidFill>
                  </a:rPr>
                  <a:t>n</a:t>
                </a:r>
                <a:r>
                  <a:rPr lang="it-IT" dirty="0">
                    <a:solidFill>
                      <a:schemeClr val="tx1"/>
                    </a:solidFill>
                  </a:rPr>
                  <a:t> –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1: allora esistono due alternative 	y,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z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</m:oMath>
                </a14:m>
                <a:r>
                  <a:rPr lang="it-IT" dirty="0" smtClean="0">
                    <a:solidFill>
                      <a:schemeClr val="tx1"/>
                    </a:solidFill>
                  </a:rPr>
                  <a:t> [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n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] tali che </a:t>
                </a:r>
                <a14:m>
                  <m:oMath xmlns:m="http://schemas.openxmlformats.org/officeDocument/2006/math">
                    <m:r>
                      <a:rPr lang="it-IT" b="1" i="1" smtClean="0">
                        <a:solidFill>
                          <a:srgbClr val="DD51E7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𝝆</m:t>
                    </m:r>
                  </m:oMath>
                </a14:m>
                <a:r>
                  <a:rPr lang="it-IT" b="1" dirty="0" smtClean="0">
                    <a:solidFill>
                      <a:srgbClr val="DD51E7"/>
                    </a:solidFill>
                  </a:rPr>
                  <a:t>(z) &lt; </a:t>
                </a:r>
                <a14:m>
                  <m:oMath xmlns:m="http://schemas.openxmlformats.org/officeDocument/2006/math">
                    <m:r>
                      <a:rPr lang="it-IT" b="1" i="1">
                        <a:solidFill>
                          <a:srgbClr val="DD51E7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𝝆</m:t>
                    </m:r>
                  </m:oMath>
                </a14:m>
                <a:r>
                  <a:rPr lang="it-IT" b="1" dirty="0">
                    <a:solidFill>
                      <a:srgbClr val="DD51E7"/>
                    </a:solidFill>
                  </a:rPr>
                  <a:t>(x</a:t>
                </a:r>
                <a:r>
                  <a:rPr lang="it-IT" b="1" dirty="0" smtClean="0">
                    <a:solidFill>
                      <a:srgbClr val="DD51E7"/>
                    </a:solidFill>
                  </a:rPr>
                  <a:t>) &lt; </a:t>
                </a:r>
                <a14:m>
                  <m:oMath xmlns:m="http://schemas.openxmlformats.org/officeDocument/2006/math">
                    <m:r>
                      <a:rPr lang="it-IT" b="1" i="1">
                        <a:solidFill>
                          <a:srgbClr val="DD51E7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𝝆</m:t>
                    </m:r>
                  </m:oMath>
                </a14:m>
                <a:r>
                  <a:rPr lang="it-IT" b="1" dirty="0" smtClean="0">
                    <a:solidFill>
                      <a:srgbClr val="DD51E7"/>
                    </a:solidFill>
                  </a:rPr>
                  <a:t>(y)</a:t>
                </a:r>
              </a:p>
              <a:p>
                <a:pPr lvl="1"/>
                <a:r>
                  <a:rPr lang="it-IT" dirty="0" smtClean="0">
                    <a:solidFill>
                      <a:schemeClr val="tx1"/>
                    </a:solidFill>
                  </a:rPr>
                  <a:t>creiamo un nuovo profilo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P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’ </a:t>
                </a:r>
                <a:r>
                  <a:rPr lang="it-IT" dirty="0">
                    <a:solidFill>
                      <a:schemeClr val="tx1"/>
                    </a:solidFill>
                  </a:rPr>
                  <a:t>=〈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r’</a:t>
                </a:r>
                <a:r>
                  <a:rPr lang="it-IT" baseline="-25000" dirty="0" smtClean="0">
                    <a:solidFill>
                      <a:schemeClr val="tx1"/>
                    </a:solidFill>
                  </a:rPr>
                  <a:t>1</a:t>
                </a:r>
                <a:r>
                  <a:rPr lang="it-IT" dirty="0">
                    <a:solidFill>
                      <a:schemeClr val="tx1"/>
                    </a:solidFill>
                  </a:rPr>
                  <a:t>,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r’</a:t>
                </a:r>
                <a:r>
                  <a:rPr lang="it-IT" baseline="-25000" dirty="0" smtClean="0">
                    <a:solidFill>
                      <a:schemeClr val="tx1"/>
                    </a:solidFill>
                  </a:rPr>
                  <a:t>2</a:t>
                </a:r>
                <a:r>
                  <a:rPr lang="it-IT" dirty="0">
                    <a:solidFill>
                      <a:schemeClr val="tx1"/>
                    </a:solidFill>
                  </a:rPr>
                  <a:t>, ... ,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r’</a:t>
                </a:r>
                <a:r>
                  <a:rPr lang="it-IT" baseline="-25000" dirty="0" err="1" smtClean="0">
                    <a:solidFill>
                      <a:schemeClr val="tx1"/>
                    </a:solidFill>
                  </a:rPr>
                  <a:t>k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</a:t>
                </a:r>
                <a:r>
                  <a:rPr lang="it-IT" dirty="0">
                    <a:solidFill>
                      <a:schemeClr val="tx1"/>
                    </a:solidFill>
                  </a:rPr>
                  <a:t>〉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tale che: </a:t>
                </a:r>
              </a:p>
              <a:p>
                <a:pPr lvl="2"/>
                <a:r>
                  <a:rPr lang="it-IT" sz="1600" dirty="0" smtClean="0">
                    <a:solidFill>
                      <a:schemeClr val="tx1"/>
                    </a:solidFill>
                  </a:rPr>
                  <a:t>per </a:t>
                </a:r>
                <a:r>
                  <a:rPr lang="it-IT" sz="1600" dirty="0">
                    <a:solidFill>
                      <a:schemeClr val="tx1"/>
                    </a:solidFill>
                  </a:rPr>
                  <a:t>ogni i </a:t>
                </a:r>
                <a14:m>
                  <m:oMath xmlns:m="http://schemas.openxmlformats.org/officeDocument/2006/math">
                    <m:r>
                      <a:rPr lang="it-IT" sz="16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</m:oMath>
                </a14:m>
                <a:r>
                  <a:rPr lang="it-IT" sz="1600" dirty="0">
                    <a:solidFill>
                      <a:schemeClr val="tx1"/>
                    </a:solidFill>
                  </a:rPr>
                  <a:t> [k], in </a:t>
                </a:r>
                <a:r>
                  <a:rPr lang="it-IT" sz="1600" dirty="0" err="1">
                    <a:solidFill>
                      <a:schemeClr val="tx1"/>
                    </a:solidFill>
                  </a:rPr>
                  <a:t>r</a:t>
                </a:r>
                <a:r>
                  <a:rPr lang="it-IT" sz="1600" baseline="-25000" dirty="0" err="1">
                    <a:solidFill>
                      <a:schemeClr val="tx1"/>
                    </a:solidFill>
                  </a:rPr>
                  <a:t>i</a:t>
                </a:r>
                <a:r>
                  <a:rPr lang="it-IT" sz="1600" dirty="0">
                    <a:solidFill>
                      <a:schemeClr val="tx1"/>
                    </a:solidFill>
                  </a:rPr>
                  <a:t> e </a:t>
                </a:r>
                <a:r>
                  <a:rPr lang="it-IT" sz="1600" dirty="0" err="1">
                    <a:solidFill>
                      <a:schemeClr val="tx1"/>
                    </a:solidFill>
                  </a:rPr>
                  <a:t>r’</a:t>
                </a:r>
                <a:r>
                  <a:rPr lang="it-IT" sz="1600" baseline="-25000" dirty="0" err="1">
                    <a:solidFill>
                      <a:schemeClr val="tx1"/>
                    </a:solidFill>
                  </a:rPr>
                  <a:t>i</a:t>
                </a:r>
                <a:r>
                  <a:rPr lang="it-IT" sz="1600" dirty="0">
                    <a:solidFill>
                      <a:schemeClr val="tx1"/>
                    </a:solidFill>
                  </a:rPr>
                  <a:t> non sono variati gli ordini relativi di x e y e di x e </a:t>
                </a:r>
                <a:r>
                  <a:rPr lang="it-IT" sz="1600" dirty="0" err="1">
                    <a:solidFill>
                      <a:schemeClr val="tx1"/>
                    </a:solidFill>
                  </a:rPr>
                  <a:t>z</a:t>
                </a:r>
                <a:r>
                  <a:rPr lang="it-IT" sz="1600" dirty="0">
                    <a:solidFill>
                      <a:schemeClr val="tx1"/>
                    </a:solidFill>
                  </a:rPr>
                  <a:t> </a:t>
                </a:r>
                <a:endParaRPr lang="it-IT" sz="1600" dirty="0" smtClean="0">
                  <a:solidFill>
                    <a:schemeClr val="tx1"/>
                  </a:solidFill>
                </a:endParaRPr>
              </a:p>
              <a:p>
                <a:pPr lvl="2"/>
                <a:r>
                  <a:rPr lang="it-IT" sz="1600" dirty="0" smtClean="0">
                    <a:solidFill>
                      <a:schemeClr val="tx1"/>
                    </a:solidFill>
                  </a:rPr>
                  <a:t>e infine, </a:t>
                </a:r>
                <a:r>
                  <a:rPr lang="it-IT" sz="1600" dirty="0">
                    <a:solidFill>
                      <a:schemeClr val="tx1"/>
                    </a:solidFill>
                  </a:rPr>
                  <a:t>per ogni i </a:t>
                </a:r>
                <a14:m>
                  <m:oMath xmlns:m="http://schemas.openxmlformats.org/officeDocument/2006/math">
                    <m:r>
                      <a:rPr lang="it-IT" sz="16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</m:oMath>
                </a14:m>
                <a:r>
                  <a:rPr lang="it-IT" sz="1600" dirty="0">
                    <a:solidFill>
                      <a:schemeClr val="tx1"/>
                    </a:solidFill>
                  </a:rPr>
                  <a:t> [k] </a:t>
                </a:r>
                <a14:m>
                  <m:oMath xmlns:m="http://schemas.openxmlformats.org/officeDocument/2006/math">
                    <m:r>
                      <a:rPr lang="it-IT" sz="16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𝜌</m:t>
                    </m:r>
                  </m:oMath>
                </a14:m>
                <a:r>
                  <a:rPr lang="it-IT" sz="1600" dirty="0">
                    <a:solidFill>
                      <a:schemeClr val="tx1"/>
                    </a:solidFill>
                  </a:rPr>
                  <a:t>’</a:t>
                </a:r>
                <a:r>
                  <a:rPr lang="it-IT" sz="1600" baseline="-25000" dirty="0">
                    <a:solidFill>
                      <a:schemeClr val="tx1"/>
                    </a:solidFill>
                  </a:rPr>
                  <a:t>i</a:t>
                </a:r>
                <a:r>
                  <a:rPr lang="it-IT" sz="1600" dirty="0">
                    <a:solidFill>
                      <a:schemeClr val="tx1"/>
                    </a:solidFill>
                  </a:rPr>
                  <a:t>(y) &lt; </a:t>
                </a:r>
                <a14:m>
                  <m:oMath xmlns:m="http://schemas.openxmlformats.org/officeDocument/2006/math">
                    <m:r>
                      <a:rPr lang="it-IT" sz="16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𝜌</m:t>
                    </m:r>
                  </m:oMath>
                </a14:m>
                <a:r>
                  <a:rPr lang="it-IT" sz="1600" dirty="0">
                    <a:solidFill>
                      <a:schemeClr val="tx1"/>
                    </a:solidFill>
                  </a:rPr>
                  <a:t>’</a:t>
                </a:r>
                <a:r>
                  <a:rPr lang="it-IT" sz="1600" baseline="-25000" dirty="0">
                    <a:solidFill>
                      <a:schemeClr val="tx1"/>
                    </a:solidFill>
                  </a:rPr>
                  <a:t>i</a:t>
                </a:r>
                <a:r>
                  <a:rPr lang="it-IT" sz="1600" dirty="0">
                    <a:solidFill>
                      <a:schemeClr val="tx1"/>
                    </a:solidFill>
                  </a:rPr>
                  <a:t>(z)</a:t>
                </a:r>
              </a:p>
              <a:p>
                <a:pPr lvl="1"/>
                <a:r>
                  <a:rPr lang="it-IT" dirty="0" smtClean="0">
                    <a:solidFill>
                      <a:schemeClr val="tx1"/>
                    </a:solidFill>
                  </a:rPr>
                  <a:t>poiché </a:t>
                </a:r>
                <a:r>
                  <a:rPr lang="it-IT" dirty="0">
                    <a:solidFill>
                      <a:schemeClr val="tx1"/>
                    </a:solidFill>
                  </a:rPr>
                  <a:t>per ogni i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[k], in </a:t>
                </a:r>
                <a:r>
                  <a:rPr lang="it-IT" dirty="0" err="1">
                    <a:solidFill>
                      <a:schemeClr val="tx1"/>
                    </a:solidFill>
                  </a:rPr>
                  <a:t>r</a:t>
                </a:r>
                <a:r>
                  <a:rPr lang="it-IT" baseline="-25000" dirty="0" err="1">
                    <a:solidFill>
                      <a:schemeClr val="tx1"/>
                    </a:solidFill>
                  </a:rPr>
                  <a:t>i</a:t>
                </a:r>
                <a:r>
                  <a:rPr lang="it-IT" dirty="0">
                    <a:solidFill>
                      <a:schemeClr val="tx1"/>
                    </a:solidFill>
                  </a:rPr>
                  <a:t> e </a:t>
                </a:r>
                <a:r>
                  <a:rPr lang="it-IT" dirty="0" err="1">
                    <a:solidFill>
                      <a:schemeClr val="tx1"/>
                    </a:solidFill>
                  </a:rPr>
                  <a:t>r’</a:t>
                </a:r>
                <a:r>
                  <a:rPr lang="it-IT" baseline="-25000" dirty="0" err="1">
                    <a:solidFill>
                      <a:schemeClr val="tx1"/>
                    </a:solidFill>
                  </a:rPr>
                  <a:t>i</a:t>
                </a:r>
                <a:r>
                  <a:rPr lang="it-IT" dirty="0">
                    <a:solidFill>
                      <a:schemeClr val="tx1"/>
                    </a:solidFill>
                  </a:rPr>
                  <a:t> non sono variati gli ordini relativi di x e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z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, allora, per il principio IIA,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𝜌</m:t>
                    </m:r>
                  </m:oMath>
                </a14:m>
                <a:r>
                  <a:rPr lang="it-IT" dirty="0" smtClean="0">
                    <a:solidFill>
                      <a:schemeClr val="tx1"/>
                    </a:solidFill>
                  </a:rPr>
                  <a:t>(x) </a:t>
                </a:r>
                <a:r>
                  <a:rPr lang="it-IT" dirty="0">
                    <a:solidFill>
                      <a:schemeClr val="tx1"/>
                    </a:solidFill>
                  </a:rPr>
                  <a:t>&lt;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𝜌</m:t>
                    </m:r>
                  </m:oMath>
                </a14:m>
                <a:r>
                  <a:rPr lang="it-IT" dirty="0" smtClean="0">
                    <a:solidFill>
                      <a:schemeClr val="tx1"/>
                    </a:solidFill>
                  </a:rPr>
                  <a:t>(z) </a:t>
                </a:r>
                <a14:m>
                  <m:oMath xmlns:m="http://schemas.openxmlformats.org/officeDocument/2006/math">
                    <m:r>
                      <a:rPr lang="it-IT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↔</m:t>
                    </m:r>
                  </m:oMath>
                </a14:m>
                <a:r>
                  <a:rPr lang="it-IT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𝜌</m:t>
                    </m:r>
                    <m:r>
                      <a:rPr lang="it-IT" b="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′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(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x</a:t>
                </a:r>
                <a:r>
                  <a:rPr lang="it-IT" dirty="0">
                    <a:solidFill>
                      <a:schemeClr val="tx1"/>
                    </a:solidFill>
                  </a:rPr>
                  <a:t>) &lt;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𝜌</m:t>
                    </m:r>
                  </m:oMath>
                </a14:m>
                <a:r>
                  <a:rPr lang="it-IT" dirty="0" smtClean="0">
                    <a:solidFill>
                      <a:schemeClr val="tx1"/>
                    </a:solidFill>
                  </a:rPr>
                  <a:t>’(z) </a:t>
                </a:r>
              </a:p>
              <a:p>
                <a:pPr lvl="2"/>
                <a:r>
                  <a:rPr lang="it-IT" sz="1600" dirty="0" smtClean="0">
                    <a:solidFill>
                      <a:schemeClr val="tx1"/>
                    </a:solidFill>
                  </a:rPr>
                  <a:t>ma abbiamo supposto </a:t>
                </a:r>
                <a14:m>
                  <m:oMath xmlns:m="http://schemas.openxmlformats.org/officeDocument/2006/math">
                    <m:r>
                      <a:rPr lang="it-IT" sz="1600" b="1" i="1" smtClean="0">
                        <a:solidFill>
                          <a:srgbClr val="DD51E7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𝝆</m:t>
                    </m:r>
                  </m:oMath>
                </a14:m>
                <a:r>
                  <a:rPr lang="it-IT" sz="1600" b="1" dirty="0">
                    <a:solidFill>
                      <a:srgbClr val="DD51E7"/>
                    </a:solidFill>
                  </a:rPr>
                  <a:t>(z) &lt; </a:t>
                </a:r>
                <a14:m>
                  <m:oMath xmlns:m="http://schemas.openxmlformats.org/officeDocument/2006/math">
                    <m:r>
                      <a:rPr lang="it-IT" sz="1600" b="1" i="1">
                        <a:solidFill>
                          <a:srgbClr val="DD51E7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𝝆</m:t>
                    </m:r>
                  </m:oMath>
                </a14:m>
                <a:r>
                  <a:rPr lang="it-IT" sz="1600" b="1" dirty="0">
                    <a:solidFill>
                      <a:srgbClr val="DD51E7"/>
                    </a:solidFill>
                  </a:rPr>
                  <a:t>(x) &lt; </a:t>
                </a:r>
                <a14:m>
                  <m:oMath xmlns:m="http://schemas.openxmlformats.org/officeDocument/2006/math">
                    <m:r>
                      <a:rPr lang="it-IT" sz="1600" b="1" i="1">
                        <a:solidFill>
                          <a:srgbClr val="DD51E7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𝝆</m:t>
                    </m:r>
                  </m:oMath>
                </a14:m>
                <a:r>
                  <a:rPr lang="it-IT" sz="1600" b="1" dirty="0">
                    <a:solidFill>
                      <a:srgbClr val="DD51E7"/>
                    </a:solidFill>
                  </a:rPr>
                  <a:t>(y</a:t>
                </a:r>
                <a:r>
                  <a:rPr lang="it-IT" sz="1600" b="1" dirty="0" smtClean="0">
                    <a:solidFill>
                      <a:srgbClr val="DD51E7"/>
                    </a:solidFill>
                  </a:rPr>
                  <a:t>)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: allora, </a:t>
                </a:r>
                <a14:m>
                  <m:oMath xmlns:m="http://schemas.openxmlformats.org/officeDocument/2006/math">
                    <m:r>
                      <a:rPr lang="it-IT" sz="1600" b="1" i="1" smtClean="0">
                        <a:solidFill>
                          <a:srgbClr val="162DCF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𝝆</m:t>
                    </m:r>
                    <m:r>
                      <a:rPr lang="it-IT" sz="1600" b="1" i="1" smtClean="0">
                        <a:solidFill>
                          <a:srgbClr val="162DCF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′</m:t>
                    </m:r>
                  </m:oMath>
                </a14:m>
                <a:r>
                  <a:rPr lang="it-IT" sz="1600" b="1" dirty="0">
                    <a:solidFill>
                      <a:srgbClr val="162DCF"/>
                    </a:solidFill>
                  </a:rPr>
                  <a:t>(</a:t>
                </a:r>
                <a:r>
                  <a:rPr lang="it-IT" sz="1600" b="1" dirty="0" smtClean="0">
                    <a:solidFill>
                      <a:srgbClr val="162DCF"/>
                    </a:solidFill>
                  </a:rPr>
                  <a:t>z</a:t>
                </a:r>
                <a:r>
                  <a:rPr lang="it-IT" sz="1600" b="1" dirty="0">
                    <a:solidFill>
                      <a:srgbClr val="162DCF"/>
                    </a:solidFill>
                  </a:rPr>
                  <a:t>) &lt; </a:t>
                </a:r>
                <a14:m>
                  <m:oMath xmlns:m="http://schemas.openxmlformats.org/officeDocument/2006/math">
                    <m:r>
                      <a:rPr lang="it-IT" sz="1600" b="1" i="1">
                        <a:solidFill>
                          <a:srgbClr val="162DCF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𝝆</m:t>
                    </m:r>
                  </m:oMath>
                </a14:m>
                <a:r>
                  <a:rPr lang="it-IT" sz="1600" b="1" dirty="0" smtClean="0">
                    <a:solidFill>
                      <a:srgbClr val="162DCF"/>
                    </a:solidFill>
                  </a:rPr>
                  <a:t>’(x)</a:t>
                </a:r>
                <a:endParaRPr lang="it-IT" sz="1600" b="1" dirty="0">
                  <a:solidFill>
                    <a:srgbClr val="162DCF"/>
                  </a:solidFill>
                </a:endParaRPr>
              </a:p>
              <a:p>
                <a:pPr lvl="1"/>
                <a:r>
                  <a:rPr lang="it-IT" dirty="0">
                    <a:solidFill>
                      <a:schemeClr val="tx1"/>
                    </a:solidFill>
                  </a:rPr>
                  <a:t>poiché per ogni i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[k], in </a:t>
                </a:r>
                <a:r>
                  <a:rPr lang="it-IT" dirty="0" err="1">
                    <a:solidFill>
                      <a:schemeClr val="tx1"/>
                    </a:solidFill>
                  </a:rPr>
                  <a:t>r</a:t>
                </a:r>
                <a:r>
                  <a:rPr lang="it-IT" baseline="-25000" dirty="0" err="1">
                    <a:solidFill>
                      <a:schemeClr val="tx1"/>
                    </a:solidFill>
                  </a:rPr>
                  <a:t>i</a:t>
                </a:r>
                <a:r>
                  <a:rPr lang="it-IT" dirty="0">
                    <a:solidFill>
                      <a:schemeClr val="tx1"/>
                    </a:solidFill>
                  </a:rPr>
                  <a:t> e </a:t>
                </a:r>
                <a:r>
                  <a:rPr lang="it-IT" dirty="0" err="1">
                    <a:solidFill>
                      <a:schemeClr val="tx1"/>
                    </a:solidFill>
                  </a:rPr>
                  <a:t>r’</a:t>
                </a:r>
                <a:r>
                  <a:rPr lang="it-IT" baseline="-25000" dirty="0" err="1">
                    <a:solidFill>
                      <a:schemeClr val="tx1"/>
                    </a:solidFill>
                  </a:rPr>
                  <a:t>i</a:t>
                </a:r>
                <a:r>
                  <a:rPr lang="it-IT" dirty="0">
                    <a:solidFill>
                      <a:schemeClr val="tx1"/>
                    </a:solidFill>
                  </a:rPr>
                  <a:t> non sono variati gli ordini relativi di x e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y, </a:t>
                </a:r>
                <a:r>
                  <a:rPr lang="it-IT" dirty="0">
                    <a:solidFill>
                      <a:schemeClr val="tx1"/>
                    </a:solidFill>
                  </a:rPr>
                  <a:t>allora, per il principio IIA,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𝜌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(x) &lt;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𝜌</m:t>
                    </m:r>
                  </m:oMath>
                </a14:m>
                <a:r>
                  <a:rPr lang="it-IT" dirty="0" smtClean="0">
                    <a:solidFill>
                      <a:schemeClr val="tx1"/>
                    </a:solidFill>
                  </a:rPr>
                  <a:t>(y)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↔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𝜌</m:t>
                    </m:r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′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(x) &lt;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𝜌</m:t>
                    </m:r>
                  </m:oMath>
                </a14:m>
                <a:r>
                  <a:rPr lang="it-IT" dirty="0" smtClean="0">
                    <a:solidFill>
                      <a:schemeClr val="tx1"/>
                    </a:solidFill>
                  </a:rPr>
                  <a:t>’(y) </a:t>
                </a:r>
                <a:endParaRPr lang="it-IT" dirty="0">
                  <a:solidFill>
                    <a:schemeClr val="tx1"/>
                  </a:solidFill>
                </a:endParaRPr>
              </a:p>
              <a:p>
                <a:pPr lvl="2"/>
                <a:r>
                  <a:rPr lang="it-IT" sz="1600" dirty="0">
                    <a:solidFill>
                      <a:schemeClr val="tx1"/>
                    </a:solidFill>
                  </a:rPr>
                  <a:t>ma abbiamo supposto </a:t>
                </a:r>
                <a14:m>
                  <m:oMath xmlns:m="http://schemas.openxmlformats.org/officeDocument/2006/math">
                    <m:r>
                      <a:rPr lang="it-IT" sz="1600" b="1" i="1">
                        <a:solidFill>
                          <a:srgbClr val="DD51E7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𝝆</m:t>
                    </m:r>
                  </m:oMath>
                </a14:m>
                <a:r>
                  <a:rPr lang="it-IT" sz="1600" b="1" dirty="0">
                    <a:solidFill>
                      <a:srgbClr val="DD51E7"/>
                    </a:solidFill>
                  </a:rPr>
                  <a:t>(z) &lt; </a:t>
                </a:r>
                <a14:m>
                  <m:oMath xmlns:m="http://schemas.openxmlformats.org/officeDocument/2006/math">
                    <m:r>
                      <a:rPr lang="it-IT" sz="1600" b="1" i="1">
                        <a:solidFill>
                          <a:srgbClr val="DD51E7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𝝆</m:t>
                    </m:r>
                  </m:oMath>
                </a14:m>
                <a:r>
                  <a:rPr lang="it-IT" sz="1600" b="1" dirty="0">
                    <a:solidFill>
                      <a:srgbClr val="DD51E7"/>
                    </a:solidFill>
                  </a:rPr>
                  <a:t>(x) &lt; </a:t>
                </a:r>
                <a14:m>
                  <m:oMath xmlns:m="http://schemas.openxmlformats.org/officeDocument/2006/math">
                    <m:r>
                      <a:rPr lang="it-IT" sz="1600" b="1" i="1">
                        <a:solidFill>
                          <a:srgbClr val="DD51E7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𝝆</m:t>
                    </m:r>
                  </m:oMath>
                </a14:m>
                <a:r>
                  <a:rPr lang="it-IT" sz="1600" b="1" dirty="0">
                    <a:solidFill>
                      <a:srgbClr val="DD51E7"/>
                    </a:solidFill>
                  </a:rPr>
                  <a:t>(y)</a:t>
                </a:r>
                <a:r>
                  <a:rPr lang="it-IT" sz="1600" dirty="0">
                    <a:solidFill>
                      <a:schemeClr val="tx1"/>
                    </a:solidFill>
                  </a:rPr>
                  <a:t>: allora, </a:t>
                </a:r>
                <a14:m>
                  <m:oMath xmlns:m="http://schemas.openxmlformats.org/officeDocument/2006/math">
                    <m:r>
                      <a:rPr lang="it-IT" sz="1600" b="1" i="1" smtClean="0">
                        <a:solidFill>
                          <a:srgbClr val="162DCF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𝝆</m:t>
                    </m:r>
                    <m:r>
                      <a:rPr lang="it-IT" sz="1600" b="1" i="1" smtClean="0">
                        <a:solidFill>
                          <a:srgbClr val="162DCF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′</m:t>
                    </m:r>
                  </m:oMath>
                </a14:m>
                <a:r>
                  <a:rPr lang="it-IT" sz="1600" b="1" dirty="0">
                    <a:solidFill>
                      <a:srgbClr val="162DCF"/>
                    </a:solidFill>
                  </a:rPr>
                  <a:t>(</a:t>
                </a:r>
                <a:r>
                  <a:rPr lang="it-IT" sz="1600" b="1" dirty="0" smtClean="0">
                    <a:solidFill>
                      <a:srgbClr val="162DCF"/>
                    </a:solidFill>
                  </a:rPr>
                  <a:t>x</a:t>
                </a:r>
                <a:r>
                  <a:rPr lang="it-IT" sz="1600" b="1" dirty="0">
                    <a:solidFill>
                      <a:srgbClr val="162DCF"/>
                    </a:solidFill>
                  </a:rPr>
                  <a:t>) </a:t>
                </a:r>
                <a:r>
                  <a:rPr lang="it-IT" sz="1600" b="1" dirty="0" smtClean="0">
                    <a:solidFill>
                      <a:srgbClr val="162DCF"/>
                    </a:solidFill>
                  </a:rPr>
                  <a:t>&lt; </a:t>
                </a:r>
                <a14:m>
                  <m:oMath xmlns:m="http://schemas.openxmlformats.org/officeDocument/2006/math">
                    <m:r>
                      <a:rPr lang="it-IT" sz="1600" b="1" i="1">
                        <a:solidFill>
                          <a:srgbClr val="162DCF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𝝆</m:t>
                    </m:r>
                  </m:oMath>
                </a14:m>
                <a:r>
                  <a:rPr lang="it-IT" sz="1600" b="1" dirty="0" smtClean="0">
                    <a:solidFill>
                      <a:srgbClr val="162DCF"/>
                    </a:solidFill>
                  </a:rPr>
                  <a:t>’(y)</a:t>
                </a:r>
                <a:endParaRPr lang="it-IT" b="1" dirty="0" smtClean="0">
                  <a:solidFill>
                    <a:srgbClr val="162DCF"/>
                  </a:solidFill>
                </a:endParaRPr>
              </a:p>
              <a:p>
                <a:pPr lvl="1"/>
                <a:r>
                  <a:rPr lang="it-IT" dirty="0" smtClean="0">
                    <a:solidFill>
                      <a:schemeClr val="tx1"/>
                    </a:solidFill>
                  </a:rPr>
                  <a:t>inoltre, per ogni i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[k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]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𝜌</m:t>
                    </m:r>
                  </m:oMath>
                </a14:m>
                <a:r>
                  <a:rPr lang="it-IT" dirty="0" smtClean="0">
                    <a:solidFill>
                      <a:schemeClr val="tx1"/>
                    </a:solidFill>
                  </a:rPr>
                  <a:t>’</a:t>
                </a:r>
                <a:r>
                  <a:rPr lang="it-IT" baseline="-25000" dirty="0" smtClean="0">
                    <a:solidFill>
                      <a:schemeClr val="tx1"/>
                    </a:solidFill>
                  </a:rPr>
                  <a:t>i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(y) &lt;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𝜌</m:t>
                    </m:r>
                  </m:oMath>
                </a14:m>
                <a:r>
                  <a:rPr lang="it-IT" dirty="0" smtClean="0">
                    <a:solidFill>
                      <a:schemeClr val="tx1"/>
                    </a:solidFill>
                  </a:rPr>
                  <a:t>’</a:t>
                </a:r>
                <a:r>
                  <a:rPr lang="it-IT" baseline="-25000" dirty="0" smtClean="0">
                    <a:solidFill>
                      <a:schemeClr val="tx1"/>
                    </a:solidFill>
                  </a:rPr>
                  <a:t>i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(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z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): allora, per il principio U deve essere </a:t>
                </a:r>
                <a14:m>
                  <m:oMath xmlns:m="http://schemas.openxmlformats.org/officeDocument/2006/math">
                    <m:r>
                      <a:rPr lang="it-IT" b="1" i="1" smtClean="0">
                        <a:solidFill>
                          <a:srgbClr val="162DCF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𝝆</m:t>
                    </m:r>
                    <m:r>
                      <a:rPr lang="it-IT" b="1" i="1" smtClean="0">
                        <a:solidFill>
                          <a:srgbClr val="162DCF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′</m:t>
                    </m:r>
                  </m:oMath>
                </a14:m>
                <a:r>
                  <a:rPr lang="it-IT" b="1" dirty="0">
                    <a:solidFill>
                      <a:srgbClr val="162DCF"/>
                    </a:solidFill>
                  </a:rPr>
                  <a:t>(</a:t>
                </a:r>
                <a:r>
                  <a:rPr lang="it-IT" b="1" dirty="0" smtClean="0">
                    <a:solidFill>
                      <a:srgbClr val="162DCF"/>
                    </a:solidFill>
                  </a:rPr>
                  <a:t>y</a:t>
                </a:r>
                <a:r>
                  <a:rPr lang="it-IT" b="1" dirty="0">
                    <a:solidFill>
                      <a:srgbClr val="162DCF"/>
                    </a:solidFill>
                  </a:rPr>
                  <a:t>) &lt; </a:t>
                </a:r>
                <a14:m>
                  <m:oMath xmlns:m="http://schemas.openxmlformats.org/officeDocument/2006/math">
                    <m:r>
                      <a:rPr lang="it-IT" b="1" i="1">
                        <a:solidFill>
                          <a:srgbClr val="162DCF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𝝆</m:t>
                    </m:r>
                  </m:oMath>
                </a14:m>
                <a:r>
                  <a:rPr lang="it-IT" b="1" dirty="0" smtClean="0">
                    <a:solidFill>
                      <a:srgbClr val="162DCF"/>
                    </a:solidFill>
                  </a:rPr>
                  <a:t>’(z)</a:t>
                </a:r>
              </a:p>
              <a:p>
                <a:pPr lvl="1"/>
                <a:r>
                  <a:rPr lang="it-IT" dirty="0" smtClean="0">
                    <a:solidFill>
                      <a:schemeClr val="tx1"/>
                    </a:solidFill>
                  </a:rPr>
                  <a:t>ossia, </a:t>
                </a:r>
                <a14:m>
                  <m:oMath xmlns:m="http://schemas.openxmlformats.org/officeDocument/2006/math">
                    <m:r>
                      <a:rPr lang="it-IT" b="1" i="1">
                        <a:solidFill>
                          <a:srgbClr val="162DCF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𝝆</m:t>
                    </m:r>
                    <m:r>
                      <a:rPr lang="it-IT" b="1" i="1">
                        <a:solidFill>
                          <a:srgbClr val="162DCF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′</m:t>
                    </m:r>
                  </m:oMath>
                </a14:m>
                <a:r>
                  <a:rPr lang="it-IT" b="1" dirty="0">
                    <a:solidFill>
                      <a:srgbClr val="162DCF"/>
                    </a:solidFill>
                  </a:rPr>
                  <a:t>(</a:t>
                </a:r>
                <a:r>
                  <a:rPr lang="it-IT" b="1" dirty="0" err="1" smtClean="0">
                    <a:solidFill>
                      <a:srgbClr val="162DCF"/>
                    </a:solidFill>
                  </a:rPr>
                  <a:t>z</a:t>
                </a:r>
                <a:r>
                  <a:rPr lang="it-IT" b="1" dirty="0" smtClean="0">
                    <a:solidFill>
                      <a:srgbClr val="162DCF"/>
                    </a:solidFill>
                  </a:rPr>
                  <a:t>) &lt; </a:t>
                </a:r>
                <a14:m>
                  <m:oMath xmlns:m="http://schemas.openxmlformats.org/officeDocument/2006/math">
                    <m:r>
                      <a:rPr lang="it-IT" b="1" i="1">
                        <a:solidFill>
                          <a:srgbClr val="162DCF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𝝆</m:t>
                    </m:r>
                    <m:r>
                      <a:rPr lang="it-IT" b="1" i="1">
                        <a:solidFill>
                          <a:srgbClr val="162DCF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′</m:t>
                    </m:r>
                  </m:oMath>
                </a14:m>
                <a:r>
                  <a:rPr lang="it-IT" b="1" dirty="0">
                    <a:solidFill>
                      <a:srgbClr val="162DCF"/>
                    </a:solidFill>
                  </a:rPr>
                  <a:t>(x</a:t>
                </a:r>
                <a:r>
                  <a:rPr lang="it-IT" b="1" dirty="0" smtClean="0">
                    <a:solidFill>
                      <a:srgbClr val="162DCF"/>
                    </a:solidFill>
                  </a:rPr>
                  <a:t>) &lt; </a:t>
                </a:r>
                <a14:m>
                  <m:oMath xmlns:m="http://schemas.openxmlformats.org/officeDocument/2006/math">
                    <m:r>
                      <a:rPr lang="it-IT" b="1" i="1">
                        <a:solidFill>
                          <a:srgbClr val="162DCF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𝝆</m:t>
                    </m:r>
                    <m:r>
                      <a:rPr lang="it-IT" b="1" i="1">
                        <a:solidFill>
                          <a:srgbClr val="162DCF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′</m:t>
                    </m:r>
                  </m:oMath>
                </a14:m>
                <a:r>
                  <a:rPr lang="it-IT" b="1" dirty="0">
                    <a:solidFill>
                      <a:srgbClr val="162DCF"/>
                    </a:solidFill>
                  </a:rPr>
                  <a:t>(</a:t>
                </a:r>
                <a:r>
                  <a:rPr lang="it-IT" b="1" dirty="0" smtClean="0">
                    <a:solidFill>
                      <a:srgbClr val="162DCF"/>
                    </a:solidFill>
                  </a:rPr>
                  <a:t>y) &lt; </a:t>
                </a:r>
                <a14:m>
                  <m:oMath xmlns:m="http://schemas.openxmlformats.org/officeDocument/2006/math">
                    <m:r>
                      <a:rPr lang="it-IT" b="1" i="1">
                        <a:solidFill>
                          <a:srgbClr val="162DCF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𝝆</m:t>
                    </m:r>
                    <m:r>
                      <a:rPr lang="it-IT" b="1" i="1">
                        <a:solidFill>
                          <a:srgbClr val="162DCF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′</m:t>
                    </m:r>
                  </m:oMath>
                </a14:m>
                <a:r>
                  <a:rPr lang="it-IT" b="1" dirty="0">
                    <a:solidFill>
                      <a:srgbClr val="162DCF"/>
                    </a:solidFill>
                  </a:rPr>
                  <a:t>(</a:t>
                </a:r>
                <a:r>
                  <a:rPr lang="it-IT" b="1" dirty="0" err="1" smtClean="0">
                    <a:solidFill>
                      <a:srgbClr val="162DCF"/>
                    </a:solidFill>
                  </a:rPr>
                  <a:t>z</a:t>
                </a:r>
                <a:r>
                  <a:rPr lang="it-IT" b="1" dirty="0" smtClean="0">
                    <a:solidFill>
                      <a:srgbClr val="162DCF"/>
                    </a:solidFill>
                  </a:rPr>
                  <a:t>) </a:t>
                </a:r>
                <a:r>
                  <a:rPr lang="it-IT" b="1" dirty="0">
                    <a:solidFill>
                      <a:schemeClr val="tx1"/>
                    </a:solidFill>
                  </a:rPr>
                  <a:t> </a:t>
                </a:r>
                <a:r>
                  <a:rPr lang="it-IT" b="1" dirty="0" smtClean="0">
                    <a:solidFill>
                      <a:schemeClr val="tx1"/>
                    </a:solidFill>
                  </a:rPr>
                  <a:t>- un assurdo</a:t>
                </a:r>
                <a:endParaRPr lang="it-IT" dirty="0">
                  <a:solidFill>
                    <a:schemeClr val="tx1"/>
                  </a:solidFill>
                </a:endParaRPr>
              </a:p>
              <a:p>
                <a:pPr lvl="1"/>
                <a:endParaRPr lang="it-IT" dirty="0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Segnaposto contenut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113423" y="1140362"/>
                <a:ext cx="9278538" cy="5366764"/>
              </a:xfrm>
              <a:blipFill rotWithShape="0">
                <a:blip r:embed="rId2"/>
                <a:stretch>
                  <a:fillRect l="-460" t="-568" r="-32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030055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113423" y="378783"/>
            <a:ext cx="8911687" cy="669431"/>
          </a:xfrm>
        </p:spPr>
        <p:txBody>
          <a:bodyPr/>
          <a:lstStyle/>
          <a:p>
            <a:r>
              <a:rPr lang="it-IT" dirty="0" smtClean="0"/>
              <a:t>Dimostrazione </a:t>
            </a:r>
            <a:r>
              <a:rPr lang="it-IT" smtClean="0"/>
              <a:t>del teorema di Arrow</a:t>
            </a:r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/>
              <p:cNvSpPr>
                <a:spLocks noGrp="1"/>
              </p:cNvSpPr>
              <p:nvPr>
                <p:ph idx="1"/>
              </p:nvPr>
            </p:nvSpPr>
            <p:spPr>
              <a:xfrm>
                <a:off x="2247155" y="1214790"/>
                <a:ext cx="8974602" cy="5345498"/>
              </a:xfrm>
            </p:spPr>
            <p:txBody>
              <a:bodyPr>
                <a:normAutofit/>
              </a:bodyPr>
              <a:lstStyle/>
              <a:p>
                <a:r>
                  <a:rPr lang="it-IT" dirty="0" smtClean="0">
                    <a:solidFill>
                      <a:schemeClr val="tx1"/>
                    </a:solidFill>
                  </a:rPr>
                  <a:t>2) definiamo una successione di k profili in ciascuno dei quali una stessa       x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[</a:t>
                </a:r>
                <a:r>
                  <a:rPr lang="it-IT" dirty="0" err="1">
                    <a:solidFill>
                      <a:schemeClr val="tx1"/>
                    </a:solidFill>
                  </a:rPr>
                  <a:t>n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] è polarizzante e, tramite essi, individuiamo un dittatore potenziale</a:t>
                </a:r>
              </a:p>
              <a:p>
                <a:pPr lvl="1"/>
                <a:r>
                  <a:rPr lang="it-IT" dirty="0" smtClean="0">
                    <a:solidFill>
                      <a:schemeClr val="tx1"/>
                    </a:solidFill>
                  </a:rPr>
                  <a:t>scegliamo x </a:t>
                </a:r>
                <a14:m>
                  <m:oMath xmlns:m="http://schemas.openxmlformats.org/officeDocument/2006/math">
                    <m:r>
                      <a:rPr lang="it-IT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</m:oMath>
                </a14:m>
                <a:r>
                  <a:rPr lang="it-IT" dirty="0" smtClean="0">
                    <a:solidFill>
                      <a:schemeClr val="tx1"/>
                    </a:solidFill>
                  </a:rPr>
                  <a:t> [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n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] </a:t>
                </a:r>
              </a:p>
              <a:p>
                <a:pPr lvl="1"/>
                <a:r>
                  <a:rPr lang="it-IT" dirty="0" smtClean="0">
                    <a:solidFill>
                      <a:schemeClr val="tx1"/>
                    </a:solidFill>
                  </a:rPr>
                  <a:t>nel profilo P</a:t>
                </a:r>
                <a:r>
                  <a:rPr lang="it-IT" baseline="30000" dirty="0" smtClean="0">
                    <a:solidFill>
                      <a:schemeClr val="tx1"/>
                    </a:solidFill>
                  </a:rPr>
                  <a:t>0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=〈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it-IT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r</m:t>
                        </m:r>
                      </m:e>
                      <m:sub>
                        <m:r>
                          <a:rPr lang="it-IT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lang="it-IT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0</m:t>
                        </m:r>
                      </m:sup>
                    </m:sSubSup>
                  </m:oMath>
                </a14:m>
                <a:r>
                  <a:rPr lang="it-IT" dirty="0" smtClean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it-IT" i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r</m:t>
                        </m:r>
                      </m:e>
                      <m:sub>
                        <m:r>
                          <a:rPr lang="it-IT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2</m:t>
                        </m:r>
                      </m:sub>
                      <m:sup>
                        <m:r>
                          <a:rPr lang="it-IT" i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0</m:t>
                        </m:r>
                      </m:sup>
                    </m:sSubSup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, ... 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it-IT" i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r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it-IT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k</m:t>
                        </m:r>
                      </m:sub>
                      <m:sup>
                        <m:r>
                          <a:rPr lang="it-IT" i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0</m:t>
                        </m:r>
                      </m:sup>
                    </m:sSubSup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〉l’alternativa x è in ultima posizione in tutti i ranking: per ogni i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[k],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𝜌</m:t>
                        </m:r>
                      </m:e>
                      <m:sub>
                        <m:r>
                          <a:rPr lang="it-IT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  <m:sup>
                        <m:r>
                          <a:rPr lang="it-IT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0</m:t>
                        </m:r>
                      </m:sup>
                    </m:sSubSup>
                  </m:oMath>
                </a14:m>
                <a:r>
                  <a:rPr lang="it-IT" dirty="0" smtClean="0">
                    <a:solidFill>
                      <a:schemeClr val="tx1"/>
                    </a:solidFill>
                  </a:rPr>
                  <a:t>(x) = 0</a:t>
                </a:r>
              </a:p>
              <a:p>
                <a:pPr lvl="1"/>
                <a:r>
                  <a:rPr lang="it-IT" dirty="0">
                    <a:solidFill>
                      <a:schemeClr val="tx1"/>
                    </a:solidFill>
                  </a:rPr>
                  <a:t>nel profilo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P</a:t>
                </a:r>
                <a:r>
                  <a:rPr lang="it-IT" baseline="30000" dirty="0" smtClean="0">
                    <a:solidFill>
                      <a:schemeClr val="tx1"/>
                    </a:solidFill>
                  </a:rPr>
                  <a:t>1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</a:t>
                </a:r>
                <a:r>
                  <a:rPr lang="it-IT" dirty="0">
                    <a:solidFill>
                      <a:schemeClr val="tx1"/>
                    </a:solidFill>
                  </a:rPr>
                  <a:t>=〈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r</m:t>
                        </m:r>
                      </m:e>
                      <m:sub>
                        <m: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lang="it-IT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1</m:t>
                        </m:r>
                      </m:sup>
                    </m:sSubSup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r</m:t>
                        </m:r>
                      </m:e>
                      <m:sub>
                        <m: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2</m:t>
                        </m:r>
                      </m:sub>
                      <m:sup>
                        <m:r>
                          <a:rPr lang="it-IT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1</m:t>
                        </m:r>
                      </m:sup>
                    </m:sSubSup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, ... 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r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k</m:t>
                        </m:r>
                      </m:sub>
                      <m:sup>
                        <m:r>
                          <a:rPr lang="it-IT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1</m:t>
                        </m:r>
                      </m:sup>
                    </m:sSubSup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〉l’alternativa x è in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prima posizione nel ranking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r</m:t>
                        </m:r>
                      </m:e>
                      <m:sub>
                        <m:r>
                          <a:rPr lang="it-IT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1</m:t>
                        </m:r>
                      </m:sup>
                    </m:sSubSup>
                  </m:oMath>
                </a14:m>
                <a:r>
                  <a:rPr lang="it-IT" dirty="0" smtClean="0">
                    <a:solidFill>
                      <a:schemeClr val="tx1"/>
                    </a:solidFill>
                  </a:rPr>
                  <a:t>, in ultima </a:t>
                </a:r>
                <a:r>
                  <a:rPr lang="it-IT" dirty="0">
                    <a:solidFill>
                      <a:schemeClr val="tx1"/>
                    </a:solidFill>
                  </a:rPr>
                  <a:t>posizione in tutti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gli altri ranking: </a:t>
                </a:r>
                <a:r>
                  <a:rPr lang="it-IT" sz="800" dirty="0" smtClean="0">
                    <a:solidFill>
                      <a:schemeClr val="tx1"/>
                    </a:solidFill>
                  </a:rPr>
                  <a:t>																																	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𝜌</m:t>
                        </m:r>
                      </m:e>
                      <m:sub>
                        <m:r>
                          <a:rPr lang="it-IT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lang="it-IT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1</m:t>
                        </m:r>
                      </m:sup>
                    </m:sSubSup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(x) =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n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– 1 </a:t>
                </a:r>
                <a:r>
                  <a:rPr lang="it-IT" sz="800" dirty="0" smtClean="0">
                    <a:solidFill>
                      <a:schemeClr val="tx1"/>
                    </a:solidFill>
                  </a:rPr>
                  <a:t>																																		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per </a:t>
                </a:r>
                <a:r>
                  <a:rPr lang="it-IT" dirty="0">
                    <a:solidFill>
                      <a:schemeClr val="tx1"/>
                    </a:solidFill>
                  </a:rPr>
                  <a:t>ogni i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[k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] – {1},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𝜌</m:t>
                        </m:r>
                      </m:e>
                      <m:sub>
                        <m:r>
                          <a:rPr lang="it-IT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  <m:sup>
                        <m:r>
                          <a:rPr lang="it-IT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1</m:t>
                        </m:r>
                      </m:sup>
                    </m:sSubSup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(x) =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0</a:t>
                </a:r>
              </a:p>
              <a:p>
                <a:pPr lvl="1"/>
                <a:r>
                  <a:rPr lang="it-IT" dirty="0" smtClean="0">
                    <a:solidFill>
                      <a:schemeClr val="tx1"/>
                    </a:solidFill>
                  </a:rPr>
                  <a:t>in generale, </a:t>
                </a:r>
                <a:r>
                  <a:rPr lang="it-IT" dirty="0">
                    <a:solidFill>
                      <a:schemeClr val="tx1"/>
                    </a:solidFill>
                  </a:rPr>
                  <a:t>nel profilo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P</a:t>
                </a:r>
                <a:r>
                  <a:rPr lang="it-IT" baseline="30000" dirty="0" err="1" smtClean="0">
                    <a:solidFill>
                      <a:schemeClr val="tx1"/>
                    </a:solidFill>
                  </a:rPr>
                  <a:t>h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</a:t>
                </a:r>
                <a:r>
                  <a:rPr lang="it-IT" dirty="0">
                    <a:solidFill>
                      <a:schemeClr val="tx1"/>
                    </a:solidFill>
                  </a:rPr>
                  <a:t>=〈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r</m:t>
                        </m:r>
                      </m:e>
                      <m:sub>
                        <m: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it-IT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h</m:t>
                        </m:r>
                      </m:sup>
                    </m:sSubSup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r</m:t>
                        </m:r>
                      </m:e>
                      <m:sub>
                        <m: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2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it-IT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h</m:t>
                        </m:r>
                      </m:sup>
                    </m:sSubSup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, ... 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r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k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it-IT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h</m:t>
                        </m:r>
                      </m:sup>
                    </m:sSubSup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〉l’alternativa x è in prima posizione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nei </a:t>
                </a:r>
                <a:r>
                  <a:rPr lang="it-IT" dirty="0">
                    <a:solidFill>
                      <a:schemeClr val="tx1"/>
                    </a:solidFill>
                  </a:rPr>
                  <a:t>ranking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r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it-IT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i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it-IT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h</m:t>
                        </m:r>
                      </m:sup>
                    </m:sSubSup>
                  </m:oMath>
                </a14:m>
                <a:r>
                  <a:rPr lang="it-IT" dirty="0" smtClean="0">
                    <a:solidFill>
                      <a:schemeClr val="tx1"/>
                    </a:solidFill>
                  </a:rPr>
                  <a:t> con i </a:t>
                </a:r>
                <a14:m>
                  <m:oMath xmlns:m="http://schemas.openxmlformats.org/officeDocument/2006/math">
                    <m:r>
                      <a:rPr lang="it-IT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≤</m:t>
                    </m:r>
                  </m:oMath>
                </a14:m>
                <a:r>
                  <a:rPr lang="it-IT" dirty="0" smtClean="0">
                    <a:solidFill>
                      <a:schemeClr val="tx1"/>
                    </a:solidFill>
                  </a:rPr>
                  <a:t> h, </a:t>
                </a:r>
                <a:r>
                  <a:rPr lang="it-IT" dirty="0">
                    <a:solidFill>
                      <a:schemeClr val="tx1"/>
                    </a:solidFill>
                  </a:rPr>
                  <a:t>in ultima posizione in tutti gli altri ranking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: </a:t>
                </a:r>
                <a:r>
                  <a:rPr lang="it-IT" sz="800" dirty="0" smtClean="0">
                    <a:solidFill>
                      <a:schemeClr val="tx1"/>
                    </a:solidFill>
                  </a:rPr>
                  <a:t>																												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per ogni </a:t>
                </a:r>
                <a:r>
                  <a:rPr lang="it-IT" dirty="0">
                    <a:solidFill>
                      <a:schemeClr val="tx1"/>
                    </a:solidFill>
                  </a:rPr>
                  <a:t>i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≤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h,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𝜌</m:t>
                        </m:r>
                      </m:e>
                      <m:sub>
                        <m:r>
                          <a:rPr lang="it-IT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  <m:sup>
                        <m:r>
                          <a:rPr lang="it-IT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h</m:t>
                        </m:r>
                      </m:sup>
                    </m:sSubSup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(x) = </a:t>
                </a:r>
                <a:r>
                  <a:rPr lang="it-IT" dirty="0" err="1">
                    <a:solidFill>
                      <a:schemeClr val="tx1"/>
                    </a:solidFill>
                  </a:rPr>
                  <a:t>n</a:t>
                </a:r>
                <a:r>
                  <a:rPr lang="it-IT" dirty="0">
                    <a:solidFill>
                      <a:schemeClr val="tx1"/>
                    </a:solidFill>
                  </a:rPr>
                  <a:t> – 1 </a:t>
                </a:r>
                <a:r>
                  <a:rPr lang="it-IT" sz="800" dirty="0" smtClean="0">
                    <a:solidFill>
                      <a:schemeClr val="tx1"/>
                    </a:solidFill>
                  </a:rPr>
                  <a:t>																															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per </a:t>
                </a:r>
                <a:r>
                  <a:rPr lang="it-IT" dirty="0">
                    <a:solidFill>
                      <a:schemeClr val="tx1"/>
                    </a:solidFill>
                  </a:rPr>
                  <a:t>ogni i </a:t>
                </a:r>
                <a14:m>
                  <m:oMath xmlns:m="http://schemas.openxmlformats.org/officeDocument/2006/math">
                    <m:r>
                      <a:rPr lang="it-IT" b="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&gt;</m:t>
                    </m:r>
                  </m:oMath>
                </a14:m>
                <a:r>
                  <a:rPr lang="it-IT" dirty="0" smtClean="0">
                    <a:solidFill>
                      <a:schemeClr val="tx1"/>
                    </a:solidFill>
                  </a:rPr>
                  <a:t> h,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𝜌</m:t>
                        </m:r>
                      </m:e>
                      <m:sub>
                        <m:r>
                          <a:rPr lang="it-IT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  <m:sup>
                        <m:r>
                          <a:rPr lang="it-IT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h</m:t>
                        </m:r>
                      </m:sup>
                    </m:sSubSup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(x) =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0</a:t>
                </a:r>
              </a:p>
              <a:p>
                <a:pPr lvl="1"/>
                <a:r>
                  <a:rPr lang="it-IT" dirty="0" smtClean="0">
                    <a:solidFill>
                      <a:schemeClr val="tx1"/>
                    </a:solidFill>
                  </a:rPr>
                  <a:t>per ogni h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[k], indichiamo con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r</a:t>
                </a:r>
                <a:r>
                  <a:rPr lang="it-IT" baseline="30000" dirty="0" err="1" smtClean="0">
                    <a:solidFill>
                      <a:schemeClr val="tx1"/>
                    </a:solidFill>
                  </a:rPr>
                  <a:t>h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il ranking collettivo associato a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P</a:t>
                </a:r>
                <a:r>
                  <a:rPr lang="it-IT" baseline="30000" dirty="0" err="1" smtClean="0">
                    <a:solidFill>
                      <a:schemeClr val="tx1"/>
                    </a:solidFill>
                  </a:rPr>
                  <a:t>h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, e con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𝜌</m:t>
                    </m:r>
                  </m:oMath>
                </a14:m>
                <a:r>
                  <a:rPr lang="it-IT" baseline="30000" dirty="0" smtClean="0">
                    <a:solidFill>
                      <a:schemeClr val="tx1"/>
                    </a:solidFill>
                  </a:rPr>
                  <a:t>h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la funzione peso ad esso associata</a:t>
                </a:r>
                <a:endParaRPr lang="it-IT" dirty="0">
                  <a:solidFill>
                    <a:schemeClr val="tx1"/>
                  </a:solidFill>
                </a:endParaRPr>
              </a:p>
              <a:p>
                <a:pPr lvl="1"/>
                <a:endParaRPr lang="it-IT" dirty="0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Segnaposto contenut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47155" y="1214790"/>
                <a:ext cx="8974602" cy="5345498"/>
              </a:xfrm>
              <a:blipFill rotWithShape="0">
                <a:blip r:embed="rId2"/>
                <a:stretch>
                  <a:fillRect l="-476" t="-570" r="-34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723945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113423" y="378783"/>
            <a:ext cx="8911687" cy="669431"/>
          </a:xfrm>
        </p:spPr>
        <p:txBody>
          <a:bodyPr/>
          <a:lstStyle/>
          <a:p>
            <a:r>
              <a:rPr lang="it-IT" dirty="0" smtClean="0"/>
              <a:t>Dimostrazione </a:t>
            </a:r>
            <a:r>
              <a:rPr lang="it-IT" smtClean="0"/>
              <a:t>del teorema di Arrow</a:t>
            </a:r>
            <a:endParaRPr lang="it-IT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Segnaposto contenuto 2"/>
              <p:cNvSpPr>
                <a:spLocks noGrp="1"/>
              </p:cNvSpPr>
              <p:nvPr>
                <p:ph idx="1"/>
              </p:nvPr>
            </p:nvSpPr>
            <p:spPr>
              <a:xfrm>
                <a:off x="2247155" y="1214790"/>
                <a:ext cx="8974602" cy="5103542"/>
              </a:xfrm>
            </p:spPr>
            <p:txBody>
              <a:bodyPr>
                <a:normAutofit/>
              </a:bodyPr>
              <a:lstStyle/>
              <a:p>
                <a:r>
                  <a:rPr lang="it-IT" dirty="0" smtClean="0">
                    <a:solidFill>
                      <a:schemeClr val="tx1"/>
                    </a:solidFill>
                  </a:rPr>
                  <a:t>2) definiamo una successione di k profili in ciascuno dei quali una stessa       x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[</a:t>
                </a:r>
                <a:r>
                  <a:rPr lang="it-IT" dirty="0" err="1">
                    <a:solidFill>
                      <a:schemeClr val="tx1"/>
                    </a:solidFill>
                  </a:rPr>
                  <a:t>n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] è polarizzante e, tramite essi, individuiamo un dittatore potenziale </a:t>
                </a:r>
                <a:r>
                  <a:rPr lang="it-IT" sz="2400" dirty="0" smtClean="0">
                    <a:solidFill>
                      <a:schemeClr val="tx1"/>
                    </a:solidFill>
                  </a:rPr>
                  <a:t>																														</a:t>
                </a:r>
                <a:r>
                  <a:rPr lang="it-IT" sz="2400" dirty="0">
                    <a:solidFill>
                      <a:schemeClr val="tx1"/>
                    </a:solidFill>
                  </a:rPr>
                  <a:t>	</a:t>
                </a:r>
                <a:r>
                  <a:rPr lang="it-IT" sz="2400" dirty="0" smtClean="0">
                    <a:solidFill>
                      <a:schemeClr val="tx1"/>
                    </a:solidFill>
                  </a:rPr>
                  <a:t>							    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P</a:t>
                </a:r>
                <a:r>
                  <a:rPr lang="it-IT" baseline="30000" dirty="0" smtClean="0">
                    <a:solidFill>
                      <a:schemeClr val="tx1"/>
                    </a:solidFill>
                  </a:rPr>
                  <a:t>0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    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					  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P</a:t>
                </a:r>
                <a:r>
                  <a:rPr lang="it-IT" baseline="30000" dirty="0" smtClean="0">
                    <a:solidFill>
                      <a:schemeClr val="tx1"/>
                    </a:solidFill>
                  </a:rPr>
                  <a:t>1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						 P</a:t>
                </a:r>
                <a:r>
                  <a:rPr lang="it-IT" baseline="30000" dirty="0" smtClean="0">
                    <a:solidFill>
                      <a:schemeClr val="tx1"/>
                    </a:solidFill>
                  </a:rPr>
                  <a:t>2 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</a:t>
                </a:r>
                <a:r>
                  <a:rPr lang="it-IT" sz="2400" dirty="0" smtClean="0">
                    <a:solidFill>
                      <a:schemeClr val="tx1"/>
                    </a:solidFill>
                  </a:rPr>
                  <a:t>																																																																																																						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...   	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P</a:t>
                </a:r>
                <a:r>
                  <a:rPr lang="it-IT" baseline="30000" dirty="0" err="1" smtClean="0">
                    <a:solidFill>
                      <a:schemeClr val="tx1"/>
                    </a:solidFill>
                  </a:rPr>
                  <a:t>h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							...     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P</a:t>
                </a:r>
                <a:r>
                  <a:rPr lang="it-IT" baseline="30000" dirty="0" err="1" smtClean="0">
                    <a:solidFill>
                      <a:schemeClr val="tx1"/>
                    </a:solidFill>
                  </a:rPr>
                  <a:t>k</a:t>
                </a:r>
                <a:endParaRPr lang="it-IT" baseline="300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" name="Segnaposto contenut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47155" y="1214790"/>
                <a:ext cx="8974602" cy="5103542"/>
              </a:xfrm>
              <a:blipFill rotWithShape="0">
                <a:blip r:embed="rId2"/>
                <a:stretch>
                  <a:fillRect l="-476" t="-59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" name="Tabella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89613373"/>
                  </p:ext>
                </p:extLst>
              </p:nvPr>
            </p:nvGraphicFramePr>
            <p:xfrm>
              <a:off x="2974661" y="2045196"/>
              <a:ext cx="2388640" cy="1953519"/>
            </p:xfrm>
            <a:graphic>
              <a:graphicData uri="http://schemas.openxmlformats.org/drawingml/2006/table">
                <a:tbl>
                  <a:tblPr firstCol="1">
                    <a:tableStyleId>{1E171933-4619-4E11-9A3F-F7608DF75F80}</a:tableStyleId>
                  </a:tblPr>
                  <a:tblGrid>
                    <a:gridCol w="521338"/>
                    <a:gridCol w="397460"/>
                    <a:gridCol w="1046865"/>
                    <a:gridCol w="422977"/>
                  </a:tblGrid>
                  <a:tr h="33812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400" i="1" smtClean="0">
                                        <a:latin typeface="Cambria Math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it-IT" sz="1400" smtClean="0">
                                        <a:latin typeface="Cambria Math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it-IT" sz="1400" smtClean="0">
                                        <a:latin typeface="Cambria Math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it-IT" sz="1400" smtClean="0">
                                        <a:latin typeface="Cambria Math" charset="0"/>
                                      </a:rPr>
                                      <m:t>𝟎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     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</a:t>
                          </a:r>
                          <a:r>
                            <a:rPr lang="it-IT" sz="1400" dirty="0" smtClean="0"/>
                            <a:t>x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2307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400" i="1" smtClean="0">
                                        <a:latin typeface="Cambria Math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it-IT" sz="1400" smtClean="0">
                                        <a:latin typeface="Cambria Math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it-IT" sz="1400" b="1" i="0" smtClean="0">
                                        <a:latin typeface="Cambria Math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it-IT" sz="1400" smtClean="0">
                                        <a:latin typeface="Cambria Math" charset="0"/>
                                      </a:rPr>
                                      <m:t>𝟎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     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</a:t>
                          </a:r>
                          <a:r>
                            <a:rPr lang="it-IT" sz="1400" dirty="0" smtClean="0"/>
                            <a:t>x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23079"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 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     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</a:t>
                          </a:r>
                          <a:r>
                            <a:rPr lang="it-IT" sz="1400" dirty="0" smtClean="0"/>
                            <a:t>x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2307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400" i="1" smtClean="0">
                                        <a:latin typeface="Cambria Math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it-IT" sz="1400" smtClean="0">
                                        <a:latin typeface="Cambria Math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it-IT" sz="1400" b="1" i="0" smtClean="0">
                                        <a:latin typeface="Cambria Math" charset="0"/>
                                      </a:rPr>
                                      <m:t>𝐡</m:t>
                                    </m:r>
                                  </m:sub>
                                  <m:sup>
                                    <m:r>
                                      <a:rPr lang="it-IT" sz="1400" smtClean="0">
                                        <a:latin typeface="Cambria Math" charset="0"/>
                                      </a:rPr>
                                      <m:t>𝟎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     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</a:t>
                          </a:r>
                          <a:r>
                            <a:rPr lang="it-IT" sz="1400" dirty="0" smtClean="0"/>
                            <a:t>x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23079"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 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     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</a:t>
                          </a:r>
                          <a:r>
                            <a:rPr lang="it-IT" sz="1400" dirty="0" smtClean="0"/>
                            <a:t>x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2307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400" i="1" smtClean="0">
                                        <a:latin typeface="Cambria Math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it-IT" sz="1400" smtClean="0">
                                        <a:latin typeface="Cambria Math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it-IT" sz="1400" b="1" i="0" smtClean="0">
                                        <a:latin typeface="Cambria Math" charset="0"/>
                                      </a:rPr>
                                      <m:t>𝐤</m:t>
                                    </m:r>
                                  </m:sub>
                                  <m:sup>
                                    <m:r>
                                      <a:rPr lang="it-IT" sz="1400" smtClean="0">
                                        <a:latin typeface="Cambria Math" charset="0"/>
                                      </a:rPr>
                                      <m:t>𝟎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     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</a:t>
                          </a:r>
                          <a:r>
                            <a:rPr lang="it-IT" sz="1400" dirty="0" smtClean="0"/>
                            <a:t>x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</a:tbl>
              </a:graphicData>
            </a:graphic>
          </p:graphicFrame>
        </mc:Choice>
        <mc:Fallback>
          <p:graphicFrame>
            <p:nvGraphicFramePr>
              <p:cNvPr id="5" name="Tabella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89613373"/>
                  </p:ext>
                </p:extLst>
              </p:nvPr>
            </p:nvGraphicFramePr>
            <p:xfrm>
              <a:off x="2974661" y="2045196"/>
              <a:ext cx="2388640" cy="1953519"/>
            </p:xfrm>
            <a:graphic>
              <a:graphicData uri="http://schemas.openxmlformats.org/drawingml/2006/table">
                <a:tbl>
                  <a:tblPr firstCol="1">
                    <a:tableStyleId>{1E171933-4619-4E11-9A3F-F7608DF75F80}</a:tableStyleId>
                  </a:tblPr>
                  <a:tblGrid>
                    <a:gridCol w="521338"/>
                    <a:gridCol w="397460"/>
                    <a:gridCol w="1046865"/>
                    <a:gridCol w="422977"/>
                  </a:tblGrid>
                  <a:tr h="338124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163" t="-1786" r="-359302" b="-48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     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</a:t>
                          </a:r>
                          <a:r>
                            <a:rPr lang="it-IT" sz="1400" dirty="0" smtClean="0"/>
                            <a:t>x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23079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163" t="-107547" r="-359302" b="-4132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     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</a:t>
                          </a:r>
                          <a:r>
                            <a:rPr lang="it-IT" sz="1400" dirty="0" smtClean="0"/>
                            <a:t>x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23079"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 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     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</a:t>
                          </a:r>
                          <a:r>
                            <a:rPr lang="it-IT" sz="1400" dirty="0" smtClean="0"/>
                            <a:t>x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23079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163" t="-307547" r="-359302" b="-2132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     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</a:t>
                          </a:r>
                          <a:r>
                            <a:rPr lang="it-IT" sz="1400" dirty="0" smtClean="0"/>
                            <a:t>x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23079"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 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     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</a:t>
                          </a:r>
                          <a:r>
                            <a:rPr lang="it-IT" sz="1400" dirty="0" smtClean="0"/>
                            <a:t>x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23079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163" t="-507547" r="-359302" b="-132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     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</a:t>
                          </a:r>
                          <a:r>
                            <a:rPr lang="it-IT" sz="1400" dirty="0" smtClean="0"/>
                            <a:t>x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6" name="Tabella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11338495"/>
                  </p:ext>
                </p:extLst>
              </p:nvPr>
            </p:nvGraphicFramePr>
            <p:xfrm>
              <a:off x="6051183" y="2063788"/>
              <a:ext cx="2388640" cy="1933911"/>
            </p:xfrm>
            <a:graphic>
              <a:graphicData uri="http://schemas.openxmlformats.org/drawingml/2006/table">
                <a:tbl>
                  <a:tblPr firstCol="1">
                    <a:tableStyleId>{1E171933-4619-4E11-9A3F-F7608DF75F80}</a:tableStyleId>
                  </a:tblPr>
                  <a:tblGrid>
                    <a:gridCol w="521338"/>
                    <a:gridCol w="397460"/>
                    <a:gridCol w="1046865"/>
                    <a:gridCol w="422977"/>
                  </a:tblGrid>
                  <a:tr h="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400" i="1" smtClean="0">
                                        <a:latin typeface="Cambria Math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it-IT" sz="1400" smtClean="0">
                                        <a:latin typeface="Cambria Math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it-IT" sz="1400" smtClean="0">
                                        <a:latin typeface="Cambria Math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it-IT" sz="1400" b="1" i="0" smtClean="0">
                                        <a:latin typeface="Cambria Math" charset="0"/>
                                      </a:rPr>
                                      <m:t>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</a:t>
                          </a:r>
                          <a:r>
                            <a:rPr lang="it-IT" sz="1400" dirty="0" smtClean="0"/>
                            <a:t>x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     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2307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400" i="1" smtClean="0">
                                        <a:latin typeface="Cambria Math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it-IT" sz="1400" smtClean="0">
                                        <a:latin typeface="Cambria Math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it-IT" sz="1400" b="1" i="0" smtClean="0">
                                        <a:latin typeface="Cambria Math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it-IT" sz="1400" b="1" i="0" smtClean="0">
                                        <a:latin typeface="Cambria Math" charset="0"/>
                                      </a:rPr>
                                      <m:t>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     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</a:t>
                          </a:r>
                          <a:r>
                            <a:rPr lang="it-IT" sz="1400" dirty="0" smtClean="0"/>
                            <a:t>x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23079"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 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     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x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2307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400" i="1" smtClean="0">
                                        <a:latin typeface="Cambria Math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it-IT" sz="1400" smtClean="0">
                                        <a:latin typeface="Cambria Math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it-IT" sz="1400" b="1" i="0" smtClean="0">
                                        <a:latin typeface="Cambria Math" charset="0"/>
                                      </a:rPr>
                                      <m:t>𝐡</m:t>
                                    </m:r>
                                  </m:sub>
                                  <m:sup>
                                    <m:r>
                                      <a:rPr lang="it-IT" sz="1400" b="1" i="0" smtClean="0">
                                        <a:latin typeface="Cambria Math" charset="0"/>
                                      </a:rPr>
                                      <m:t>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     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x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23079"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 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     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x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2307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400" i="1" smtClean="0">
                                        <a:latin typeface="Cambria Math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it-IT" sz="1400" smtClean="0">
                                        <a:latin typeface="Cambria Math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it-IT" sz="1400" b="1" i="0" smtClean="0">
                                        <a:latin typeface="Cambria Math" charset="0"/>
                                      </a:rPr>
                                      <m:t>𝐤</m:t>
                                    </m:r>
                                  </m:sub>
                                  <m:sup>
                                    <m:r>
                                      <a:rPr lang="it-IT" sz="1400" b="1" i="0" smtClean="0">
                                        <a:latin typeface="Cambria Math" charset="0"/>
                                      </a:rPr>
                                      <m:t>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     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x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</a:tbl>
              </a:graphicData>
            </a:graphic>
          </p:graphicFrame>
        </mc:Choice>
        <mc:Fallback>
          <p:graphicFrame>
            <p:nvGraphicFramePr>
              <p:cNvPr id="6" name="Tabella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11338495"/>
                  </p:ext>
                </p:extLst>
              </p:nvPr>
            </p:nvGraphicFramePr>
            <p:xfrm>
              <a:off x="6051183" y="2063788"/>
              <a:ext cx="2388640" cy="1933911"/>
            </p:xfrm>
            <a:graphic>
              <a:graphicData uri="http://schemas.openxmlformats.org/drawingml/2006/table">
                <a:tbl>
                  <a:tblPr firstCol="1">
                    <a:tableStyleId>{1E171933-4619-4E11-9A3F-F7608DF75F80}</a:tableStyleId>
                  </a:tblPr>
                  <a:tblGrid>
                    <a:gridCol w="521338"/>
                    <a:gridCol w="397460"/>
                    <a:gridCol w="1046865"/>
                    <a:gridCol w="422977"/>
                  </a:tblGrid>
                  <a:tr h="318516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1163" t="-1923" r="-359302" b="-5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</a:t>
                          </a:r>
                          <a:r>
                            <a:rPr lang="it-IT" sz="1400" dirty="0" smtClean="0"/>
                            <a:t>x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     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23079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1163" t="-100000" r="-359302" b="-4150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     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</a:t>
                          </a:r>
                          <a:r>
                            <a:rPr lang="it-IT" sz="1400" dirty="0" smtClean="0"/>
                            <a:t>x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23079"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 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     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x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23079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1163" t="-301887" r="-359302" b="-2132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     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x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23079"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 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     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x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23079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1163" t="-501887" r="-359302" b="-132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     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x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7" name="Tabella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27165255"/>
                  </p:ext>
                </p:extLst>
              </p:nvPr>
            </p:nvGraphicFramePr>
            <p:xfrm>
              <a:off x="9127705" y="2108954"/>
              <a:ext cx="2388640" cy="1933911"/>
            </p:xfrm>
            <a:graphic>
              <a:graphicData uri="http://schemas.openxmlformats.org/drawingml/2006/table">
                <a:tbl>
                  <a:tblPr firstCol="1">
                    <a:tableStyleId>{1E171933-4619-4E11-9A3F-F7608DF75F80}</a:tableStyleId>
                  </a:tblPr>
                  <a:tblGrid>
                    <a:gridCol w="521338"/>
                    <a:gridCol w="397460"/>
                    <a:gridCol w="1046865"/>
                    <a:gridCol w="422977"/>
                  </a:tblGrid>
                  <a:tr h="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400" i="1" smtClean="0">
                                        <a:latin typeface="Cambria Math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it-IT" sz="1400" smtClean="0">
                                        <a:latin typeface="Cambria Math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it-IT" sz="1400" smtClean="0">
                                        <a:latin typeface="Cambria Math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it-IT" sz="1400" b="1" i="0" smtClean="0">
                                        <a:latin typeface="Cambria Math" charset="0"/>
                                      </a:rPr>
                                      <m:t>𝟐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</a:t>
                          </a:r>
                          <a:r>
                            <a:rPr lang="it-IT" sz="1400" dirty="0" smtClean="0"/>
                            <a:t>x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     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2307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400" i="1" smtClean="0">
                                        <a:latin typeface="Cambria Math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it-IT" sz="1400" smtClean="0">
                                        <a:latin typeface="Cambria Math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it-IT" sz="1400" b="1" i="0" smtClean="0">
                                        <a:latin typeface="Cambria Math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it-IT" sz="1400" b="1" i="0" smtClean="0">
                                        <a:latin typeface="Cambria Math" charset="0"/>
                                      </a:rPr>
                                      <m:t>𝟐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</a:t>
                          </a:r>
                          <a:r>
                            <a:rPr lang="it-IT" sz="1400" dirty="0" smtClean="0"/>
                            <a:t>x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     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23079"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 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     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</a:t>
                          </a:r>
                          <a:r>
                            <a:rPr lang="it-IT" sz="1400" dirty="0" smtClean="0"/>
                            <a:t>x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2307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400" i="1" smtClean="0">
                                        <a:latin typeface="Cambria Math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it-IT" sz="1400" smtClean="0">
                                        <a:latin typeface="Cambria Math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it-IT" sz="1400" b="1" i="0" smtClean="0">
                                        <a:latin typeface="Cambria Math" charset="0"/>
                                      </a:rPr>
                                      <m:t>𝐡</m:t>
                                    </m:r>
                                  </m:sub>
                                  <m:sup>
                                    <m:r>
                                      <a:rPr lang="it-IT" sz="1400" b="1" i="0" smtClean="0">
                                        <a:latin typeface="Cambria Math" charset="0"/>
                                      </a:rPr>
                                      <m:t>𝟐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     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</a:t>
                          </a:r>
                          <a:r>
                            <a:rPr lang="it-IT" sz="1400" dirty="0" smtClean="0"/>
                            <a:t>x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23079"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 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     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x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2307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400" i="1" smtClean="0">
                                        <a:latin typeface="Cambria Math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it-IT" sz="1400" smtClean="0">
                                        <a:latin typeface="Cambria Math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it-IT" sz="1400" b="1" i="0" smtClean="0">
                                        <a:latin typeface="Cambria Math" charset="0"/>
                                      </a:rPr>
                                      <m:t>𝐤</m:t>
                                    </m:r>
                                  </m:sub>
                                  <m:sup>
                                    <m:r>
                                      <a:rPr lang="it-IT" sz="1400" b="1" i="0" smtClean="0">
                                        <a:latin typeface="Cambria Math" charset="0"/>
                                      </a:rPr>
                                      <m:t>𝟐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     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x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</a:tbl>
              </a:graphicData>
            </a:graphic>
          </p:graphicFrame>
        </mc:Choice>
        <mc:Fallback>
          <p:graphicFrame>
            <p:nvGraphicFramePr>
              <p:cNvPr id="7" name="Tabella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27165255"/>
                  </p:ext>
                </p:extLst>
              </p:nvPr>
            </p:nvGraphicFramePr>
            <p:xfrm>
              <a:off x="9127705" y="2108954"/>
              <a:ext cx="2388640" cy="1933911"/>
            </p:xfrm>
            <a:graphic>
              <a:graphicData uri="http://schemas.openxmlformats.org/drawingml/2006/table">
                <a:tbl>
                  <a:tblPr firstCol="1">
                    <a:tableStyleId>{1E171933-4619-4E11-9A3F-F7608DF75F80}</a:tableStyleId>
                  </a:tblPr>
                  <a:tblGrid>
                    <a:gridCol w="521338"/>
                    <a:gridCol w="397460"/>
                    <a:gridCol w="1046865"/>
                    <a:gridCol w="422977"/>
                  </a:tblGrid>
                  <a:tr h="318516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5"/>
                          <a:stretch>
                            <a:fillRect l="-1163" t="-1887" r="-359302" b="-5150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</a:t>
                          </a:r>
                          <a:r>
                            <a:rPr lang="it-IT" sz="1400" dirty="0" smtClean="0"/>
                            <a:t>x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     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23079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5"/>
                          <a:stretch>
                            <a:fillRect l="-1163" t="-101887" r="-359302" b="-4150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</a:t>
                          </a:r>
                          <a:r>
                            <a:rPr lang="it-IT" sz="1400" dirty="0" smtClean="0"/>
                            <a:t>x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     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23079"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 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     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</a:t>
                          </a:r>
                          <a:r>
                            <a:rPr lang="it-IT" sz="1400" dirty="0" smtClean="0"/>
                            <a:t>x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23079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5"/>
                          <a:stretch>
                            <a:fillRect l="-1163" t="-301887" r="-359302" b="-2150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     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</a:t>
                          </a:r>
                          <a:r>
                            <a:rPr lang="it-IT" sz="1400" dirty="0" smtClean="0"/>
                            <a:t>x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23079"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 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     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x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23079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5"/>
                          <a:stretch>
                            <a:fillRect l="-1163" t="-503774" r="-359302" b="-132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     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x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ella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28935810"/>
                  </p:ext>
                </p:extLst>
              </p:nvPr>
            </p:nvGraphicFramePr>
            <p:xfrm>
              <a:off x="4537984" y="4281540"/>
              <a:ext cx="2388640" cy="1940978"/>
            </p:xfrm>
            <a:graphic>
              <a:graphicData uri="http://schemas.openxmlformats.org/drawingml/2006/table">
                <a:tbl>
                  <a:tblPr firstCol="1">
                    <a:tableStyleId>{1E171933-4619-4E11-9A3F-F7608DF75F80}</a:tableStyleId>
                  </a:tblPr>
                  <a:tblGrid>
                    <a:gridCol w="521338"/>
                    <a:gridCol w="397460"/>
                    <a:gridCol w="1046865"/>
                    <a:gridCol w="422977"/>
                  </a:tblGrid>
                  <a:tr h="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400" i="1" smtClean="0">
                                        <a:latin typeface="Cambria Math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it-IT" sz="1400" smtClean="0">
                                        <a:latin typeface="Cambria Math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it-IT" sz="1400" smtClean="0">
                                        <a:latin typeface="Cambria Math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it-IT" sz="1400" b="1" i="0" smtClean="0">
                                        <a:latin typeface="Cambria Math" charset="0"/>
                                      </a:rPr>
                                      <m:t>𝐡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x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     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2307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400" i="1" smtClean="0">
                                        <a:latin typeface="Cambria Math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it-IT" sz="1400" smtClean="0">
                                        <a:latin typeface="Cambria Math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it-IT" sz="1400" b="1" i="0" smtClean="0">
                                        <a:latin typeface="Cambria Math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it-IT" sz="1400" b="1" i="0" smtClean="0">
                                        <a:latin typeface="Cambria Math" charset="0"/>
                                      </a:rPr>
                                      <m:t>𝐡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x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     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23079"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 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x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     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... 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2307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400" i="1" smtClean="0">
                                        <a:latin typeface="Cambria Math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it-IT" sz="1400" smtClean="0">
                                        <a:latin typeface="Cambria Math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it-IT" sz="1400" b="1" i="0" smtClean="0">
                                        <a:latin typeface="Cambria Math" charset="0"/>
                                      </a:rPr>
                                      <m:t>𝐡</m:t>
                                    </m:r>
                                  </m:sub>
                                  <m:sup>
                                    <m:r>
                                      <a:rPr lang="it-IT" sz="1400" b="1" i="0" smtClean="0">
                                        <a:latin typeface="Cambria Math" charset="0"/>
                                      </a:rPr>
                                      <m:t>𝐡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x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     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23079"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 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     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x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2307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400" i="1" smtClean="0">
                                        <a:latin typeface="Cambria Math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it-IT" sz="1400" smtClean="0">
                                        <a:latin typeface="Cambria Math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it-IT" sz="1400" b="1" i="0" smtClean="0">
                                        <a:latin typeface="Cambria Math" charset="0"/>
                                      </a:rPr>
                                      <m:t>𝐤</m:t>
                                    </m:r>
                                  </m:sub>
                                  <m:sup>
                                    <m:r>
                                      <a:rPr lang="it-IT" sz="1400" b="1" i="0" smtClean="0">
                                        <a:latin typeface="Cambria Math" charset="0"/>
                                      </a:rPr>
                                      <m:t>𝐡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     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x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ella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28935810"/>
                  </p:ext>
                </p:extLst>
              </p:nvPr>
            </p:nvGraphicFramePr>
            <p:xfrm>
              <a:off x="4537984" y="4281540"/>
              <a:ext cx="2388640" cy="1940978"/>
            </p:xfrm>
            <a:graphic>
              <a:graphicData uri="http://schemas.openxmlformats.org/drawingml/2006/table">
                <a:tbl>
                  <a:tblPr firstCol="1">
                    <a:tableStyleId>{1E171933-4619-4E11-9A3F-F7608DF75F80}</a:tableStyleId>
                  </a:tblPr>
                  <a:tblGrid>
                    <a:gridCol w="521338"/>
                    <a:gridCol w="397460"/>
                    <a:gridCol w="1046865"/>
                    <a:gridCol w="422977"/>
                  </a:tblGrid>
                  <a:tr h="321755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6"/>
                          <a:stretch>
                            <a:fillRect l="-1163" t="-1887" r="-359302" b="-5150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x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     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23079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6"/>
                          <a:stretch>
                            <a:fillRect l="-1163" t="-101887" r="-359302" b="-4150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x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     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23079"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 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x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     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... 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24993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6"/>
                          <a:stretch>
                            <a:fillRect l="-1163" t="-301887" r="-359302" b="-2150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x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     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23079"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 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     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x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24993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6"/>
                          <a:stretch>
                            <a:fillRect l="-1163" t="-503774" r="-359302" b="-132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     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x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ella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96483001"/>
                  </p:ext>
                </p:extLst>
              </p:nvPr>
            </p:nvGraphicFramePr>
            <p:xfrm>
              <a:off x="8312542" y="4281540"/>
              <a:ext cx="2388640" cy="1940978"/>
            </p:xfrm>
            <a:graphic>
              <a:graphicData uri="http://schemas.openxmlformats.org/drawingml/2006/table">
                <a:tbl>
                  <a:tblPr firstCol="1">
                    <a:tableStyleId>{1E171933-4619-4E11-9A3F-F7608DF75F80}</a:tableStyleId>
                  </a:tblPr>
                  <a:tblGrid>
                    <a:gridCol w="521338"/>
                    <a:gridCol w="397460"/>
                    <a:gridCol w="1046865"/>
                    <a:gridCol w="422977"/>
                  </a:tblGrid>
                  <a:tr h="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400" i="1" smtClean="0">
                                        <a:latin typeface="Cambria Math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it-IT" sz="1400" smtClean="0">
                                        <a:latin typeface="Cambria Math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it-IT" sz="1400" smtClean="0">
                                        <a:latin typeface="Cambria Math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it-IT" sz="1400" b="1" i="0" smtClean="0">
                                        <a:latin typeface="Cambria Math" charset="0"/>
                                      </a:rPr>
                                      <m:t>𝐤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x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     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2307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400" i="1" smtClean="0">
                                        <a:latin typeface="Cambria Math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it-IT" sz="1400" smtClean="0">
                                        <a:latin typeface="Cambria Math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it-IT" sz="1400" b="1" i="0" smtClean="0">
                                        <a:latin typeface="Cambria Math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it-IT" sz="1400" b="1" i="0" smtClean="0">
                                        <a:latin typeface="Cambria Math" charset="0"/>
                                      </a:rPr>
                                      <m:t>𝐤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x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     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23079"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 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x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     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2307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400" i="1" smtClean="0">
                                        <a:latin typeface="Cambria Math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it-IT" sz="1400" smtClean="0">
                                        <a:latin typeface="Cambria Math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it-IT" sz="1400" b="1" i="0" smtClean="0">
                                        <a:latin typeface="Cambria Math" charset="0"/>
                                      </a:rPr>
                                      <m:t>𝐡</m:t>
                                    </m:r>
                                  </m:sub>
                                  <m:sup>
                                    <m:r>
                                      <a:rPr lang="it-IT" sz="1400" b="1" i="0" smtClean="0">
                                        <a:latin typeface="Cambria Math" charset="0"/>
                                      </a:rPr>
                                      <m:t>𝐤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x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     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23079"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 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x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     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2307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400" i="1" smtClean="0">
                                        <a:latin typeface="Cambria Math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it-IT" sz="1400" smtClean="0">
                                        <a:latin typeface="Cambria Math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it-IT" sz="1400" b="1" i="0" smtClean="0">
                                        <a:latin typeface="Cambria Math" charset="0"/>
                                      </a:rPr>
                                      <m:t>𝐤</m:t>
                                    </m:r>
                                  </m:sub>
                                  <m:sup>
                                    <m:r>
                                      <a:rPr lang="it-IT" sz="1400" b="1" i="0" smtClean="0">
                                        <a:latin typeface="Cambria Math" charset="0"/>
                                      </a:rPr>
                                      <m:t>𝐤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x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     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ella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96483001"/>
                  </p:ext>
                </p:extLst>
              </p:nvPr>
            </p:nvGraphicFramePr>
            <p:xfrm>
              <a:off x="8312542" y="4281540"/>
              <a:ext cx="2388640" cy="1940978"/>
            </p:xfrm>
            <a:graphic>
              <a:graphicData uri="http://schemas.openxmlformats.org/drawingml/2006/table">
                <a:tbl>
                  <a:tblPr firstCol="1">
                    <a:tableStyleId>{1E171933-4619-4E11-9A3F-F7608DF75F80}</a:tableStyleId>
                  </a:tblPr>
                  <a:tblGrid>
                    <a:gridCol w="521338"/>
                    <a:gridCol w="397460"/>
                    <a:gridCol w="1046865"/>
                    <a:gridCol w="422977"/>
                  </a:tblGrid>
                  <a:tr h="321755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7"/>
                          <a:stretch>
                            <a:fillRect l="-1163" t="-1887" r="-359302" b="-5150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x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     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23079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7"/>
                          <a:stretch>
                            <a:fillRect l="-1163" t="-101887" r="-359302" b="-4150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x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     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23079"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 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x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     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24993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7"/>
                          <a:stretch>
                            <a:fillRect l="-1163" t="-301887" r="-359302" b="-2150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x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     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23079"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 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x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     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24993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7"/>
                          <a:stretch>
                            <a:fillRect l="-1163" t="-503774" r="-359302" b="-132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x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     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3747589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113423" y="378783"/>
            <a:ext cx="8911687" cy="669431"/>
          </a:xfrm>
        </p:spPr>
        <p:txBody>
          <a:bodyPr/>
          <a:lstStyle/>
          <a:p>
            <a:r>
              <a:rPr lang="it-IT" dirty="0" smtClean="0"/>
              <a:t>Dimostrazione </a:t>
            </a:r>
            <a:r>
              <a:rPr lang="it-IT" smtClean="0"/>
              <a:t>del teorema di Arrow</a:t>
            </a:r>
            <a:endParaRPr lang="it-IT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Segnaposto contenuto 2"/>
              <p:cNvSpPr>
                <a:spLocks noGrp="1"/>
              </p:cNvSpPr>
              <p:nvPr>
                <p:ph idx="1"/>
              </p:nvPr>
            </p:nvSpPr>
            <p:spPr>
              <a:xfrm>
                <a:off x="2247155" y="1214790"/>
                <a:ext cx="8974602" cy="5377396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it-IT" dirty="0" smtClean="0">
                    <a:solidFill>
                      <a:schemeClr val="tx1"/>
                    </a:solidFill>
                  </a:rPr>
                  <a:t>2) definiamo una successione di k profili in ciascuno dei quali una stessa       x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[</a:t>
                </a:r>
                <a:r>
                  <a:rPr lang="it-IT" dirty="0" err="1">
                    <a:solidFill>
                      <a:schemeClr val="tx1"/>
                    </a:solidFill>
                  </a:rPr>
                  <a:t>n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] è polarizzante e, tramite essi, individuiamo un dittatore potenziale</a:t>
                </a:r>
              </a:p>
              <a:p>
                <a:pPr lvl="1"/>
                <a:r>
                  <a:rPr lang="it-IT" dirty="0" smtClean="0">
                    <a:solidFill>
                      <a:schemeClr val="tx1"/>
                    </a:solidFill>
                  </a:rPr>
                  <a:t>in generale, </a:t>
                </a:r>
                <a:r>
                  <a:rPr lang="it-IT" dirty="0">
                    <a:solidFill>
                      <a:schemeClr val="tx1"/>
                    </a:solidFill>
                  </a:rPr>
                  <a:t>nel profilo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P</a:t>
                </a:r>
                <a:r>
                  <a:rPr lang="it-IT" baseline="30000" dirty="0" err="1" smtClean="0">
                    <a:solidFill>
                      <a:schemeClr val="tx1"/>
                    </a:solidFill>
                  </a:rPr>
                  <a:t>h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</a:t>
                </a:r>
                <a:r>
                  <a:rPr lang="it-IT" dirty="0">
                    <a:solidFill>
                      <a:schemeClr val="tx1"/>
                    </a:solidFill>
                  </a:rPr>
                  <a:t>=〈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r</m:t>
                        </m:r>
                      </m:e>
                      <m:sub>
                        <m: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it-IT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h</m:t>
                        </m:r>
                      </m:sup>
                    </m:sSubSup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r</m:t>
                        </m:r>
                      </m:e>
                      <m:sub>
                        <m: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2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it-IT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h</m:t>
                        </m:r>
                      </m:sup>
                    </m:sSubSup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, ... 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r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k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it-IT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h</m:t>
                        </m:r>
                      </m:sup>
                    </m:sSubSup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〉l’alternativa x è in prima posizione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nei </a:t>
                </a:r>
                <a:r>
                  <a:rPr lang="it-IT" dirty="0">
                    <a:solidFill>
                      <a:schemeClr val="tx1"/>
                    </a:solidFill>
                  </a:rPr>
                  <a:t>ranking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r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it-IT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i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it-IT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h</m:t>
                        </m:r>
                      </m:sup>
                    </m:sSubSup>
                  </m:oMath>
                </a14:m>
                <a:r>
                  <a:rPr lang="it-IT" dirty="0" smtClean="0">
                    <a:solidFill>
                      <a:schemeClr val="tx1"/>
                    </a:solidFill>
                  </a:rPr>
                  <a:t> con i </a:t>
                </a:r>
                <a14:m>
                  <m:oMath xmlns:m="http://schemas.openxmlformats.org/officeDocument/2006/math">
                    <m:r>
                      <a:rPr lang="it-IT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≤</m:t>
                    </m:r>
                  </m:oMath>
                </a14:m>
                <a:r>
                  <a:rPr lang="it-IT" dirty="0" smtClean="0">
                    <a:solidFill>
                      <a:schemeClr val="tx1"/>
                    </a:solidFill>
                  </a:rPr>
                  <a:t> h, </a:t>
                </a:r>
                <a:r>
                  <a:rPr lang="it-IT" dirty="0">
                    <a:solidFill>
                      <a:schemeClr val="tx1"/>
                    </a:solidFill>
                  </a:rPr>
                  <a:t>in ultima posizione in tutti gli altri ranking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: </a:t>
                </a:r>
                <a:r>
                  <a:rPr lang="it-IT" sz="800" dirty="0" smtClean="0">
                    <a:solidFill>
                      <a:schemeClr val="tx1"/>
                    </a:solidFill>
                  </a:rPr>
                  <a:t>																						</a:t>
                </a:r>
                <a:r>
                  <a:rPr lang="it-IT" sz="800" dirty="0">
                    <a:solidFill>
                      <a:schemeClr val="tx1"/>
                    </a:solidFill>
                  </a:rPr>
                  <a:t> </a:t>
                </a:r>
                <a:r>
                  <a:rPr lang="it-IT" sz="800" dirty="0" smtClean="0">
                    <a:solidFill>
                      <a:schemeClr val="tx1"/>
                    </a:solidFill>
                  </a:rPr>
                  <a:t>        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per ogni </a:t>
                </a:r>
                <a:r>
                  <a:rPr lang="it-IT" dirty="0">
                    <a:solidFill>
                      <a:schemeClr val="tx1"/>
                    </a:solidFill>
                  </a:rPr>
                  <a:t>i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≤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h,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𝜌</m:t>
                        </m:r>
                      </m:e>
                      <m:sub>
                        <m:r>
                          <a:rPr lang="it-IT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  <m:sup>
                        <m:r>
                          <a:rPr lang="it-IT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h</m:t>
                        </m:r>
                      </m:sup>
                    </m:sSubSup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(x) = </a:t>
                </a:r>
                <a:r>
                  <a:rPr lang="it-IT" dirty="0" err="1">
                    <a:solidFill>
                      <a:schemeClr val="tx1"/>
                    </a:solidFill>
                  </a:rPr>
                  <a:t>n</a:t>
                </a:r>
                <a:r>
                  <a:rPr lang="it-IT" dirty="0">
                    <a:solidFill>
                      <a:schemeClr val="tx1"/>
                    </a:solidFill>
                  </a:rPr>
                  <a:t> – 1 </a:t>
                </a:r>
                <a:r>
                  <a:rPr lang="it-IT" sz="800" dirty="0" smtClean="0">
                    <a:solidFill>
                      <a:schemeClr val="tx1"/>
                    </a:solidFill>
                  </a:rPr>
                  <a:t>	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per </a:t>
                </a:r>
                <a:r>
                  <a:rPr lang="it-IT" dirty="0">
                    <a:solidFill>
                      <a:schemeClr val="tx1"/>
                    </a:solidFill>
                  </a:rPr>
                  <a:t>ogni i </a:t>
                </a:r>
                <a14:m>
                  <m:oMath xmlns:m="http://schemas.openxmlformats.org/officeDocument/2006/math">
                    <m:r>
                      <a:rPr lang="it-IT" b="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&gt;</m:t>
                    </m:r>
                  </m:oMath>
                </a14:m>
                <a:r>
                  <a:rPr lang="it-IT" dirty="0" smtClean="0">
                    <a:solidFill>
                      <a:schemeClr val="tx1"/>
                    </a:solidFill>
                  </a:rPr>
                  <a:t> h,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𝜌</m:t>
                        </m:r>
                      </m:e>
                      <m:sub>
                        <m:r>
                          <a:rPr lang="it-IT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  <m:sup>
                        <m:r>
                          <a:rPr lang="it-IT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h</m:t>
                        </m:r>
                      </m:sup>
                    </m:sSubSup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(x) =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0</a:t>
                </a:r>
              </a:p>
              <a:p>
                <a:pPr lvl="2"/>
                <a:r>
                  <a:rPr lang="it-IT" sz="1600" dirty="0" smtClean="0">
                    <a:solidFill>
                      <a:schemeClr val="tx1"/>
                    </a:solidFill>
                  </a:rPr>
                  <a:t>i due profili P</a:t>
                </a:r>
                <a:r>
                  <a:rPr lang="it-IT" sz="1600" baseline="30000" dirty="0" smtClean="0">
                    <a:solidFill>
                      <a:schemeClr val="tx1"/>
                    </a:solidFill>
                  </a:rPr>
                  <a:t>h-1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 e </a:t>
                </a:r>
                <a:r>
                  <a:rPr lang="it-IT" sz="1600" dirty="0" err="1" smtClean="0">
                    <a:solidFill>
                      <a:schemeClr val="tx1"/>
                    </a:solidFill>
                  </a:rPr>
                  <a:t>P</a:t>
                </a:r>
                <a:r>
                  <a:rPr lang="it-IT" sz="1600" baseline="30000" dirty="0" err="1" smtClean="0">
                    <a:solidFill>
                      <a:schemeClr val="tx1"/>
                    </a:solidFill>
                  </a:rPr>
                  <a:t>h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 differiscono solo per il modo in cui l’h-esimo votante giudica x: nel profilo </a:t>
                </a:r>
                <a:r>
                  <a:rPr lang="it-IT" sz="1600" dirty="0">
                    <a:solidFill>
                      <a:schemeClr val="tx1"/>
                    </a:solidFill>
                  </a:rPr>
                  <a:t>P</a:t>
                </a:r>
                <a:r>
                  <a:rPr lang="it-IT" sz="1600" baseline="30000" dirty="0">
                    <a:solidFill>
                      <a:schemeClr val="tx1"/>
                    </a:solidFill>
                  </a:rPr>
                  <a:t>h-1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 l’h-esimo votante giudica x ultima 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𝜌</m:t>
                        </m:r>
                      </m:e>
                      <m:sub>
                        <m:r>
                          <a:rPr lang="it-IT" sz="16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h</m:t>
                        </m:r>
                      </m:sub>
                      <m:sup>
                        <m:r>
                          <a:rPr lang="it-IT" sz="16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h</m:t>
                        </m:r>
                        <m:r>
                          <a:rPr lang="it-IT" sz="16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−1</m:t>
                        </m:r>
                      </m:sup>
                    </m:sSubSup>
                  </m:oMath>
                </a14:m>
                <a:r>
                  <a:rPr lang="it-IT" sz="1600" dirty="0">
                    <a:solidFill>
                      <a:schemeClr val="tx1"/>
                    </a:solidFill>
                  </a:rPr>
                  <a:t>(x) = 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0), mentre </a:t>
                </a:r>
                <a:r>
                  <a:rPr lang="it-IT" sz="1600" dirty="0">
                    <a:solidFill>
                      <a:schemeClr val="tx1"/>
                    </a:solidFill>
                  </a:rPr>
                  <a:t>nel profilo </a:t>
                </a:r>
                <a:r>
                  <a:rPr lang="it-IT" sz="1600" dirty="0" err="1" smtClean="0">
                    <a:solidFill>
                      <a:schemeClr val="tx1"/>
                    </a:solidFill>
                  </a:rPr>
                  <a:t>P</a:t>
                </a:r>
                <a:r>
                  <a:rPr lang="it-IT" sz="1600" baseline="30000" dirty="0" err="1" smtClean="0">
                    <a:solidFill>
                      <a:schemeClr val="tx1"/>
                    </a:solidFill>
                  </a:rPr>
                  <a:t>h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 </a:t>
                </a:r>
                <a:r>
                  <a:rPr lang="it-IT" sz="1600" dirty="0">
                    <a:solidFill>
                      <a:schemeClr val="tx1"/>
                    </a:solidFill>
                  </a:rPr>
                  <a:t>l’h-esimo votante giudica x 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prima 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𝜌</m:t>
                        </m:r>
                      </m:e>
                      <m:sub>
                        <m:r>
                          <a:rPr lang="it-IT" sz="16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h</m:t>
                        </m:r>
                      </m:sub>
                      <m:sup>
                        <m:r>
                          <a:rPr lang="it-IT" sz="16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h</m:t>
                        </m:r>
                      </m:sup>
                    </m:sSubSup>
                  </m:oMath>
                </a14:m>
                <a:r>
                  <a:rPr lang="it-IT" sz="1600" dirty="0">
                    <a:solidFill>
                      <a:schemeClr val="tx1"/>
                    </a:solidFill>
                  </a:rPr>
                  <a:t>(x) = </a:t>
                </a:r>
                <a:r>
                  <a:rPr lang="it-IT" sz="1600" dirty="0" err="1" smtClean="0">
                    <a:solidFill>
                      <a:schemeClr val="tx1"/>
                    </a:solidFill>
                  </a:rPr>
                  <a:t>n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 – 1)</a:t>
                </a:r>
              </a:p>
              <a:p>
                <a:pPr lvl="1"/>
                <a:r>
                  <a:rPr lang="it-IT" dirty="0" smtClean="0">
                    <a:solidFill>
                      <a:schemeClr val="tx1"/>
                    </a:solidFill>
                  </a:rPr>
                  <a:t>e le posizioni relative delle altre alternative rimangono invariate nei due profili</a:t>
                </a:r>
              </a:p>
              <a:p>
                <a:pPr lvl="4"/>
                <a:endParaRPr lang="it-IT" sz="800" dirty="0" smtClean="0">
                  <a:solidFill>
                    <a:schemeClr val="tx1"/>
                  </a:solidFill>
                </a:endParaRPr>
              </a:p>
              <a:p>
                <a:pPr lvl="1"/>
                <a:r>
                  <a:rPr lang="it-IT" dirty="0" smtClean="0">
                    <a:solidFill>
                      <a:schemeClr val="tx1"/>
                    </a:solidFill>
                  </a:rPr>
                  <a:t>in virtù del principio U (unanimità),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𝜌</m:t>
                    </m:r>
                  </m:oMath>
                </a14:m>
                <a:r>
                  <a:rPr lang="it-IT" baseline="30000" dirty="0" smtClean="0">
                    <a:solidFill>
                      <a:schemeClr val="tx1"/>
                    </a:solidFill>
                  </a:rPr>
                  <a:t>0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(x) = 0 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𝜌</m:t>
                    </m:r>
                  </m:oMath>
                </a14:m>
                <a:r>
                  <a:rPr lang="it-IT" baseline="30000" dirty="0" smtClean="0">
                    <a:solidFill>
                      <a:schemeClr val="tx1"/>
                    </a:solidFill>
                  </a:rPr>
                  <a:t>k</a:t>
                </a:r>
                <a:r>
                  <a:rPr lang="it-IT" dirty="0">
                    <a:solidFill>
                      <a:schemeClr val="tx1"/>
                    </a:solidFill>
                  </a:rPr>
                  <a:t>(x) =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n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– 1 </a:t>
                </a:r>
              </a:p>
              <a:p>
                <a:pPr lvl="1"/>
                <a:r>
                  <a:rPr lang="it-IT" dirty="0" smtClean="0">
                    <a:solidFill>
                      <a:schemeClr val="tx1"/>
                    </a:solidFill>
                  </a:rPr>
                  <a:t>allora, </a:t>
                </a:r>
                <a:r>
                  <a:rPr lang="it-IT" b="1" dirty="0" smtClean="0">
                    <a:solidFill>
                      <a:srgbClr val="FF0000"/>
                    </a:solidFill>
                  </a:rPr>
                  <a:t>esiste un profilo </a:t>
                </a:r>
                <a:r>
                  <a:rPr lang="it-IT" b="1" dirty="0" err="1" smtClean="0">
                    <a:solidFill>
                      <a:srgbClr val="FF0000"/>
                    </a:solidFill>
                  </a:rPr>
                  <a:t>j</a:t>
                </a:r>
                <a:r>
                  <a:rPr lang="it-IT" b="1" dirty="0" smtClean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b="1" i="1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</m:oMath>
                </a14:m>
                <a:r>
                  <a:rPr lang="it-IT" b="1" dirty="0" smtClean="0">
                    <a:solidFill>
                      <a:srgbClr val="FF0000"/>
                    </a:solidFill>
                  </a:rPr>
                  <a:t> [k</a:t>
                </a:r>
                <a:r>
                  <a:rPr lang="it-IT" b="1" dirty="0" smtClean="0">
                    <a:solidFill>
                      <a:srgbClr val="FF0000"/>
                    </a:solidFill>
                  </a:rPr>
                  <a:t>] </a:t>
                </a:r>
                <a14:m>
                  <m:oMath xmlns:m="http://schemas.openxmlformats.org/officeDocument/2006/math">
                    <m:r>
                      <a:rPr lang="it-IT" b="1" i="1" smtClean="0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∪{</m:t>
                    </m:r>
                    <m:r>
                      <a:rPr lang="it-IT" b="1" i="1" smtClean="0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𝟎</m:t>
                    </m:r>
                    <m:r>
                      <a:rPr lang="it-IT" b="1" i="1" smtClean="0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}</m:t>
                    </m:r>
                  </m:oMath>
                </a14:m>
                <a:r>
                  <a:rPr lang="it-IT" b="1" dirty="0" smtClean="0">
                    <a:solidFill>
                      <a:srgbClr val="FF0000"/>
                    </a:solidFill>
                  </a:rPr>
                  <a:t> </a:t>
                </a:r>
                <a:r>
                  <a:rPr lang="it-IT" b="1" dirty="0" smtClean="0">
                    <a:solidFill>
                      <a:srgbClr val="FF0000"/>
                    </a:solidFill>
                  </a:rPr>
                  <a:t>tale che </a:t>
                </a:r>
                <a14:m>
                  <m:oMath xmlns:m="http://schemas.openxmlformats.org/officeDocument/2006/math">
                    <m:r>
                      <a:rPr lang="en-US" b="1" i="1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𝝆</m:t>
                    </m:r>
                  </m:oMath>
                </a14:m>
                <a:r>
                  <a:rPr lang="it-IT" b="1" baseline="30000" dirty="0" smtClean="0">
                    <a:solidFill>
                      <a:srgbClr val="FF0000"/>
                    </a:solidFill>
                  </a:rPr>
                  <a:t>h</a:t>
                </a:r>
                <a:r>
                  <a:rPr lang="it-IT" b="1" dirty="0">
                    <a:solidFill>
                      <a:srgbClr val="FF0000"/>
                    </a:solidFill>
                  </a:rPr>
                  <a:t>(x) = 0 </a:t>
                </a:r>
                <a:r>
                  <a:rPr lang="it-IT" b="1" dirty="0" smtClean="0">
                    <a:solidFill>
                      <a:srgbClr val="FF0000"/>
                    </a:solidFill>
                  </a:rPr>
                  <a:t>per ogni h &lt; </a:t>
                </a:r>
                <a:r>
                  <a:rPr lang="it-IT" b="1" dirty="0" err="1" smtClean="0">
                    <a:solidFill>
                      <a:srgbClr val="FF0000"/>
                    </a:solidFill>
                  </a:rPr>
                  <a:t>j</a:t>
                </a:r>
                <a:r>
                  <a:rPr lang="it-IT" b="1" dirty="0" smtClean="0">
                    <a:solidFill>
                      <a:srgbClr val="FF0000"/>
                    </a:solidFill>
                  </a:rPr>
                  <a:t>, e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𝝆</m:t>
                    </m:r>
                  </m:oMath>
                </a14:m>
                <a:r>
                  <a:rPr lang="it-IT" b="1" baseline="30000" dirty="0" smtClean="0">
                    <a:solidFill>
                      <a:srgbClr val="FF0000"/>
                    </a:solidFill>
                  </a:rPr>
                  <a:t>j</a:t>
                </a:r>
                <a:r>
                  <a:rPr lang="it-IT" b="1" dirty="0">
                    <a:solidFill>
                      <a:srgbClr val="FF0000"/>
                    </a:solidFill>
                  </a:rPr>
                  <a:t>(x) </a:t>
                </a:r>
                <a:r>
                  <a:rPr lang="it-IT" b="1" dirty="0" smtClean="0">
                    <a:solidFill>
                      <a:srgbClr val="FF0000"/>
                    </a:solidFill>
                  </a:rPr>
                  <a:t>&gt; </a:t>
                </a:r>
                <a:r>
                  <a:rPr lang="it-IT" b="1" dirty="0">
                    <a:solidFill>
                      <a:srgbClr val="FF0000"/>
                    </a:solidFill>
                  </a:rPr>
                  <a:t>0</a:t>
                </a:r>
                <a:r>
                  <a:rPr lang="it-IT" dirty="0">
                    <a:solidFill>
                      <a:schemeClr val="tx1"/>
                    </a:solidFill>
                  </a:rPr>
                  <a:t> </a:t>
                </a:r>
                <a:endParaRPr lang="it-IT" dirty="0" smtClean="0">
                  <a:solidFill>
                    <a:schemeClr val="tx1"/>
                  </a:solidFill>
                </a:endParaRPr>
              </a:p>
              <a:p>
                <a:pPr lvl="1"/>
                <a:r>
                  <a:rPr lang="it-IT" dirty="0" smtClean="0">
                    <a:solidFill>
                      <a:schemeClr val="tx1"/>
                    </a:solidFill>
                  </a:rPr>
                  <a:t>e quindi, poiché x è polarizzante per </a:t>
                </a:r>
                <a:r>
                  <a:rPr lang="it-IT" b="1" dirty="0" err="1" smtClean="0">
                    <a:solidFill>
                      <a:srgbClr val="FF0000"/>
                    </a:solidFill>
                  </a:rPr>
                  <a:t>P</a:t>
                </a:r>
                <a:r>
                  <a:rPr lang="it-IT" b="1" baseline="30000" dirty="0" err="1" smtClean="0">
                    <a:solidFill>
                      <a:srgbClr val="FF0000"/>
                    </a:solidFill>
                  </a:rPr>
                  <a:t>j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, </a:t>
                </a:r>
                <a:r>
                  <a:rPr lang="it-IT" dirty="0">
                    <a:solidFill>
                      <a:schemeClr val="tx1"/>
                    </a:solidFill>
                  </a:rPr>
                  <a:t>e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𝝆</m:t>
                    </m:r>
                  </m:oMath>
                </a14:m>
                <a:r>
                  <a:rPr lang="it-IT" b="1" baseline="30000" dirty="0">
                    <a:solidFill>
                      <a:srgbClr val="FF0000"/>
                    </a:solidFill>
                  </a:rPr>
                  <a:t>j</a:t>
                </a:r>
                <a:r>
                  <a:rPr lang="it-IT" b="1" dirty="0">
                    <a:solidFill>
                      <a:srgbClr val="FF0000"/>
                    </a:solidFill>
                  </a:rPr>
                  <a:t>(x) </a:t>
                </a:r>
                <a:r>
                  <a:rPr lang="it-IT" b="1" dirty="0" smtClean="0">
                    <a:solidFill>
                      <a:srgbClr val="FF0000"/>
                    </a:solidFill>
                  </a:rPr>
                  <a:t>= </a:t>
                </a:r>
                <a:r>
                  <a:rPr lang="it-IT" b="1" dirty="0" err="1" smtClean="0">
                    <a:solidFill>
                      <a:srgbClr val="FF0000"/>
                    </a:solidFill>
                  </a:rPr>
                  <a:t>n</a:t>
                </a:r>
                <a:r>
                  <a:rPr lang="it-IT" b="1" dirty="0" smtClean="0">
                    <a:solidFill>
                      <a:srgbClr val="FF0000"/>
                    </a:solidFill>
                  </a:rPr>
                  <a:t> – 1 </a:t>
                </a:r>
                <a:r>
                  <a:rPr lang="it-IT" sz="800" dirty="0" smtClean="0">
                    <a:solidFill>
                      <a:schemeClr val="tx1"/>
                    </a:solidFill>
                  </a:rPr>
                  <a:t>							</a:t>
                </a:r>
                <a:endParaRPr lang="it-IT" dirty="0" smtClean="0">
                  <a:solidFill>
                    <a:schemeClr val="tx1"/>
                  </a:solidFill>
                </a:endParaRPr>
              </a:p>
              <a:p>
                <a:pPr lvl="1"/>
                <a:r>
                  <a:rPr lang="it-IT" dirty="0" smtClean="0">
                    <a:solidFill>
                      <a:schemeClr val="tx1"/>
                    </a:solidFill>
                  </a:rPr>
                  <a:t>Osserviamo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che il votante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j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ha molto potere nel posizionare x nella graduatoria finale: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la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fa passare dall’ultima alla prima posizione</a:t>
                </a:r>
              </a:p>
              <a:p>
                <a:pPr lvl="1"/>
                <a:r>
                  <a:rPr lang="it-IT" b="1" dirty="0" err="1" smtClean="0">
                    <a:solidFill>
                      <a:srgbClr val="FF0000"/>
                    </a:solidFill>
                  </a:rPr>
                  <a:t>j</a:t>
                </a:r>
                <a:r>
                  <a:rPr lang="it-IT" b="1" dirty="0" smtClean="0">
                    <a:solidFill>
                      <a:srgbClr val="FF0000"/>
                    </a:solidFill>
                  </a:rPr>
                  <a:t> è il dittatore potenziale</a:t>
                </a:r>
                <a:endParaRPr lang="it-IT" b="1" dirty="0">
                  <a:solidFill>
                    <a:srgbClr val="FF0000"/>
                  </a:solidFill>
                </a:endParaRPr>
              </a:p>
              <a:p>
                <a:pPr lvl="1"/>
                <a:endParaRPr lang="it-IT" dirty="0" smtClean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" name="Segnaposto contenut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47155" y="1214790"/>
                <a:ext cx="8974602" cy="5377396"/>
              </a:xfrm>
              <a:blipFill rotWithShape="0">
                <a:blip r:embed="rId2"/>
                <a:stretch>
                  <a:fillRect l="-476" t="-1134" r="-6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292014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113423" y="378783"/>
            <a:ext cx="8911687" cy="669431"/>
          </a:xfrm>
        </p:spPr>
        <p:txBody>
          <a:bodyPr/>
          <a:lstStyle/>
          <a:p>
            <a:r>
              <a:rPr lang="it-IT" dirty="0" smtClean="0"/>
              <a:t>Dimostrazione </a:t>
            </a:r>
            <a:r>
              <a:rPr lang="it-IT" smtClean="0"/>
              <a:t>del teorema di Arrow</a:t>
            </a:r>
            <a:endParaRPr lang="it-IT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Segnaposto contenuto 2"/>
              <p:cNvSpPr>
                <a:spLocks noGrp="1"/>
              </p:cNvSpPr>
              <p:nvPr>
                <p:ph idx="1"/>
              </p:nvPr>
            </p:nvSpPr>
            <p:spPr>
              <a:xfrm>
                <a:off x="2247155" y="1214790"/>
                <a:ext cx="8974602" cy="5103542"/>
              </a:xfrm>
            </p:spPr>
            <p:txBody>
              <a:bodyPr>
                <a:normAutofit/>
              </a:bodyPr>
              <a:lstStyle/>
              <a:p>
                <a:r>
                  <a:rPr lang="it-IT" dirty="0" smtClean="0">
                    <a:solidFill>
                      <a:schemeClr val="tx1"/>
                    </a:solidFill>
                  </a:rPr>
                  <a:t>3) dimostriamo che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j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è, effettivamente, il dittatore cercato</a:t>
                </a:r>
              </a:p>
              <a:p>
                <a:pPr lvl="1"/>
                <a:r>
                  <a:rPr lang="it-IT" dirty="0" smtClean="0">
                    <a:solidFill>
                      <a:schemeClr val="tx1"/>
                    </a:solidFill>
                  </a:rPr>
                  <a:t>sia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Q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</a:t>
                </a:r>
                <a:r>
                  <a:rPr lang="it-IT" dirty="0">
                    <a:solidFill>
                      <a:schemeClr val="tx1"/>
                    </a:solidFill>
                  </a:rPr>
                  <a:t>=〈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r</m:t>
                        </m:r>
                      </m:e>
                      <m:sub>
                        <m: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it-IT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Q</m:t>
                        </m:r>
                      </m:sup>
                    </m:sSubSup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r</m:t>
                        </m:r>
                      </m:e>
                      <m:sub>
                        <m: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2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it-IT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Q</m:t>
                        </m:r>
                      </m:sup>
                    </m:sSubSup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, ... 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r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k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it-IT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Q</m:t>
                        </m:r>
                      </m:sup>
                    </m:sSubSup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〉un profilo di k votanti per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n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alternative</a:t>
                </a:r>
              </a:p>
              <a:p>
                <a:pPr lvl="1"/>
                <a:r>
                  <a:rPr lang="it-IT" dirty="0" smtClean="0">
                    <a:solidFill>
                      <a:schemeClr val="tx1"/>
                    </a:solidFill>
                  </a:rPr>
                  <a:t>per ogni h</a:t>
                </a:r>
                <a:r>
                  <a:rPr lang="it-IT" dirty="0">
                    <a:solidFill>
                      <a:schemeClr val="tx1"/>
                    </a:solidFill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[k], indichiamo con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𝜌</m:t>
                        </m:r>
                      </m:e>
                      <m:sub>
                        <m:r>
                          <a:rPr lang="it-IT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h</m:t>
                        </m:r>
                      </m:sub>
                      <m:sup>
                        <m:r>
                          <a:rPr lang="it-IT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𝑄</m:t>
                        </m:r>
                      </m:sup>
                    </m:sSubSup>
                  </m:oMath>
                </a14:m>
                <a:r>
                  <a:rPr lang="it-IT" dirty="0" smtClean="0">
                    <a:solidFill>
                      <a:schemeClr val="tx1"/>
                    </a:solidFill>
                  </a:rPr>
                  <a:t>  la </a:t>
                </a:r>
                <a:r>
                  <a:rPr lang="it-IT" dirty="0">
                    <a:solidFill>
                      <a:schemeClr val="tx1"/>
                    </a:solidFill>
                  </a:rPr>
                  <a:t>funzione peso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associata a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r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it-IT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h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Q</m:t>
                        </m:r>
                      </m:sup>
                    </m:sSubSup>
                  </m:oMath>
                </a14:m>
                <a:endParaRPr lang="it-IT" dirty="0" smtClean="0">
                  <a:solidFill>
                    <a:schemeClr val="tx1"/>
                  </a:solidFill>
                </a:endParaRPr>
              </a:p>
              <a:p>
                <a:pPr lvl="1"/>
                <a:r>
                  <a:rPr lang="it-IT" dirty="0" smtClean="0">
                    <a:solidFill>
                      <a:schemeClr val="tx1"/>
                    </a:solidFill>
                  </a:rPr>
                  <a:t>e indichiamo </a:t>
                </a:r>
                <a:r>
                  <a:rPr lang="it-IT" dirty="0">
                    <a:solidFill>
                      <a:schemeClr val="tx1"/>
                    </a:solidFill>
                  </a:rPr>
                  <a:t>con </a:t>
                </a:r>
                <a:r>
                  <a:rPr lang="it-IT" dirty="0" err="1">
                    <a:solidFill>
                      <a:schemeClr val="tx1"/>
                    </a:solidFill>
                  </a:rPr>
                  <a:t>r</a:t>
                </a:r>
                <a:r>
                  <a:rPr lang="it-IT" baseline="30000" dirty="0" err="1">
                    <a:solidFill>
                      <a:schemeClr val="tx1"/>
                    </a:solidFill>
                  </a:rPr>
                  <a:t>Q</a:t>
                </a:r>
                <a:r>
                  <a:rPr lang="it-IT" dirty="0">
                    <a:solidFill>
                      <a:schemeClr val="tx1"/>
                    </a:solidFill>
                  </a:rPr>
                  <a:t> il</a:t>
                </a:r>
                <a:r>
                  <a:rPr lang="it-IT" dirty="0"/>
                  <a:t>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ranking collettivo </a:t>
                </a:r>
                <a:r>
                  <a:rPr lang="it-IT" dirty="0">
                    <a:solidFill>
                      <a:schemeClr val="tx1"/>
                    </a:solidFill>
                  </a:rPr>
                  <a:t>(</a:t>
                </a:r>
                <a:r>
                  <a:rPr lang="it-IT" b="1" dirty="0">
                    <a:solidFill>
                      <a:schemeClr val="tx1"/>
                    </a:solidFill>
                  </a:rPr>
                  <a:t>che soddisfa </a:t>
                </a:r>
                <a14:m>
                  <m:oMath xmlns:m="http://schemas.openxmlformats.org/officeDocument/2006/math">
                    <m:r>
                      <a:rPr lang="it-IT" b="1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𝝈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) corrispondente a </a:t>
                </a:r>
                <a:r>
                  <a:rPr lang="it-IT" dirty="0" err="1">
                    <a:solidFill>
                      <a:schemeClr val="tx1"/>
                    </a:solidFill>
                  </a:rPr>
                  <a:t>Q</a:t>
                </a:r>
                <a:r>
                  <a:rPr lang="it-IT" dirty="0">
                    <a:solidFill>
                      <a:schemeClr val="tx1"/>
                    </a:solidFill>
                  </a:rPr>
                  <a:t>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	        e </a:t>
                </a:r>
                <a:r>
                  <a:rPr lang="it-IT" dirty="0">
                    <a:solidFill>
                      <a:schemeClr val="tx1"/>
                    </a:solidFill>
                  </a:rPr>
                  <a:t>con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𝜌</m:t>
                    </m:r>
                  </m:oMath>
                </a14:m>
                <a:r>
                  <a:rPr lang="it-IT" baseline="30000" dirty="0" err="1">
                    <a:solidFill>
                      <a:schemeClr val="tx1"/>
                    </a:solidFill>
                  </a:rPr>
                  <a:t>Q</a:t>
                </a:r>
                <a:r>
                  <a:rPr lang="it-IT" dirty="0">
                    <a:solidFill>
                      <a:schemeClr val="tx1"/>
                    </a:solidFill>
                  </a:rPr>
                  <a:t> la funzione peso associata a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r</a:t>
                </a:r>
                <a:r>
                  <a:rPr lang="it-IT" baseline="30000" dirty="0" err="1" smtClean="0">
                    <a:solidFill>
                      <a:schemeClr val="tx1"/>
                    </a:solidFill>
                  </a:rPr>
                  <a:t>Q</a:t>
                </a:r>
                <a:endParaRPr lang="it-IT" dirty="0" smtClean="0">
                  <a:solidFill>
                    <a:schemeClr val="tx1"/>
                  </a:solidFill>
                </a:endParaRPr>
              </a:p>
              <a:p>
                <a:r>
                  <a:rPr lang="it-IT" dirty="0" smtClean="0">
                    <a:solidFill>
                      <a:schemeClr val="tx1"/>
                    </a:solidFill>
                  </a:rPr>
                  <a:t>dobbiamo mostrare che qualunque sia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Q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, </a:t>
                </a:r>
                <a:r>
                  <a:rPr lang="it-IT" dirty="0" err="1">
                    <a:solidFill>
                      <a:schemeClr val="tx1"/>
                    </a:solidFill>
                  </a:rPr>
                  <a:t>r</a:t>
                </a:r>
                <a:r>
                  <a:rPr lang="it-IT" baseline="30000" dirty="0" err="1">
                    <a:solidFill>
                      <a:schemeClr val="tx1"/>
                    </a:solidFill>
                  </a:rPr>
                  <a:t>Q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=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r</m:t>
                        </m:r>
                      </m:e>
                      <m:sub>
                        <m:r>
                          <a:rPr lang="it-IT" b="1" i="0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𝐣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Q</m:t>
                        </m:r>
                      </m:sup>
                    </m:sSubSup>
                  </m:oMath>
                </a14:m>
                <a:endParaRPr lang="it-IT" dirty="0" smtClean="0"/>
              </a:p>
              <a:p>
                <a:r>
                  <a:rPr lang="it-IT" dirty="0" smtClean="0">
                    <a:solidFill>
                      <a:schemeClr val="tx1"/>
                    </a:solidFill>
                  </a:rPr>
                  <a:t>ossia, che, comunque si scelgano due alternative y,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z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</m:oMath>
                </a14:m>
                <a:r>
                  <a:rPr lang="it-IT" dirty="0" smtClean="0">
                    <a:solidFill>
                      <a:schemeClr val="tx1"/>
                    </a:solidFill>
                  </a:rPr>
                  <a:t> [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n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], 							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𝜌</m:t>
                    </m:r>
                  </m:oMath>
                </a14:m>
                <a:r>
                  <a:rPr lang="it-IT" baseline="30000" dirty="0" smtClean="0">
                    <a:solidFill>
                      <a:schemeClr val="tx1"/>
                    </a:solidFill>
                  </a:rPr>
                  <a:t>Q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(y) &gt;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𝜌</m:t>
                    </m:r>
                  </m:oMath>
                </a14:m>
                <a:r>
                  <a:rPr lang="it-IT" baseline="30000" dirty="0" smtClean="0">
                    <a:solidFill>
                      <a:schemeClr val="tx1"/>
                    </a:solidFill>
                  </a:rPr>
                  <a:t>Q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(z) </a:t>
                </a:r>
                <a14:m>
                  <m:oMath xmlns:m="http://schemas.openxmlformats.org/officeDocument/2006/math">
                    <m:r>
                      <a:rPr lang="it-IT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↔</m:t>
                    </m:r>
                  </m:oMath>
                </a14:m>
                <a:r>
                  <a:rPr lang="it-IT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𝜌</m:t>
                        </m:r>
                      </m:e>
                      <m:sub>
                        <m:r>
                          <a:rPr lang="it-IT" b="1" i="0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𝐣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it-IT" i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Q</m:t>
                        </m:r>
                      </m:sup>
                    </m:sSubSup>
                  </m:oMath>
                </a14:m>
                <a:r>
                  <a:rPr lang="it-IT" dirty="0" smtClean="0">
                    <a:solidFill>
                      <a:schemeClr val="tx1"/>
                    </a:solidFill>
                  </a:rPr>
                  <a:t>(y)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&gt;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𝜌</m:t>
                        </m:r>
                      </m:e>
                      <m:sub>
                        <m:r>
                          <a:rPr lang="it-IT" b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𝐣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Q</m:t>
                        </m:r>
                      </m:sup>
                    </m:sSubSup>
                  </m:oMath>
                </a14:m>
                <a:r>
                  <a:rPr lang="it-IT" dirty="0" smtClean="0">
                    <a:solidFill>
                      <a:schemeClr val="tx1"/>
                    </a:solidFill>
                  </a:rPr>
                  <a:t>(z) </a:t>
                </a:r>
              </a:p>
              <a:p>
                <a:r>
                  <a:rPr lang="it-IT" dirty="0" smtClean="0">
                    <a:solidFill>
                      <a:schemeClr val="tx1"/>
                    </a:solidFill>
                  </a:rPr>
                  <a:t>realizziamo questo obiettivo in 2 passi:</a:t>
                </a:r>
              </a:p>
              <a:p>
                <a:r>
                  <a:rPr lang="it-IT" dirty="0" smtClean="0">
                    <a:solidFill>
                      <a:schemeClr val="tx1"/>
                    </a:solidFill>
                  </a:rPr>
                  <a:t>3.1) dimostriamo che se y </a:t>
                </a:r>
                <a14:m>
                  <m:oMath xmlns:m="http://schemas.openxmlformats.org/officeDocument/2006/math">
                    <m:r>
                      <a:rPr lang="it-IT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≠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x e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z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≠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x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allora [</a:t>
                </a:r>
                <a14:m>
                  <m:oMath xmlns:m="http://schemas.openxmlformats.org/officeDocument/2006/math">
                    <m:r>
                      <a:rPr lang="it-IT" b="0" i="0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𝜌</m:t>
                    </m:r>
                  </m:oMath>
                </a14:m>
                <a:r>
                  <a:rPr lang="it-IT" baseline="30000" dirty="0">
                    <a:solidFill>
                      <a:schemeClr val="tx1"/>
                    </a:solidFill>
                  </a:rPr>
                  <a:t>Q</a:t>
                </a:r>
                <a:r>
                  <a:rPr lang="it-IT" dirty="0">
                    <a:solidFill>
                      <a:schemeClr val="tx1"/>
                    </a:solidFill>
                  </a:rPr>
                  <a:t>(y) &gt;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𝜌</m:t>
                    </m:r>
                  </m:oMath>
                </a14:m>
                <a:r>
                  <a:rPr lang="it-IT" baseline="30000" dirty="0">
                    <a:solidFill>
                      <a:schemeClr val="tx1"/>
                    </a:solidFill>
                  </a:rPr>
                  <a:t>Q</a:t>
                </a:r>
                <a:r>
                  <a:rPr lang="it-IT" dirty="0">
                    <a:solidFill>
                      <a:schemeClr val="tx1"/>
                    </a:solidFill>
                  </a:rPr>
                  <a:t>(z)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↔</m:t>
                    </m:r>
                    <m:sSubSup>
                      <m:sSub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𝜌</m:t>
                        </m:r>
                      </m:e>
                      <m:sub>
                        <m:r>
                          <a:rPr lang="it-IT" b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𝐣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Q</m:t>
                        </m:r>
                      </m:sup>
                    </m:sSubSup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(y)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&gt;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𝜌</m:t>
                        </m:r>
                      </m:e>
                      <m:sub>
                        <m:r>
                          <a:rPr lang="it-IT" b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𝐣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Q</m:t>
                        </m:r>
                      </m:sup>
                    </m:sSubSup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(z)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]</a:t>
                </a:r>
              </a:p>
              <a:p>
                <a:r>
                  <a:rPr lang="it-IT" dirty="0" smtClean="0">
                    <a:solidFill>
                      <a:schemeClr val="tx1"/>
                    </a:solidFill>
                  </a:rPr>
                  <a:t>3.2) </a:t>
                </a:r>
                <a:r>
                  <a:rPr lang="it-IT" dirty="0">
                    <a:solidFill>
                      <a:schemeClr val="tx1"/>
                    </a:solidFill>
                  </a:rPr>
                  <a:t>dimostriamo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che </a:t>
                </a:r>
                <a:r>
                  <a:rPr lang="it-IT" dirty="0">
                    <a:solidFill>
                      <a:schemeClr val="tx1"/>
                    </a:solidFill>
                  </a:rPr>
                  <a:t>se y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≠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x allora </a:t>
                </a:r>
                <a:r>
                  <a:rPr lang="it-IT" dirty="0">
                    <a:solidFill>
                      <a:schemeClr val="tx1"/>
                    </a:solidFill>
                  </a:rPr>
                  <a:t>[</a:t>
                </a:r>
                <a14:m>
                  <m:oMath xmlns:m="http://schemas.openxmlformats.org/officeDocument/2006/math">
                    <m:r>
                      <a:rPr lang="it-IT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𝜌</m:t>
                    </m:r>
                  </m:oMath>
                </a14:m>
                <a:r>
                  <a:rPr lang="it-IT" baseline="30000" dirty="0">
                    <a:solidFill>
                      <a:schemeClr val="tx1"/>
                    </a:solidFill>
                  </a:rPr>
                  <a:t>Q</a:t>
                </a:r>
                <a:r>
                  <a:rPr lang="it-IT" dirty="0">
                    <a:solidFill>
                      <a:schemeClr val="tx1"/>
                    </a:solidFill>
                  </a:rPr>
                  <a:t>(y) &gt;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𝜌</m:t>
                    </m:r>
                  </m:oMath>
                </a14:m>
                <a:r>
                  <a:rPr lang="it-IT" baseline="30000" dirty="0" smtClean="0">
                    <a:solidFill>
                      <a:schemeClr val="tx1"/>
                    </a:solidFill>
                  </a:rPr>
                  <a:t>Q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(x)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↔</m:t>
                    </m:r>
                    <m:sSubSup>
                      <m:sSub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𝜌</m:t>
                        </m:r>
                      </m:e>
                      <m:sub>
                        <m:r>
                          <a:rPr lang="it-IT" b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𝐣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Q</m:t>
                        </m:r>
                      </m:sup>
                    </m:sSubSup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(y)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&gt;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𝜌</m:t>
                        </m:r>
                      </m:e>
                      <m:sub>
                        <m:r>
                          <a:rPr lang="it-IT" b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𝐣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Q</m:t>
                        </m:r>
                      </m:sup>
                    </m:sSubSup>
                  </m:oMath>
                </a14:m>
                <a:r>
                  <a:rPr lang="it-IT" dirty="0" smtClean="0">
                    <a:solidFill>
                      <a:schemeClr val="tx1"/>
                    </a:solidFill>
                  </a:rPr>
                  <a:t>(x) ]</a:t>
                </a:r>
                <a:endParaRPr lang="it-IT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" name="Segnaposto contenut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47155" y="1214790"/>
                <a:ext cx="8974602" cy="5103542"/>
              </a:xfrm>
              <a:blipFill rotWithShape="0">
                <a:blip r:embed="rId2"/>
                <a:stretch>
                  <a:fillRect l="-476" t="-59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4109327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113423" y="378783"/>
            <a:ext cx="8911687" cy="669431"/>
          </a:xfrm>
        </p:spPr>
        <p:txBody>
          <a:bodyPr/>
          <a:lstStyle/>
          <a:p>
            <a:r>
              <a:rPr lang="it-IT" dirty="0" smtClean="0"/>
              <a:t>Dimostrazione </a:t>
            </a:r>
            <a:r>
              <a:rPr lang="it-IT" smtClean="0"/>
              <a:t>del teorema di Arrow</a:t>
            </a:r>
            <a:endParaRPr lang="it-IT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Segnaposto contenuto 2"/>
              <p:cNvSpPr>
                <a:spLocks noGrp="1"/>
              </p:cNvSpPr>
              <p:nvPr>
                <p:ph idx="1"/>
              </p:nvPr>
            </p:nvSpPr>
            <p:spPr>
              <a:xfrm>
                <a:off x="2236522" y="1048214"/>
                <a:ext cx="8974602" cy="5660930"/>
              </a:xfrm>
            </p:spPr>
            <p:txBody>
              <a:bodyPr>
                <a:normAutofit/>
              </a:bodyPr>
              <a:lstStyle/>
              <a:p>
                <a:r>
                  <a:rPr lang="it-IT" dirty="0" smtClean="0">
                    <a:solidFill>
                      <a:schemeClr val="tx1"/>
                    </a:solidFill>
                  </a:rPr>
                  <a:t>3.1) dimostriamo che se y </a:t>
                </a:r>
                <a14:m>
                  <m:oMath xmlns:m="http://schemas.openxmlformats.org/officeDocument/2006/math">
                    <m:r>
                      <a:rPr lang="it-IT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≠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x e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z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≠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x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allora [</a:t>
                </a:r>
                <a14:m>
                  <m:oMath xmlns:m="http://schemas.openxmlformats.org/officeDocument/2006/math">
                    <m:r>
                      <a:rPr lang="it-IT" b="0" i="0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𝜌</m:t>
                    </m:r>
                  </m:oMath>
                </a14:m>
                <a:r>
                  <a:rPr lang="it-IT" baseline="30000" dirty="0">
                    <a:solidFill>
                      <a:schemeClr val="tx1"/>
                    </a:solidFill>
                  </a:rPr>
                  <a:t>Q</a:t>
                </a:r>
                <a:r>
                  <a:rPr lang="it-IT" dirty="0">
                    <a:solidFill>
                      <a:schemeClr val="tx1"/>
                    </a:solidFill>
                  </a:rPr>
                  <a:t>(y) &gt;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𝜌</m:t>
                    </m:r>
                  </m:oMath>
                </a14:m>
                <a:r>
                  <a:rPr lang="it-IT" baseline="30000" dirty="0">
                    <a:solidFill>
                      <a:schemeClr val="tx1"/>
                    </a:solidFill>
                  </a:rPr>
                  <a:t>Q</a:t>
                </a:r>
                <a:r>
                  <a:rPr lang="it-IT" dirty="0">
                    <a:solidFill>
                      <a:schemeClr val="tx1"/>
                    </a:solidFill>
                  </a:rPr>
                  <a:t>(z)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↔</m:t>
                    </m:r>
                    <m:sSubSup>
                      <m:sSub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𝜌</m:t>
                        </m:r>
                      </m:e>
                      <m:sub>
                        <m:r>
                          <a:rPr lang="it-IT" b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𝐣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Q</m:t>
                        </m:r>
                      </m:sup>
                    </m:sSubSup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(y)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&gt;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𝜌</m:t>
                        </m:r>
                      </m:e>
                      <m:sub>
                        <m:r>
                          <a:rPr lang="it-IT" b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𝐣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Q</m:t>
                        </m:r>
                      </m:sup>
                    </m:sSubSup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(z)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]</a:t>
                </a:r>
              </a:p>
              <a:p>
                <a:pPr lvl="1"/>
                <a:r>
                  <a:rPr lang="it-IT" dirty="0" smtClean="0">
                    <a:solidFill>
                      <a:schemeClr val="tx1"/>
                    </a:solidFill>
                  </a:rPr>
                  <a:t>senza perdita di generalità, supponiamo che sia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𝝆</m:t>
                        </m:r>
                      </m:e>
                      <m:sub>
                        <m:r>
                          <a:rPr lang="it-IT" b="1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𝒋</m:t>
                        </m:r>
                      </m:sub>
                      <m:sup>
                        <m:r>
                          <a:rPr lang="it-IT" b="1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𝑸</m:t>
                        </m:r>
                      </m:sup>
                    </m:sSubSup>
                  </m:oMath>
                </a14:m>
                <a:r>
                  <a:rPr lang="it-IT" b="1" dirty="0">
                    <a:solidFill>
                      <a:srgbClr val="FF0000"/>
                    </a:solidFill>
                  </a:rPr>
                  <a:t>(y) &gt;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1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𝝆</m:t>
                        </m:r>
                      </m:e>
                      <m:sub>
                        <m:r>
                          <a:rPr lang="it-IT" b="1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𝒋</m:t>
                        </m:r>
                      </m:sub>
                      <m:sup>
                        <m:r>
                          <a:rPr lang="it-IT" b="1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𝑸</m:t>
                        </m:r>
                      </m:sup>
                    </m:sSubSup>
                  </m:oMath>
                </a14:m>
                <a:r>
                  <a:rPr lang="it-IT" b="1" dirty="0">
                    <a:solidFill>
                      <a:srgbClr val="FF0000"/>
                    </a:solidFill>
                  </a:rPr>
                  <a:t>(z) </a:t>
                </a:r>
                <a:endParaRPr lang="it-IT" b="1" dirty="0" smtClean="0">
                  <a:solidFill>
                    <a:schemeClr val="tx1"/>
                  </a:solidFill>
                </a:endParaRPr>
              </a:p>
              <a:p>
                <a:pPr lvl="1"/>
                <a:r>
                  <a:rPr lang="it-IT" dirty="0" smtClean="0">
                    <a:solidFill>
                      <a:schemeClr val="tx1"/>
                    </a:solidFill>
                  </a:rPr>
                  <a:t>costruiamo da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Q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un nuovo profilo T: </a:t>
                </a:r>
              </a:p>
              <a:p>
                <a:pPr lvl="2"/>
                <a:r>
                  <a:rPr lang="it-IT" dirty="0" smtClean="0">
                    <a:solidFill>
                      <a:schemeClr val="tx1"/>
                    </a:solidFill>
                  </a:rPr>
                  <a:t>innanzi tutto, per ogni h </a:t>
                </a:r>
                <a14:m>
                  <m:oMath xmlns:m="http://schemas.openxmlformats.org/officeDocument/2006/math">
                    <m:r>
                      <a:rPr lang="it-IT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≤</m:t>
                    </m:r>
                  </m:oMath>
                </a14:m>
                <a:r>
                  <a:rPr lang="it-IT" b="1" dirty="0" smtClean="0">
                    <a:solidFill>
                      <a:srgbClr val="FF0000"/>
                    </a:solidFill>
                  </a:rPr>
                  <a:t> </a:t>
                </a:r>
                <a:r>
                  <a:rPr lang="it-IT" b="1" dirty="0" err="1" smtClean="0">
                    <a:solidFill>
                      <a:srgbClr val="FF0000"/>
                    </a:solidFill>
                  </a:rPr>
                  <a:t>j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, poniamo x in testa di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it-IT" i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r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it-IT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h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it-IT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T</m:t>
                        </m:r>
                      </m:sup>
                    </m:sSubSup>
                  </m:oMath>
                </a14:m>
                <a:r>
                  <a:rPr lang="it-IT" dirty="0" smtClean="0">
                    <a:solidFill>
                      <a:schemeClr val="tx1"/>
                    </a:solidFill>
                  </a:rPr>
                  <a:t> lasciando tutte le altre alternative nello stesso ordine nel quale si trovano in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r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h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it-IT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Q</m:t>
                        </m:r>
                      </m:sup>
                    </m:sSubSup>
                  </m:oMath>
                </a14:m>
                <a:endParaRPr lang="it-IT" dirty="0" smtClean="0">
                  <a:solidFill>
                    <a:schemeClr val="tx1"/>
                  </a:solidFill>
                </a:endParaRPr>
              </a:p>
              <a:p>
                <a:pPr lvl="2"/>
                <a:r>
                  <a:rPr lang="it-IT" dirty="0" smtClean="0">
                    <a:solidFill>
                      <a:schemeClr val="tx1"/>
                    </a:solidFill>
                  </a:rPr>
                  <a:t>poi, </a:t>
                </a:r>
                <a:r>
                  <a:rPr lang="it-IT" dirty="0">
                    <a:solidFill>
                      <a:schemeClr val="tx1"/>
                    </a:solidFill>
                  </a:rPr>
                  <a:t>per ogni h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&gt; </a:t>
                </a:r>
                <a:r>
                  <a:rPr lang="it-IT" b="1" dirty="0" err="1" smtClean="0">
                    <a:solidFill>
                      <a:srgbClr val="FF0000"/>
                    </a:solidFill>
                  </a:rPr>
                  <a:t>j</a:t>
                </a:r>
                <a:r>
                  <a:rPr lang="it-IT" dirty="0">
                    <a:solidFill>
                      <a:schemeClr val="tx1"/>
                    </a:solidFill>
                  </a:rPr>
                  <a:t>, poniamo x in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coda di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r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h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T</m:t>
                        </m:r>
                      </m:sup>
                    </m:sSubSup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lasciando tutte le altre alternative nello stesso ordine nel quale si trovano in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r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h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Q</m:t>
                        </m:r>
                      </m:sup>
                    </m:sSubSup>
                  </m:oMath>
                </a14:m>
                <a:endParaRPr lang="it-IT" dirty="0" smtClean="0">
                  <a:solidFill>
                    <a:schemeClr val="tx1"/>
                  </a:solidFill>
                </a:endParaRPr>
              </a:p>
              <a:p>
                <a:pPr lvl="2"/>
                <a:r>
                  <a:rPr lang="it-IT" dirty="0" smtClean="0">
                    <a:solidFill>
                      <a:schemeClr val="tx1"/>
                    </a:solidFill>
                  </a:rPr>
                  <a:t>infine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,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spostiamo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y dalla posizione in cui si trova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in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r</m:t>
                        </m:r>
                      </m:e>
                      <m:sub>
                        <m:r>
                          <a:rPr lang="it-IT" b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𝐣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it-IT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Q</m:t>
                        </m:r>
                      </m:sup>
                    </m:sSubSup>
                  </m:oMath>
                </a14:m>
                <a:r>
                  <a:rPr lang="it-IT" dirty="0" smtClean="0">
                    <a:solidFill>
                      <a:schemeClr val="tx1"/>
                    </a:solidFill>
                  </a:rPr>
                  <a:t> ponendola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in testa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a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r</m:t>
                        </m:r>
                      </m:e>
                      <m:sub>
                        <m:r>
                          <a:rPr lang="it-IT" b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𝐣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T</m:t>
                        </m:r>
                      </m:sup>
                    </m:sSubSup>
                  </m:oMath>
                </a14:m>
                <a:r>
                  <a:rPr lang="it-IT" sz="2400" dirty="0" smtClean="0">
                    <a:solidFill>
                      <a:schemeClr val="tx1"/>
                    </a:solidFill>
                  </a:rPr>
                  <a:t>																																		     																																																																							</a:t>
                </a:r>
                <a:r>
                  <a:rPr lang="it-IT" sz="1800" dirty="0" err="1" smtClean="0">
                    <a:solidFill>
                      <a:schemeClr val="tx1"/>
                    </a:solidFill>
                  </a:rPr>
                  <a:t>Q</a:t>
                </a:r>
                <a:r>
                  <a:rPr lang="it-IT" sz="1800" dirty="0" smtClean="0">
                    <a:solidFill>
                      <a:schemeClr val="tx1"/>
                    </a:solidFill>
                  </a:rPr>
                  <a:t>						    </a:t>
                </a:r>
                <a14:m>
                  <m:oMath xmlns:m="http://schemas.openxmlformats.org/officeDocument/2006/math">
                    <m:r>
                      <a:rPr lang="is-IS" sz="180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</m:oMath>
                </a14:m>
                <a:r>
                  <a:rPr lang="it-IT" sz="1800" dirty="0" smtClean="0">
                    <a:solidFill>
                      <a:schemeClr val="tx1"/>
                    </a:solidFill>
                  </a:rPr>
                  <a:t>						    T	</a:t>
                </a:r>
              </a:p>
            </p:txBody>
          </p:sp>
        </mc:Choice>
        <mc:Fallback>
          <p:sp>
            <p:nvSpPr>
              <p:cNvPr id="3" name="Segnaposto contenut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36522" y="1048214"/>
                <a:ext cx="8974602" cy="5660930"/>
              </a:xfrm>
              <a:blipFill rotWithShape="0">
                <a:blip r:embed="rId2"/>
                <a:stretch>
                  <a:fillRect l="-476" t="-5490" r="-47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" name="Tabella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34123538"/>
                  </p:ext>
                </p:extLst>
              </p:nvPr>
            </p:nvGraphicFramePr>
            <p:xfrm>
              <a:off x="3112883" y="4125432"/>
              <a:ext cx="2388640" cy="2077195"/>
            </p:xfrm>
            <a:graphic>
              <a:graphicData uri="http://schemas.openxmlformats.org/drawingml/2006/table">
                <a:tbl>
                  <a:tblPr firstCol="1">
                    <a:tableStyleId>{1E171933-4619-4E11-9A3F-F7608DF75F80}</a:tableStyleId>
                  </a:tblPr>
                  <a:tblGrid>
                    <a:gridCol w="521338"/>
                    <a:gridCol w="397460"/>
                    <a:gridCol w="1046865"/>
                    <a:gridCol w="422977"/>
                  </a:tblGrid>
                  <a:tr h="33016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400" i="1" smtClean="0">
                                        <a:latin typeface="Cambria Math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it-IT" sz="1400" smtClean="0">
                                        <a:latin typeface="Cambria Math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it-IT" sz="1400" smtClean="0">
                                        <a:latin typeface="Cambria Math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it-IT" sz="1400" b="1" i="0" smtClean="0">
                                        <a:latin typeface="Cambria Math" charset="0"/>
                                      </a:rPr>
                                      <m:t>𝐐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     </a:t>
                          </a:r>
                          <a:r>
                            <a:rPr lang="it-IT" sz="1400" dirty="0" smtClean="0"/>
                            <a:t>x</a:t>
                          </a:r>
                          <a:r>
                            <a:rPr lang="it-IT" sz="1400" dirty="0" smtClean="0"/>
                            <a:t>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2307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400" i="1" smtClean="0">
                                        <a:latin typeface="Cambria Math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it-IT" sz="1400" smtClean="0">
                                        <a:latin typeface="Cambria Math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it-IT" sz="1400" b="1" i="0" smtClean="0">
                                        <a:latin typeface="Cambria Math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it-IT" sz="1400" b="1" i="0" smtClean="0">
                                        <a:latin typeface="Cambria Math" charset="0"/>
                                      </a:rPr>
                                      <m:t>𝐐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     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x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23079"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 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     ...x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2307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400" i="1" smtClean="0">
                                        <a:latin typeface="Cambria Math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it-IT" sz="1400" smtClean="0">
                                        <a:latin typeface="Cambria Math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it-IT" sz="1400" b="1" i="0" smtClean="0">
                                        <a:latin typeface="Cambria Math" charset="0"/>
                                      </a:rPr>
                                      <m:t>𝐣</m:t>
                                    </m:r>
                                  </m:sub>
                                  <m:sup>
                                    <m:r>
                                      <a:rPr lang="it-IT" sz="1400" b="1" i="0" smtClean="0">
                                        <a:latin typeface="Cambria Math" charset="0"/>
                                      </a:rPr>
                                      <m:t>𝐐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    </a:t>
                          </a:r>
                          <a:r>
                            <a:rPr lang="it-IT" sz="1400" dirty="0" smtClean="0"/>
                            <a:t>y </a:t>
                          </a:r>
                          <a:r>
                            <a:rPr lang="it-IT" sz="1400" dirty="0" smtClean="0"/>
                            <a:t>.</a:t>
                          </a:r>
                          <a:r>
                            <a:rPr lang="it-IT" sz="1400" dirty="0" smtClean="0"/>
                            <a:t>x..</a:t>
                          </a:r>
                          <a:r>
                            <a:rPr lang="it-IT" sz="1400" dirty="0" err="1" smtClean="0"/>
                            <a:t>z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</a:tr>
                  <a:tr h="323079"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 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x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     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2307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400" i="1" smtClean="0">
                                        <a:latin typeface="Cambria Math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it-IT" sz="1400" smtClean="0">
                                        <a:latin typeface="Cambria Math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it-IT" sz="1400" b="1" i="0" smtClean="0">
                                        <a:latin typeface="Cambria Math" charset="0"/>
                                      </a:rPr>
                                      <m:t>𝐤</m:t>
                                    </m:r>
                                  </m:sub>
                                  <m:sup>
                                    <m:r>
                                      <a:rPr lang="it-IT" sz="1400" b="1" i="0" smtClean="0">
                                        <a:latin typeface="Cambria Math" charset="0"/>
                                      </a:rPr>
                                      <m:t>𝐐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     ..x.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</a:tbl>
              </a:graphicData>
            </a:graphic>
          </p:graphicFrame>
        </mc:Choice>
        <mc:Fallback>
          <p:graphicFrame>
            <p:nvGraphicFramePr>
              <p:cNvPr id="4" name="Tabella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34123538"/>
                  </p:ext>
                </p:extLst>
              </p:nvPr>
            </p:nvGraphicFramePr>
            <p:xfrm>
              <a:off x="3112883" y="4125432"/>
              <a:ext cx="2388640" cy="2077195"/>
            </p:xfrm>
            <a:graphic>
              <a:graphicData uri="http://schemas.openxmlformats.org/drawingml/2006/table">
                <a:tbl>
                  <a:tblPr firstCol="1">
                    <a:tableStyleId>{1E171933-4619-4E11-9A3F-F7608DF75F80}</a:tableStyleId>
                  </a:tblPr>
                  <a:tblGrid>
                    <a:gridCol w="521338"/>
                    <a:gridCol w="397460"/>
                    <a:gridCol w="1046865"/>
                    <a:gridCol w="422977"/>
                  </a:tblGrid>
                  <a:tr h="350266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163" t="-1724" r="-359302" b="-4931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     </a:t>
                          </a:r>
                          <a:r>
                            <a:rPr lang="it-IT" sz="1400" dirty="0" smtClean="0"/>
                            <a:t>x</a:t>
                          </a:r>
                          <a:r>
                            <a:rPr lang="it-IT" sz="1400" dirty="0" smtClean="0"/>
                            <a:t>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50266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163" t="-103509" r="-359302" b="-4017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     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x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23079"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 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     ...x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78651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163" t="-274194" r="-359302" b="-1822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    </a:t>
                          </a:r>
                          <a:r>
                            <a:rPr lang="it-IT" sz="1400" dirty="0" smtClean="0"/>
                            <a:t>y </a:t>
                          </a:r>
                          <a:r>
                            <a:rPr lang="it-IT" sz="1400" dirty="0" smtClean="0"/>
                            <a:t>.</a:t>
                          </a:r>
                          <a:r>
                            <a:rPr lang="it-IT" sz="1400" dirty="0" smtClean="0"/>
                            <a:t>x..</a:t>
                          </a:r>
                          <a:r>
                            <a:rPr lang="it-IT" sz="1400" dirty="0" err="1" smtClean="0"/>
                            <a:t>z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</a:tr>
                  <a:tr h="323079"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 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x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     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51854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163" t="-491379" r="-359302" b="-34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     ..x.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ella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44647970"/>
                  </p:ext>
                </p:extLst>
              </p:nvPr>
            </p:nvGraphicFramePr>
            <p:xfrm>
              <a:off x="5836316" y="4125431"/>
              <a:ext cx="2388640" cy="2077195"/>
            </p:xfrm>
            <a:graphic>
              <a:graphicData uri="http://schemas.openxmlformats.org/drawingml/2006/table">
                <a:tbl>
                  <a:tblPr firstCol="1">
                    <a:tableStyleId>{1E171933-4619-4E11-9A3F-F7608DF75F80}</a:tableStyleId>
                  </a:tblPr>
                  <a:tblGrid>
                    <a:gridCol w="585749"/>
                    <a:gridCol w="425302"/>
                    <a:gridCol w="954612"/>
                    <a:gridCol w="422977"/>
                  </a:tblGrid>
                  <a:tr h="330163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400" i="1" smtClean="0">
                                        <a:latin typeface="Cambria Math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it-IT" sz="1400" smtClean="0">
                                        <a:latin typeface="Cambria Math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it-IT" sz="1400" smtClean="0">
                                        <a:latin typeface="Cambria Math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it-IT" sz="1400" b="1" i="0" smtClean="0">
                                        <a:latin typeface="Cambria Math" charset="0"/>
                                      </a:rPr>
                                      <m:t>𝐐</m:t>
                                    </m:r>
                                    <m:r>
                                      <a:rPr lang="it-IT" sz="1400" b="1" i="1" smtClean="0">
                                        <a:latin typeface="Cambria Math" charset="0"/>
                                      </a:rPr>
                                      <m:t> </m:t>
                                    </m:r>
                                    <m:r>
                                      <a:rPr lang="is-IS" sz="1400" b="1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→</m:t>
                                    </m:r>
                                    <m:r>
                                      <a:rPr lang="it-IT" sz="1400" b="1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𝑻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x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9F6F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     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2307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400" i="1" smtClean="0">
                                        <a:latin typeface="Cambria Math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it-IT" sz="1400" smtClean="0">
                                        <a:latin typeface="Cambria Math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it-IT" sz="1400" b="1" i="0" smtClean="0">
                                        <a:latin typeface="Cambria Math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it-IT" sz="1400" b="1" i="0" smtClean="0">
                                        <a:latin typeface="Cambria Math" charset="0"/>
                                      </a:rPr>
                                      <m:t>𝐐</m:t>
                                    </m:r>
                                    <m:r>
                                      <a:rPr lang="it-IT" sz="1400" b="1" i="1" smtClean="0">
                                        <a:latin typeface="Cambria Math" charset="0"/>
                                      </a:rPr>
                                      <m:t> </m:t>
                                    </m:r>
                                    <m:r>
                                      <a:rPr lang="is-IS" sz="1400" b="1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→</m:t>
                                    </m:r>
                                    <m:r>
                                      <a:rPr lang="it-IT" sz="1400" b="1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𝑻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x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9F6F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     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23079"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 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x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9F6F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     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2307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400" i="1" smtClean="0">
                                        <a:latin typeface="Cambria Math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it-IT" sz="1400" smtClean="0">
                                        <a:latin typeface="Cambria Math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it-IT" sz="1400" b="1" i="0" smtClean="0">
                                        <a:latin typeface="Cambria Math" charset="0"/>
                                      </a:rPr>
                                      <m:t>𝐣</m:t>
                                    </m:r>
                                  </m:sub>
                                  <m:sup>
                                    <m:r>
                                      <a:rPr lang="it-IT" sz="1400" b="1" i="0" smtClean="0">
                                        <a:latin typeface="Cambria Math" charset="0"/>
                                      </a:rPr>
                                      <m:t>𝐐</m:t>
                                    </m:r>
                                    <m:r>
                                      <a:rPr lang="it-IT" sz="1400" b="1" i="1" smtClean="0">
                                        <a:latin typeface="Cambria Math" charset="0"/>
                                      </a:rPr>
                                      <m:t> </m:t>
                                    </m:r>
                                    <m:r>
                                      <a:rPr lang="is-IS" sz="1400" b="1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→</m:t>
                                    </m:r>
                                    <m:r>
                                      <a:rPr lang="it-IT" sz="1400" b="1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𝑻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x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     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</a:tr>
                  <a:tr h="323079"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 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     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x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9F6F2"/>
                        </a:solidFill>
                      </a:tcPr>
                    </a:tc>
                  </a:tr>
                  <a:tr h="32307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400" i="1" smtClean="0">
                                        <a:latin typeface="Cambria Math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it-IT" sz="1400" smtClean="0">
                                        <a:latin typeface="Cambria Math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it-IT" sz="1400" b="1" i="0" smtClean="0">
                                        <a:latin typeface="Cambria Math" charset="0"/>
                                      </a:rPr>
                                      <m:t>𝐤</m:t>
                                    </m:r>
                                  </m:sub>
                                  <m:sup>
                                    <m:r>
                                      <a:rPr lang="it-IT" sz="1400" b="1" i="0" smtClean="0">
                                        <a:latin typeface="Cambria Math" charset="0"/>
                                      </a:rPr>
                                      <m:t>𝐐</m:t>
                                    </m:r>
                                    <m:r>
                                      <a:rPr lang="it-IT" sz="1400" b="1" i="1" smtClean="0">
                                        <a:latin typeface="Cambria Math" charset="0"/>
                                      </a:rPr>
                                      <m:t> </m:t>
                                    </m:r>
                                    <m:r>
                                      <a:rPr lang="is-IS" sz="1400" b="1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→</m:t>
                                    </m:r>
                                    <m:r>
                                      <a:rPr lang="it-IT" sz="1400" b="1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𝑻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     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x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9F6F2"/>
                        </a:solidFill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ella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44647970"/>
                  </p:ext>
                </p:extLst>
              </p:nvPr>
            </p:nvGraphicFramePr>
            <p:xfrm>
              <a:off x="5836316" y="4125431"/>
              <a:ext cx="2388640" cy="2077195"/>
            </p:xfrm>
            <a:graphic>
              <a:graphicData uri="http://schemas.openxmlformats.org/drawingml/2006/table">
                <a:tbl>
                  <a:tblPr firstCol="1">
                    <a:tableStyleId>{1E171933-4619-4E11-9A3F-F7608DF75F80}</a:tableStyleId>
                  </a:tblPr>
                  <a:tblGrid>
                    <a:gridCol w="585749"/>
                    <a:gridCol w="425302"/>
                    <a:gridCol w="954612"/>
                    <a:gridCol w="422977"/>
                  </a:tblGrid>
                  <a:tr h="350266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1042" t="-50000" r="-311458" b="-5224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</a:t>
                          </a:r>
                          <a:r>
                            <a:rPr lang="it-IT" sz="1400" dirty="0" smtClean="0"/>
                            <a:t>x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9F6F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     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</a:t>
                          </a:r>
                          <a:r>
                            <a:rPr lang="it-IT" sz="1400" dirty="0" smtClean="0"/>
                            <a:t>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50266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1042" t="-152632" r="-311458" b="-431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</a:t>
                          </a:r>
                          <a:r>
                            <a:rPr lang="it-IT" sz="1400" dirty="0" smtClean="0"/>
                            <a:t>x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9F6F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     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</a:t>
                          </a:r>
                          <a:r>
                            <a:rPr lang="it-IT" sz="1400" dirty="0" smtClean="0"/>
                            <a:t>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23079"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 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</a:t>
                          </a:r>
                          <a:r>
                            <a:rPr lang="it-IT" sz="1400" dirty="0" smtClean="0"/>
                            <a:t>x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9F6F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     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</a:t>
                          </a:r>
                          <a:r>
                            <a:rPr lang="it-IT" sz="1400" dirty="0" smtClean="0"/>
                            <a:t>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78651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1042" t="-319355" r="-311458" b="-2096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</a:t>
                          </a:r>
                          <a:r>
                            <a:rPr lang="it-IT" sz="1400" dirty="0" smtClean="0"/>
                            <a:t>x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     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</a:t>
                          </a:r>
                          <a:r>
                            <a:rPr lang="it-IT" sz="1400" dirty="0" smtClean="0"/>
                            <a:t>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</a:tr>
                  <a:tr h="323079"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 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     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x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9F6F2"/>
                        </a:solidFill>
                      </a:tcPr>
                    </a:tc>
                  </a:tr>
                  <a:tr h="351854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1042" t="-539655" r="-311458" b="-327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     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x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9F6F2"/>
                        </a:solidFill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ella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88278225"/>
                  </p:ext>
                </p:extLst>
              </p:nvPr>
            </p:nvGraphicFramePr>
            <p:xfrm>
              <a:off x="8559749" y="4167960"/>
              <a:ext cx="2732028" cy="1961882"/>
            </p:xfrm>
            <a:graphic>
              <a:graphicData uri="http://schemas.openxmlformats.org/drawingml/2006/table">
                <a:tbl>
                  <a:tblPr firstCol="1">
                    <a:tableStyleId>{1E171933-4619-4E11-9A3F-F7608DF75F80}</a:tableStyleId>
                  </a:tblPr>
                  <a:tblGrid>
                    <a:gridCol w="558523"/>
                    <a:gridCol w="387235"/>
                    <a:gridCol w="435935"/>
                    <a:gridCol w="914400"/>
                    <a:gridCol w="435935"/>
                  </a:tblGrid>
                  <a:tr h="32313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400" i="1" smtClean="0">
                                        <a:latin typeface="Cambria Math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it-IT" sz="1400" smtClean="0">
                                        <a:latin typeface="Cambria Math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it-IT" sz="1400" smtClean="0">
                                        <a:latin typeface="Cambria Math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it-IT" sz="1400" b="1" i="0" smtClean="0">
                                        <a:latin typeface="Cambria Math" charset="0"/>
                                      </a:rPr>
                                      <m:t>𝐓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x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9F6F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     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2313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400" i="1" smtClean="0">
                                        <a:latin typeface="Cambria Math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it-IT" sz="1400" smtClean="0">
                                        <a:latin typeface="Cambria Math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it-IT" sz="1400" b="1" i="0" smtClean="0">
                                        <a:latin typeface="Cambria Math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it-IT" sz="1400" b="1" i="0" smtClean="0">
                                        <a:latin typeface="Cambria Math" charset="0"/>
                                      </a:rPr>
                                      <m:t>𝐓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x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9F6F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     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23136"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 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x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9F6F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     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23136">
                    <a:tc>
                      <a:txBody>
                        <a:bodyPr/>
                        <a:lstStyle/>
                        <a:p>
                          <a:pPr marL="0" marR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400" i="1" smtClean="0">
                                        <a:latin typeface="Cambria Math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it-IT" sz="1400" smtClean="0">
                                        <a:latin typeface="Cambria Math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it-IT" sz="1400" b="1" i="0" smtClean="0">
                                        <a:latin typeface="Cambria Math" charset="0"/>
                                      </a:rPr>
                                      <m:t>𝐣</m:t>
                                    </m:r>
                                  </m:sub>
                                  <m:sup>
                                    <m:r>
                                      <a:rPr lang="it-IT" sz="1400" b="1" i="0" smtClean="0">
                                        <a:latin typeface="Cambria Math" charset="0"/>
                                      </a:rPr>
                                      <m:t>𝐓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baseline="0" dirty="0" smtClean="0"/>
                            <a:t> </a:t>
                          </a:r>
                          <a:r>
                            <a:rPr lang="it-IT" sz="1400" dirty="0" smtClean="0"/>
                            <a:t>y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x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     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</a:tr>
                  <a:tr h="323136">
                    <a:tc>
                      <a:txBody>
                        <a:bodyPr/>
                        <a:lstStyle/>
                        <a:p>
                          <a:pPr marL="0" marR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sz="1400" dirty="0" smtClean="0"/>
                            <a:t>  ...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...  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     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x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9F6F2"/>
                        </a:solidFill>
                      </a:tcPr>
                    </a:tc>
                  </a:tr>
                  <a:tr h="32313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400" i="1" smtClean="0">
                                        <a:latin typeface="Cambria Math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it-IT" sz="1400" smtClean="0">
                                        <a:latin typeface="Cambria Math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it-IT" sz="1400" b="1" i="0" smtClean="0">
                                        <a:latin typeface="Cambria Math" charset="0"/>
                                      </a:rPr>
                                      <m:t>𝐤</m:t>
                                    </m:r>
                                  </m:sub>
                                  <m:sup>
                                    <m:r>
                                      <a:rPr lang="it-IT" sz="1400" b="1" i="0" smtClean="0">
                                        <a:latin typeface="Cambria Math" charset="0"/>
                                      </a:rPr>
                                      <m:t>𝐓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     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x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9F6F2"/>
                        </a:solidFill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ella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88278225"/>
                  </p:ext>
                </p:extLst>
              </p:nvPr>
            </p:nvGraphicFramePr>
            <p:xfrm>
              <a:off x="8559749" y="4167960"/>
              <a:ext cx="2732028" cy="1961882"/>
            </p:xfrm>
            <a:graphic>
              <a:graphicData uri="http://schemas.openxmlformats.org/drawingml/2006/table">
                <a:tbl>
                  <a:tblPr firstCol="1">
                    <a:tableStyleId>{1E171933-4619-4E11-9A3F-F7608DF75F80}</a:tableStyleId>
                  </a:tblPr>
                  <a:tblGrid>
                    <a:gridCol w="558523"/>
                    <a:gridCol w="387235"/>
                    <a:gridCol w="435935"/>
                    <a:gridCol w="914400"/>
                    <a:gridCol w="435935"/>
                  </a:tblGrid>
                  <a:tr h="323136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5"/>
                          <a:stretch>
                            <a:fillRect l="-1087" t="-1887" r="-390217" b="-5226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:r>
                            <a:rPr lang="it-IT" sz="1400" dirty="0" smtClean="0"/>
                            <a:t> x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9F6F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     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</a:t>
                          </a:r>
                          <a:r>
                            <a:rPr lang="it-IT" sz="1400" dirty="0" smtClean="0"/>
                            <a:t>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23136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5"/>
                          <a:stretch>
                            <a:fillRect l="-1087" t="-101887" r="-390217" b="-4226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:r>
                            <a:rPr lang="it-IT" sz="1400" dirty="0" smtClean="0"/>
                            <a:t> x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9F6F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     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</a:t>
                          </a:r>
                          <a:r>
                            <a:rPr lang="it-IT" sz="1400" dirty="0" smtClean="0"/>
                            <a:t>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23136"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 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x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9F6F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     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</a:t>
                          </a:r>
                          <a:r>
                            <a:rPr lang="it-IT" sz="1400" dirty="0" smtClean="0"/>
                            <a:t>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46202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5"/>
                          <a:stretch>
                            <a:fillRect l="-1087" t="-282456" r="-390217" b="-19824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:r>
                            <a:rPr lang="it-IT" sz="1400" baseline="0" dirty="0" smtClean="0"/>
                            <a:t> </a:t>
                          </a:r>
                          <a:r>
                            <a:rPr lang="it-IT" sz="1400" dirty="0" smtClean="0"/>
                            <a:t>y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</a:t>
                          </a:r>
                          <a:r>
                            <a:rPr lang="it-IT" sz="1400" dirty="0" smtClean="0"/>
                            <a:t>x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     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</a:t>
                          </a:r>
                          <a:r>
                            <a:rPr lang="it-IT" sz="1400" dirty="0" smtClean="0"/>
                            <a:t>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</a:tr>
                  <a:tr h="323136">
                    <a:tc>
                      <a:txBody>
                        <a:bodyPr/>
                        <a:lstStyle/>
                        <a:p>
                          <a:pPr marL="0" marR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sz="1400" dirty="0" smtClean="0"/>
                            <a:t>  ...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...  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     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x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9F6F2"/>
                        </a:solidFill>
                      </a:tcPr>
                    </a:tc>
                  </a:tr>
                  <a:tr h="323136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5"/>
                          <a:stretch>
                            <a:fillRect l="-1087" t="-511321" r="-390217" b="-132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:r>
                            <a:rPr lang="it-IT" sz="1400" dirty="0" smtClean="0"/>
                            <a:t> 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     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x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9F6F2"/>
                        </a:solidFill>
                      </a:tcPr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85882158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113423" y="378783"/>
            <a:ext cx="8911687" cy="669431"/>
          </a:xfrm>
        </p:spPr>
        <p:txBody>
          <a:bodyPr/>
          <a:lstStyle/>
          <a:p>
            <a:r>
              <a:rPr lang="it-IT" dirty="0" smtClean="0"/>
              <a:t>Dimostrazione </a:t>
            </a:r>
            <a:r>
              <a:rPr lang="it-IT" smtClean="0"/>
              <a:t>del teorema di Arrow</a:t>
            </a:r>
            <a:endParaRPr lang="it-IT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Segnaposto contenuto 2"/>
              <p:cNvSpPr>
                <a:spLocks noGrp="1"/>
              </p:cNvSpPr>
              <p:nvPr>
                <p:ph idx="1"/>
              </p:nvPr>
            </p:nvSpPr>
            <p:spPr>
              <a:xfrm>
                <a:off x="2236521" y="1048214"/>
                <a:ext cx="9469925" cy="5692828"/>
              </a:xfrm>
            </p:spPr>
            <p:txBody>
              <a:bodyPr>
                <a:normAutofit/>
              </a:bodyPr>
              <a:lstStyle/>
              <a:p>
                <a:r>
                  <a:rPr lang="it-IT" dirty="0" smtClean="0">
                    <a:solidFill>
                      <a:schemeClr val="tx1"/>
                    </a:solidFill>
                  </a:rPr>
                  <a:t>3.1) dimostriamo che se y </a:t>
                </a:r>
                <a14:m>
                  <m:oMath xmlns:m="http://schemas.openxmlformats.org/officeDocument/2006/math">
                    <m:r>
                      <a:rPr lang="it-IT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≠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x e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z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≠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x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allora [</a:t>
                </a:r>
                <a14:m>
                  <m:oMath xmlns:m="http://schemas.openxmlformats.org/officeDocument/2006/math">
                    <m:r>
                      <a:rPr lang="it-IT" b="0" i="0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𝜌</m:t>
                    </m:r>
                  </m:oMath>
                </a14:m>
                <a:r>
                  <a:rPr lang="it-IT" baseline="30000" dirty="0">
                    <a:solidFill>
                      <a:schemeClr val="tx1"/>
                    </a:solidFill>
                  </a:rPr>
                  <a:t>Q</a:t>
                </a:r>
                <a:r>
                  <a:rPr lang="it-IT" dirty="0">
                    <a:solidFill>
                      <a:schemeClr val="tx1"/>
                    </a:solidFill>
                  </a:rPr>
                  <a:t>(y) &gt;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𝜌</m:t>
                    </m:r>
                  </m:oMath>
                </a14:m>
                <a:r>
                  <a:rPr lang="it-IT" baseline="30000" dirty="0">
                    <a:solidFill>
                      <a:schemeClr val="tx1"/>
                    </a:solidFill>
                  </a:rPr>
                  <a:t>Q</a:t>
                </a:r>
                <a:r>
                  <a:rPr lang="it-IT" dirty="0">
                    <a:solidFill>
                      <a:schemeClr val="tx1"/>
                    </a:solidFill>
                  </a:rPr>
                  <a:t>(z)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↔</m:t>
                    </m:r>
                    <m:sSubSup>
                      <m:sSub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𝜌</m:t>
                        </m:r>
                      </m:e>
                      <m:sub>
                        <m:r>
                          <a:rPr lang="it-IT" b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𝐣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Q</m:t>
                        </m:r>
                      </m:sup>
                    </m:sSubSup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(y)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&gt;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𝜌</m:t>
                        </m:r>
                      </m:e>
                      <m:sub>
                        <m:r>
                          <a:rPr lang="it-IT" b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𝐣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Q</m:t>
                        </m:r>
                      </m:sup>
                    </m:sSubSup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(z)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]</a:t>
                </a:r>
              </a:p>
              <a:p>
                <a:pPr lvl="1"/>
                <a:r>
                  <a:rPr lang="it-IT" dirty="0" smtClean="0">
                    <a:solidFill>
                      <a:schemeClr val="tx1"/>
                    </a:solidFill>
                  </a:rPr>
                  <a:t>senza perdita di generalità, supponiamo che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sia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𝜌</m:t>
                        </m:r>
                      </m:e>
                      <m:sub>
                        <m:r>
                          <a:rPr lang="it-IT" b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𝐣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Q</m:t>
                        </m:r>
                      </m:sup>
                    </m:sSubSup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(y)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&gt;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𝜌</m:t>
                        </m:r>
                      </m:e>
                      <m:sub>
                        <m:r>
                          <a:rPr lang="it-IT" b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𝐣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Q</m:t>
                        </m:r>
                      </m:sup>
                    </m:sSubSup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(z) </a:t>
                </a:r>
                <a:endParaRPr lang="it-IT" dirty="0" smtClean="0">
                  <a:solidFill>
                    <a:schemeClr val="tx1"/>
                  </a:solidFill>
                </a:endParaRPr>
              </a:p>
              <a:p>
                <a:pPr lvl="1"/>
                <a:r>
                  <a:rPr lang="it-IT" dirty="0" smtClean="0">
                    <a:solidFill>
                      <a:schemeClr val="tx1"/>
                    </a:solidFill>
                  </a:rPr>
                  <a:t>abbiamo costruito da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Q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il nuovo profilo T nel quale x è in testa di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it-IT" i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r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it-IT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h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it-IT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T</m:t>
                        </m:r>
                      </m:sup>
                    </m:sSubSup>
                  </m:oMath>
                </a14:m>
                <a:r>
                  <a:rPr lang="it-IT" dirty="0" smtClean="0">
                    <a:solidFill>
                      <a:schemeClr val="tx1"/>
                    </a:solidFill>
                  </a:rPr>
                  <a:t> per h &lt; </a:t>
                </a:r>
                <a:r>
                  <a:rPr lang="it-IT" b="1" dirty="0" err="1" smtClean="0">
                    <a:solidFill>
                      <a:srgbClr val="FF0000"/>
                    </a:solidFill>
                  </a:rPr>
                  <a:t>j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, y è in testa seguito da x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in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r</m:t>
                        </m:r>
                      </m:e>
                      <m:sub>
                        <m:r>
                          <a:rPr lang="it-IT" b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𝐣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T</m:t>
                        </m:r>
                      </m:sup>
                    </m:sSubSup>
                  </m:oMath>
                </a14:m>
                <a:r>
                  <a:rPr lang="it-IT" dirty="0" smtClean="0">
                    <a:solidFill>
                      <a:schemeClr val="tx1"/>
                    </a:solidFill>
                  </a:rPr>
                  <a:t> e </a:t>
                </a:r>
                <a:r>
                  <a:rPr lang="it-IT" dirty="0">
                    <a:solidFill>
                      <a:schemeClr val="tx1"/>
                    </a:solidFill>
                  </a:rPr>
                  <a:t>x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è in </a:t>
                </a:r>
                <a:r>
                  <a:rPr lang="it-IT" dirty="0">
                    <a:solidFill>
                      <a:schemeClr val="tx1"/>
                    </a:solidFill>
                  </a:rPr>
                  <a:t>coda di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r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h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T</m:t>
                        </m:r>
                      </m:sup>
                    </m:sSubSup>
                  </m:oMath>
                </a14:m>
                <a:r>
                  <a:rPr lang="it-IT" dirty="0" smtClean="0">
                    <a:solidFill>
                      <a:schemeClr val="tx1"/>
                    </a:solidFill>
                  </a:rPr>
                  <a:t> con h &gt; </a:t>
                </a:r>
                <a:r>
                  <a:rPr lang="it-IT" b="1" dirty="0" err="1" smtClean="0">
                    <a:solidFill>
                      <a:srgbClr val="FF0000"/>
                    </a:solidFill>
                  </a:rPr>
                  <a:t>j</a:t>
                </a:r>
                <a:endParaRPr lang="it-IT" b="1" dirty="0" smtClean="0">
                  <a:solidFill>
                    <a:srgbClr val="FF0000"/>
                  </a:solidFill>
                </a:endParaRPr>
              </a:p>
              <a:p>
                <a:pPr lvl="1"/>
                <a:r>
                  <a:rPr lang="it-IT" dirty="0" smtClean="0">
                    <a:solidFill>
                      <a:schemeClr val="tx1"/>
                    </a:solidFill>
                  </a:rPr>
                  <a:t>T è molto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simile a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P</a:t>
                </a:r>
                <a:r>
                  <a:rPr lang="it-IT" baseline="30000" dirty="0" err="1" smtClean="0">
                    <a:solidFill>
                      <a:schemeClr val="tx1"/>
                    </a:solidFill>
                  </a:rPr>
                  <a:t>j</a:t>
                </a:r>
                <a:r>
                  <a:rPr lang="it-IT" baseline="30000" dirty="0" smtClean="0">
                    <a:solidFill>
                      <a:schemeClr val="tx1"/>
                    </a:solidFill>
                  </a:rPr>
                  <a:t>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:</a:t>
                </a:r>
              </a:p>
              <a:p>
                <a:pPr lvl="1"/>
                <a:endParaRPr lang="it-IT" sz="1800" baseline="30000" dirty="0">
                  <a:solidFill>
                    <a:schemeClr val="tx1"/>
                  </a:solidFill>
                </a:endParaRPr>
              </a:p>
              <a:p>
                <a:pPr lvl="1"/>
                <a:endParaRPr lang="it-IT" sz="1800" baseline="30000" dirty="0" smtClean="0">
                  <a:solidFill>
                    <a:schemeClr val="tx1"/>
                  </a:solidFill>
                </a:endParaRPr>
              </a:p>
              <a:p>
                <a:pPr lvl="1"/>
                <a:endParaRPr lang="it-IT" sz="1800" baseline="30000" dirty="0">
                  <a:solidFill>
                    <a:schemeClr val="tx1"/>
                  </a:solidFill>
                </a:endParaRPr>
              </a:p>
              <a:p>
                <a:pPr lvl="1"/>
                <a:endParaRPr lang="it-IT" sz="1800" baseline="30000" dirty="0" smtClean="0">
                  <a:solidFill>
                    <a:schemeClr val="tx1"/>
                  </a:solidFill>
                </a:endParaRPr>
              </a:p>
              <a:p>
                <a:pPr lvl="1"/>
                <a:endParaRPr lang="it-IT" sz="1800" baseline="30000" dirty="0">
                  <a:solidFill>
                    <a:schemeClr val="tx1"/>
                  </a:solidFill>
                </a:endParaRPr>
              </a:p>
              <a:p>
                <a:pPr lvl="1"/>
                <a:endParaRPr lang="it-IT" sz="1800" baseline="30000" dirty="0" smtClean="0">
                  <a:solidFill>
                    <a:schemeClr val="tx1"/>
                  </a:solidFill>
                </a:endParaRPr>
              </a:p>
              <a:p>
                <a:pPr lvl="1"/>
                <a:endParaRPr lang="it-IT" sz="1800" baseline="30000" dirty="0">
                  <a:solidFill>
                    <a:schemeClr val="tx1"/>
                  </a:solidFill>
                </a:endParaRPr>
              </a:p>
              <a:p>
                <a:pPr lvl="1"/>
                <a:endParaRPr lang="it-IT" dirty="0" smtClean="0">
                  <a:solidFill>
                    <a:schemeClr val="tx1"/>
                  </a:solidFill>
                </a:endParaRPr>
              </a:p>
              <a:p>
                <a:pPr lvl="1"/>
                <a:r>
                  <a:rPr lang="it-IT" dirty="0" smtClean="0">
                    <a:solidFill>
                      <a:schemeClr val="tx1"/>
                    </a:solidFill>
                  </a:rPr>
                  <a:t>poiché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𝜌</m:t>
                    </m:r>
                  </m:oMath>
                </a14:m>
                <a:r>
                  <a:rPr lang="it-IT" b="1" baseline="30000" dirty="0" smtClean="0">
                    <a:solidFill>
                      <a:srgbClr val="FF0000"/>
                    </a:solidFill>
                  </a:rPr>
                  <a:t>j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(x</a:t>
                </a:r>
                <a:r>
                  <a:rPr lang="it-IT" dirty="0">
                    <a:solidFill>
                      <a:schemeClr val="tx1"/>
                    </a:solidFill>
                  </a:rPr>
                  <a:t>) = </a:t>
                </a:r>
                <a:r>
                  <a:rPr lang="it-IT" dirty="0" err="1">
                    <a:solidFill>
                      <a:schemeClr val="tx1"/>
                    </a:solidFill>
                  </a:rPr>
                  <a:t>n</a:t>
                </a:r>
                <a:r>
                  <a:rPr lang="it-IT" dirty="0">
                    <a:solidFill>
                      <a:schemeClr val="tx1"/>
                    </a:solidFill>
                  </a:rPr>
                  <a:t> –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1 allora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𝜌</m:t>
                    </m:r>
                  </m:oMath>
                </a14:m>
                <a:r>
                  <a:rPr lang="it-IT" b="1" baseline="30000" dirty="0">
                    <a:solidFill>
                      <a:srgbClr val="FF0000"/>
                    </a:solidFill>
                  </a:rPr>
                  <a:t>j </a:t>
                </a:r>
                <a:r>
                  <a:rPr lang="it-IT" dirty="0">
                    <a:solidFill>
                      <a:schemeClr val="tx1"/>
                    </a:solidFill>
                  </a:rPr>
                  <a:t>(x) &gt;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𝜌</m:t>
                    </m:r>
                  </m:oMath>
                </a14:m>
                <a:r>
                  <a:rPr lang="it-IT" b="1" baseline="30000" dirty="0">
                    <a:solidFill>
                      <a:srgbClr val="FF0000"/>
                    </a:solidFill>
                  </a:rPr>
                  <a:t>j </a:t>
                </a:r>
                <a:r>
                  <a:rPr lang="it-IT" dirty="0">
                    <a:solidFill>
                      <a:schemeClr val="tx1"/>
                    </a:solidFill>
                  </a:rPr>
                  <a:t>(z) </a:t>
                </a:r>
                <a:endParaRPr lang="it-IT" dirty="0" smtClean="0">
                  <a:solidFill>
                    <a:schemeClr val="tx1"/>
                  </a:solidFill>
                </a:endParaRPr>
              </a:p>
              <a:p>
                <a:pPr lvl="1"/>
                <a:r>
                  <a:rPr lang="it-IT" dirty="0" smtClean="0">
                    <a:solidFill>
                      <a:schemeClr val="tx1"/>
                    </a:solidFill>
                  </a:rPr>
                  <a:t>poiché l’ordine relativo di x e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z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è lo stesso in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P</a:t>
                </a:r>
                <a:r>
                  <a:rPr lang="it-IT" b="1" baseline="30000" dirty="0" err="1" smtClean="0">
                    <a:solidFill>
                      <a:srgbClr val="FF0000"/>
                    </a:solidFill>
                  </a:rPr>
                  <a:t>j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e in T, allora, per IIA,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𝜌</m:t>
                    </m:r>
                  </m:oMath>
                </a14:m>
                <a:r>
                  <a:rPr lang="it-IT" baseline="30000" dirty="0" smtClean="0">
                    <a:solidFill>
                      <a:schemeClr val="tx1"/>
                    </a:solidFill>
                  </a:rPr>
                  <a:t>T</a:t>
                </a:r>
                <a:r>
                  <a:rPr lang="it-IT" dirty="0">
                    <a:solidFill>
                      <a:schemeClr val="tx1"/>
                    </a:solidFill>
                  </a:rPr>
                  <a:t>(x)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&gt;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𝜌</m:t>
                    </m:r>
                  </m:oMath>
                </a14:m>
                <a:r>
                  <a:rPr lang="it-IT" baseline="30000" dirty="0" smtClean="0">
                    <a:solidFill>
                      <a:schemeClr val="tx1"/>
                    </a:solidFill>
                  </a:rPr>
                  <a:t>T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(z) </a:t>
                </a:r>
              </a:p>
              <a:p>
                <a:pPr lvl="1"/>
                <a:endParaRPr lang="it-IT" dirty="0" smtClean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" name="Segnaposto contenut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36521" y="1048214"/>
                <a:ext cx="9469925" cy="5692828"/>
              </a:xfrm>
              <a:blipFill rotWithShape="0">
                <a:blip r:embed="rId2"/>
                <a:stretch>
                  <a:fillRect l="-451" t="-546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ella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09142396"/>
                  </p:ext>
                </p:extLst>
              </p:nvPr>
            </p:nvGraphicFramePr>
            <p:xfrm>
              <a:off x="7057899" y="3012270"/>
              <a:ext cx="2388640" cy="2102150"/>
            </p:xfrm>
            <a:graphic>
              <a:graphicData uri="http://schemas.openxmlformats.org/drawingml/2006/table">
                <a:tbl>
                  <a:tblPr firstCol="1">
                    <a:tableStyleId>{1E171933-4619-4E11-9A3F-F7608DF75F80}</a:tableStyleId>
                  </a:tblPr>
                  <a:tblGrid>
                    <a:gridCol w="521338"/>
                    <a:gridCol w="397460"/>
                    <a:gridCol w="1046865"/>
                    <a:gridCol w="422977"/>
                  </a:tblGrid>
                  <a:tr h="318373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400" i="1" smtClean="0">
                                        <a:latin typeface="Cambria Math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it-IT" sz="1400" smtClean="0">
                                        <a:latin typeface="Cambria Math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it-IT" sz="1400" smtClean="0">
                                        <a:latin typeface="Cambria Math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it-IT" sz="1400" b="1" i="0" smtClean="0">
                                        <a:latin typeface="Cambria Math" charset="0"/>
                                      </a:rPr>
                                      <m:t>𝐣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x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     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2307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400" i="1" smtClean="0">
                                        <a:latin typeface="Cambria Math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it-IT" sz="1400" smtClean="0">
                                        <a:latin typeface="Cambria Math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it-IT" sz="1400" b="1" i="0" smtClean="0">
                                        <a:latin typeface="Cambria Math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it-IT" sz="1400" b="1" i="0" smtClean="0">
                                        <a:latin typeface="Cambria Math" charset="0"/>
                                      </a:rPr>
                                      <m:t>𝐣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x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     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23079"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 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x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     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... 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2307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400" i="1" smtClean="0">
                                        <a:latin typeface="Cambria Math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it-IT" sz="1400" smtClean="0">
                                        <a:latin typeface="Cambria Math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it-IT" sz="1400" b="1" i="0" smtClean="0">
                                        <a:latin typeface="Cambria Math" charset="0"/>
                                      </a:rPr>
                                      <m:t>𝐣</m:t>
                                    </m:r>
                                  </m:sub>
                                  <m:sup>
                                    <m:r>
                                      <a:rPr lang="it-IT" sz="1400" b="1" i="0" smtClean="0">
                                        <a:latin typeface="Cambria Math" charset="0"/>
                                      </a:rPr>
                                      <m:t>𝐣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x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     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</a:tr>
                  <a:tr h="323079"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 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     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x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2307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400" i="1" smtClean="0">
                                        <a:latin typeface="Cambria Math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it-IT" sz="1400" smtClean="0">
                                        <a:latin typeface="Cambria Math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it-IT" sz="1400" b="1" i="0" smtClean="0">
                                        <a:latin typeface="Cambria Math" charset="0"/>
                                      </a:rPr>
                                      <m:t>𝐤</m:t>
                                    </m:r>
                                  </m:sub>
                                  <m:sup>
                                    <m:r>
                                      <a:rPr lang="it-IT" sz="1400" b="1" i="0" smtClean="0">
                                        <a:latin typeface="Cambria Math" charset="0"/>
                                      </a:rPr>
                                      <m:t>𝐣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     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x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ella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09142396"/>
                  </p:ext>
                </p:extLst>
              </p:nvPr>
            </p:nvGraphicFramePr>
            <p:xfrm>
              <a:off x="7057899" y="3012270"/>
              <a:ext cx="2388640" cy="2102150"/>
            </p:xfrm>
            <a:graphic>
              <a:graphicData uri="http://schemas.openxmlformats.org/drawingml/2006/table">
                <a:tbl>
                  <a:tblPr firstCol="1">
                    <a:tableStyleId>{1E171933-4619-4E11-9A3F-F7608DF75F80}</a:tableStyleId>
                  </a:tblPr>
                  <a:tblGrid>
                    <a:gridCol w="521338"/>
                    <a:gridCol w="397460"/>
                    <a:gridCol w="1046865"/>
                    <a:gridCol w="422977"/>
                  </a:tblGrid>
                  <a:tr h="356489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163" t="-3390" r="-359302" b="-48983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x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     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56489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163" t="-105172" r="-359302" b="-3982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x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     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23079"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 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x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     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... 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84874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163" t="-273016" r="-359302" b="-18254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x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     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</a:tr>
                  <a:tr h="323079"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 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     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x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58140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163" t="-488136" r="-359302" b="-50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     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x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Tabella 1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05361040"/>
                  </p:ext>
                </p:extLst>
              </p:nvPr>
            </p:nvGraphicFramePr>
            <p:xfrm>
              <a:off x="3009554" y="3122590"/>
              <a:ext cx="2732028" cy="1961882"/>
            </p:xfrm>
            <a:graphic>
              <a:graphicData uri="http://schemas.openxmlformats.org/drawingml/2006/table">
                <a:tbl>
                  <a:tblPr firstCol="1">
                    <a:tableStyleId>{1E171933-4619-4E11-9A3F-F7608DF75F80}</a:tableStyleId>
                  </a:tblPr>
                  <a:tblGrid>
                    <a:gridCol w="558523"/>
                    <a:gridCol w="387235"/>
                    <a:gridCol w="435935"/>
                    <a:gridCol w="914400"/>
                    <a:gridCol w="435935"/>
                  </a:tblGrid>
                  <a:tr h="32313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400" i="1" smtClean="0">
                                        <a:latin typeface="Cambria Math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it-IT" sz="1400" smtClean="0">
                                        <a:latin typeface="Cambria Math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it-IT" sz="1400" smtClean="0">
                                        <a:latin typeface="Cambria Math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it-IT" sz="1400" b="1" i="0" smtClean="0">
                                        <a:latin typeface="Cambria Math" charset="0"/>
                                      </a:rPr>
                                      <m:t>𝐓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x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9F6F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     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2313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400" i="1" smtClean="0">
                                        <a:latin typeface="Cambria Math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it-IT" sz="1400" smtClean="0">
                                        <a:latin typeface="Cambria Math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it-IT" sz="1400" b="1" i="0" smtClean="0">
                                        <a:latin typeface="Cambria Math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it-IT" sz="1400" b="1" i="0" smtClean="0">
                                        <a:latin typeface="Cambria Math" charset="0"/>
                                      </a:rPr>
                                      <m:t>𝐓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x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9F6F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     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23136"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 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x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9F6F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     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23136">
                    <a:tc>
                      <a:txBody>
                        <a:bodyPr/>
                        <a:lstStyle/>
                        <a:p>
                          <a:pPr marL="0" marR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400" i="1" smtClean="0">
                                        <a:latin typeface="Cambria Math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it-IT" sz="1400" smtClean="0">
                                        <a:latin typeface="Cambria Math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it-IT" sz="1400" b="1" i="0" smtClean="0">
                                        <a:latin typeface="Cambria Math" charset="0"/>
                                      </a:rPr>
                                      <m:t>𝐣</m:t>
                                    </m:r>
                                  </m:sub>
                                  <m:sup>
                                    <m:r>
                                      <a:rPr lang="it-IT" sz="1400" b="1" i="0" smtClean="0">
                                        <a:latin typeface="Cambria Math" charset="0"/>
                                      </a:rPr>
                                      <m:t>𝐓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baseline="0" dirty="0" smtClean="0"/>
                            <a:t> </a:t>
                          </a:r>
                          <a:r>
                            <a:rPr lang="it-IT" sz="1400" dirty="0" smtClean="0"/>
                            <a:t>y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x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     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</a:tr>
                  <a:tr h="323136">
                    <a:tc>
                      <a:txBody>
                        <a:bodyPr/>
                        <a:lstStyle/>
                        <a:p>
                          <a:pPr marL="0" marR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sz="1400" dirty="0" smtClean="0"/>
                            <a:t>  ...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...  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     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x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9F6F2"/>
                        </a:solidFill>
                      </a:tcPr>
                    </a:tc>
                  </a:tr>
                  <a:tr h="32313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400" i="1" smtClean="0">
                                        <a:latin typeface="Cambria Math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it-IT" sz="1400" smtClean="0">
                                        <a:latin typeface="Cambria Math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it-IT" sz="1400" b="1" i="0" smtClean="0">
                                        <a:latin typeface="Cambria Math" charset="0"/>
                                      </a:rPr>
                                      <m:t>𝐤</m:t>
                                    </m:r>
                                  </m:sub>
                                  <m:sup>
                                    <m:r>
                                      <a:rPr lang="it-IT" sz="1400" b="1" i="0" smtClean="0">
                                        <a:latin typeface="Cambria Math" charset="0"/>
                                      </a:rPr>
                                      <m:t>𝐓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     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x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9F6F2"/>
                        </a:solidFill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Tabella 1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05361040"/>
                  </p:ext>
                </p:extLst>
              </p:nvPr>
            </p:nvGraphicFramePr>
            <p:xfrm>
              <a:off x="3009554" y="3122590"/>
              <a:ext cx="2732028" cy="1961882"/>
            </p:xfrm>
            <a:graphic>
              <a:graphicData uri="http://schemas.openxmlformats.org/drawingml/2006/table">
                <a:tbl>
                  <a:tblPr firstCol="1">
                    <a:tableStyleId>{1E171933-4619-4E11-9A3F-F7608DF75F80}</a:tableStyleId>
                  </a:tblPr>
                  <a:tblGrid>
                    <a:gridCol w="558523"/>
                    <a:gridCol w="387235"/>
                    <a:gridCol w="435935"/>
                    <a:gridCol w="914400"/>
                    <a:gridCol w="435935"/>
                  </a:tblGrid>
                  <a:tr h="323136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1087" t="-3774" r="-390217" b="-5226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:r>
                            <a:rPr lang="it-IT" sz="1400" dirty="0" smtClean="0"/>
                            <a:t> x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9F6F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     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</a:t>
                          </a:r>
                          <a:r>
                            <a:rPr lang="it-IT" sz="1400" dirty="0" smtClean="0"/>
                            <a:t>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23136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1087" t="-103774" r="-390217" b="-4226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:r>
                            <a:rPr lang="it-IT" sz="1400" dirty="0" smtClean="0"/>
                            <a:t> x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9F6F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     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</a:t>
                          </a:r>
                          <a:r>
                            <a:rPr lang="it-IT" sz="1400" dirty="0" smtClean="0"/>
                            <a:t>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23136"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 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x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9F6F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     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</a:t>
                          </a:r>
                          <a:r>
                            <a:rPr lang="it-IT" sz="1400" dirty="0" smtClean="0"/>
                            <a:t>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46202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1087" t="-284211" r="-390217" b="-19824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:r>
                            <a:rPr lang="it-IT" sz="1400" baseline="0" dirty="0" smtClean="0"/>
                            <a:t> </a:t>
                          </a:r>
                          <a:r>
                            <a:rPr lang="it-IT" sz="1400" dirty="0" smtClean="0"/>
                            <a:t>y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</a:t>
                          </a:r>
                          <a:r>
                            <a:rPr lang="it-IT" sz="1400" dirty="0" smtClean="0"/>
                            <a:t>x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     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</a:t>
                          </a:r>
                          <a:r>
                            <a:rPr lang="it-IT" sz="1400" dirty="0" smtClean="0"/>
                            <a:t>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</a:tr>
                  <a:tr h="323136">
                    <a:tc>
                      <a:txBody>
                        <a:bodyPr/>
                        <a:lstStyle/>
                        <a:p>
                          <a:pPr marL="0" marR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sz="1400" dirty="0" smtClean="0"/>
                            <a:t>  ...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...  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     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x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9F6F2"/>
                        </a:solidFill>
                      </a:tcPr>
                    </a:tc>
                  </a:tr>
                  <a:tr h="323136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1087" t="-513208" r="-390217" b="-132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:r>
                            <a:rPr lang="it-IT" sz="1400" dirty="0" smtClean="0"/>
                            <a:t> 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     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x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9F6F2"/>
                        </a:solid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6" name="Rettangolo 5"/>
          <p:cNvSpPr/>
          <p:nvPr/>
        </p:nvSpPr>
        <p:spPr>
          <a:xfrm>
            <a:off x="5992417" y="3878679"/>
            <a:ext cx="8226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it-IT" dirty="0" err="1"/>
              <a:t>P</a:t>
            </a:r>
            <a:r>
              <a:rPr lang="it-IT" b="1" baseline="30000" dirty="0" err="1">
                <a:solidFill>
                  <a:srgbClr val="FF0000"/>
                </a:solidFill>
              </a:rPr>
              <a:t>j</a:t>
            </a:r>
            <a:endParaRPr lang="it-IT" b="1" baseline="30000" dirty="0">
              <a:solidFill>
                <a:srgbClr val="FF0000"/>
              </a:solidFill>
            </a:endParaRPr>
          </a:p>
        </p:txBody>
      </p:sp>
      <p:sp>
        <p:nvSpPr>
          <p:cNvPr id="13" name="Rettangolo 12"/>
          <p:cNvSpPr/>
          <p:nvPr/>
        </p:nvSpPr>
        <p:spPr>
          <a:xfrm>
            <a:off x="2494959" y="3878679"/>
            <a:ext cx="38917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 smtClean="0"/>
              <a:t>T</a:t>
            </a:r>
            <a:endParaRPr lang="it-IT" baseline="30000" dirty="0"/>
          </a:p>
        </p:txBody>
      </p:sp>
    </p:spTree>
    <p:extLst>
      <p:ext uri="{BB962C8B-B14F-4D97-AF65-F5344CB8AC3E}">
        <p14:creationId xmlns:p14="http://schemas.microsoft.com/office/powerpoint/2010/main" val="9118355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113423" y="378783"/>
            <a:ext cx="8911687" cy="669431"/>
          </a:xfrm>
        </p:spPr>
        <p:txBody>
          <a:bodyPr/>
          <a:lstStyle/>
          <a:p>
            <a:r>
              <a:rPr lang="it-IT" dirty="0" smtClean="0"/>
              <a:t>Dimostrazione </a:t>
            </a:r>
            <a:r>
              <a:rPr lang="it-IT" smtClean="0"/>
              <a:t>del teorema di Arrow</a:t>
            </a:r>
            <a:endParaRPr lang="it-IT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Segnaposto contenuto 2"/>
              <p:cNvSpPr>
                <a:spLocks noGrp="1"/>
              </p:cNvSpPr>
              <p:nvPr>
                <p:ph idx="1"/>
              </p:nvPr>
            </p:nvSpPr>
            <p:spPr>
              <a:xfrm>
                <a:off x="2236521" y="1048214"/>
                <a:ext cx="9469925" cy="5692828"/>
              </a:xfrm>
            </p:spPr>
            <p:txBody>
              <a:bodyPr>
                <a:normAutofit/>
              </a:bodyPr>
              <a:lstStyle/>
              <a:p>
                <a:r>
                  <a:rPr lang="it-IT" dirty="0" smtClean="0">
                    <a:solidFill>
                      <a:schemeClr val="tx1"/>
                    </a:solidFill>
                  </a:rPr>
                  <a:t>3.1) dimostriamo che se y </a:t>
                </a:r>
                <a14:m>
                  <m:oMath xmlns:m="http://schemas.openxmlformats.org/officeDocument/2006/math">
                    <m:r>
                      <a:rPr lang="it-IT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≠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x e y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≠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x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allora [</a:t>
                </a:r>
                <a14:m>
                  <m:oMath xmlns:m="http://schemas.openxmlformats.org/officeDocument/2006/math">
                    <m:r>
                      <a:rPr lang="it-IT" b="0" i="0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𝜌</m:t>
                    </m:r>
                  </m:oMath>
                </a14:m>
                <a:r>
                  <a:rPr lang="it-IT" baseline="30000" dirty="0">
                    <a:solidFill>
                      <a:schemeClr val="tx1"/>
                    </a:solidFill>
                  </a:rPr>
                  <a:t>Q</a:t>
                </a:r>
                <a:r>
                  <a:rPr lang="it-IT" dirty="0">
                    <a:solidFill>
                      <a:schemeClr val="tx1"/>
                    </a:solidFill>
                  </a:rPr>
                  <a:t>(y) &gt;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𝜌</m:t>
                    </m:r>
                  </m:oMath>
                </a14:m>
                <a:r>
                  <a:rPr lang="it-IT" baseline="30000" dirty="0">
                    <a:solidFill>
                      <a:schemeClr val="tx1"/>
                    </a:solidFill>
                  </a:rPr>
                  <a:t>Q</a:t>
                </a:r>
                <a:r>
                  <a:rPr lang="it-IT" dirty="0">
                    <a:solidFill>
                      <a:schemeClr val="tx1"/>
                    </a:solidFill>
                  </a:rPr>
                  <a:t>(z)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↔</m:t>
                    </m:r>
                    <m:sSubSup>
                      <m:sSub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𝜌</m:t>
                        </m:r>
                      </m:e>
                      <m:sub>
                        <m:r>
                          <a:rPr lang="it-IT" b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𝐣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Q</m:t>
                        </m:r>
                      </m:sup>
                    </m:sSubSup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(y)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&gt;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𝜌</m:t>
                        </m:r>
                      </m:e>
                      <m:sub>
                        <m:r>
                          <a:rPr lang="it-IT" b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𝐣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Q</m:t>
                        </m:r>
                      </m:sup>
                    </m:sSubSup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(z)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]</a:t>
                </a:r>
              </a:p>
              <a:p>
                <a:pPr lvl="1"/>
                <a:r>
                  <a:rPr lang="it-IT" dirty="0" smtClean="0">
                    <a:solidFill>
                      <a:schemeClr val="tx1"/>
                    </a:solidFill>
                  </a:rPr>
                  <a:t>senza perdita di generalità, supponiamo che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sia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𝝆</m:t>
                        </m:r>
                      </m:e>
                      <m:sub>
                        <m:r>
                          <a:rPr lang="it-IT" b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𝐣</m:t>
                        </m:r>
                      </m:sub>
                      <m:sup>
                        <m:r>
                          <a:rPr lang="it-IT" b="1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𝑸</m:t>
                        </m:r>
                      </m:sup>
                    </m:sSubSup>
                  </m:oMath>
                </a14:m>
                <a:r>
                  <a:rPr lang="it-IT" b="1" dirty="0">
                    <a:solidFill>
                      <a:srgbClr val="FF0000"/>
                    </a:solidFill>
                  </a:rPr>
                  <a:t>(y) </a:t>
                </a:r>
                <a:r>
                  <a:rPr lang="it-IT" b="1" dirty="0" smtClean="0">
                    <a:solidFill>
                      <a:srgbClr val="FF0000"/>
                    </a:solidFill>
                  </a:rPr>
                  <a:t>&gt;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1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𝝆</m:t>
                        </m:r>
                      </m:e>
                      <m:sub>
                        <m:r>
                          <a:rPr lang="it-IT" b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𝐣</m:t>
                        </m:r>
                      </m:sub>
                      <m:sup>
                        <m:r>
                          <a:rPr lang="it-IT" b="1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𝑸</m:t>
                        </m:r>
                      </m:sup>
                    </m:sSubSup>
                  </m:oMath>
                </a14:m>
                <a:r>
                  <a:rPr lang="it-IT" b="1" dirty="0">
                    <a:solidFill>
                      <a:srgbClr val="FF0000"/>
                    </a:solidFill>
                  </a:rPr>
                  <a:t>(z) </a:t>
                </a:r>
                <a:endParaRPr lang="it-IT" b="1" dirty="0" smtClean="0">
                  <a:solidFill>
                    <a:schemeClr val="tx1"/>
                  </a:solidFill>
                </a:endParaRPr>
              </a:p>
              <a:p>
                <a:pPr lvl="1"/>
                <a:r>
                  <a:rPr lang="it-IT" dirty="0" smtClean="0">
                    <a:solidFill>
                      <a:schemeClr val="tx1"/>
                    </a:solidFill>
                  </a:rPr>
                  <a:t>abbiamo costruito da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Q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il nuovo profilo T nel quale x è in testa di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it-IT" i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r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it-IT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h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it-IT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T</m:t>
                        </m:r>
                      </m:sup>
                    </m:sSubSup>
                  </m:oMath>
                </a14:m>
                <a:r>
                  <a:rPr lang="it-IT" dirty="0" smtClean="0">
                    <a:solidFill>
                      <a:schemeClr val="tx1"/>
                    </a:solidFill>
                  </a:rPr>
                  <a:t> per h &lt; </a:t>
                </a:r>
                <a:r>
                  <a:rPr lang="it-IT" b="1" dirty="0" err="1" smtClean="0">
                    <a:solidFill>
                      <a:srgbClr val="FF0000"/>
                    </a:solidFill>
                  </a:rPr>
                  <a:t>j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, y è in testa seguito da x in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r</m:t>
                        </m:r>
                      </m:e>
                      <m:sub>
                        <m:r>
                          <a:rPr lang="it-IT" b="1" i="0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𝐣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T</m:t>
                        </m:r>
                      </m:sup>
                    </m:sSubSup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e x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è in </a:t>
                </a:r>
                <a:r>
                  <a:rPr lang="it-IT" dirty="0">
                    <a:solidFill>
                      <a:schemeClr val="tx1"/>
                    </a:solidFill>
                  </a:rPr>
                  <a:t>coda di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r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h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T</m:t>
                        </m:r>
                      </m:sup>
                    </m:sSubSup>
                  </m:oMath>
                </a14:m>
                <a:r>
                  <a:rPr lang="it-IT" dirty="0" smtClean="0">
                    <a:solidFill>
                      <a:schemeClr val="tx1"/>
                    </a:solidFill>
                  </a:rPr>
                  <a:t> con h &gt; </a:t>
                </a:r>
                <a:r>
                  <a:rPr lang="it-IT" b="1" dirty="0" err="1" smtClean="0">
                    <a:solidFill>
                      <a:srgbClr val="FF0000"/>
                    </a:solidFill>
                  </a:rPr>
                  <a:t>j</a:t>
                </a:r>
                <a:endParaRPr lang="it-IT" b="1" dirty="0" smtClean="0">
                  <a:solidFill>
                    <a:srgbClr val="FF0000"/>
                  </a:solidFill>
                </a:endParaRPr>
              </a:p>
              <a:p>
                <a:pPr lvl="1"/>
                <a:r>
                  <a:rPr lang="it-IT" dirty="0" smtClean="0">
                    <a:solidFill>
                      <a:schemeClr val="tx1"/>
                    </a:solidFill>
                  </a:rPr>
                  <a:t>T è molto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simile anche a P</a:t>
                </a:r>
                <a:r>
                  <a:rPr lang="it-IT" b="1" baseline="30000" dirty="0" smtClean="0">
                    <a:solidFill>
                      <a:srgbClr val="FF0000"/>
                    </a:solidFill>
                  </a:rPr>
                  <a:t>j-1</a:t>
                </a:r>
                <a:r>
                  <a:rPr lang="it-IT" baseline="30000" dirty="0" smtClean="0">
                    <a:solidFill>
                      <a:schemeClr val="tx1"/>
                    </a:solidFill>
                  </a:rPr>
                  <a:t>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:</a:t>
                </a:r>
              </a:p>
              <a:p>
                <a:pPr lvl="1"/>
                <a:endParaRPr lang="it-IT" sz="1800" baseline="30000" dirty="0">
                  <a:solidFill>
                    <a:schemeClr val="tx1"/>
                  </a:solidFill>
                </a:endParaRPr>
              </a:p>
              <a:p>
                <a:pPr lvl="1"/>
                <a:endParaRPr lang="it-IT" sz="1800" baseline="30000" dirty="0" smtClean="0">
                  <a:solidFill>
                    <a:schemeClr val="tx1"/>
                  </a:solidFill>
                </a:endParaRPr>
              </a:p>
              <a:p>
                <a:pPr lvl="1"/>
                <a:endParaRPr lang="it-IT" sz="1800" baseline="30000" dirty="0">
                  <a:solidFill>
                    <a:schemeClr val="tx1"/>
                  </a:solidFill>
                </a:endParaRPr>
              </a:p>
              <a:p>
                <a:pPr lvl="1"/>
                <a:endParaRPr lang="it-IT" sz="1800" baseline="30000" dirty="0" smtClean="0">
                  <a:solidFill>
                    <a:schemeClr val="tx1"/>
                  </a:solidFill>
                </a:endParaRPr>
              </a:p>
              <a:p>
                <a:pPr lvl="1"/>
                <a:endParaRPr lang="it-IT" sz="1800" baseline="30000" dirty="0">
                  <a:solidFill>
                    <a:schemeClr val="tx1"/>
                  </a:solidFill>
                </a:endParaRPr>
              </a:p>
              <a:p>
                <a:pPr lvl="1"/>
                <a:endParaRPr lang="it-IT" sz="1800" baseline="30000" dirty="0" smtClean="0">
                  <a:solidFill>
                    <a:schemeClr val="tx1"/>
                  </a:solidFill>
                </a:endParaRPr>
              </a:p>
              <a:p>
                <a:pPr lvl="1"/>
                <a:endParaRPr lang="it-IT" sz="1800" baseline="30000" dirty="0">
                  <a:solidFill>
                    <a:schemeClr val="tx1"/>
                  </a:solidFill>
                </a:endParaRPr>
              </a:p>
              <a:p>
                <a:pPr lvl="6"/>
                <a:endParaRPr lang="it-IT" sz="800" dirty="0">
                  <a:solidFill>
                    <a:schemeClr val="tx1"/>
                  </a:solidFill>
                </a:endParaRPr>
              </a:p>
              <a:p>
                <a:pPr lvl="1"/>
                <a:r>
                  <a:rPr lang="it-IT" dirty="0" smtClean="0">
                    <a:solidFill>
                      <a:schemeClr val="tx1"/>
                    </a:solidFill>
                  </a:rPr>
                  <a:t>poiché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𝜌</m:t>
                    </m:r>
                  </m:oMath>
                </a14:m>
                <a:r>
                  <a:rPr lang="it-IT" b="1" baseline="30000" dirty="0" smtClean="0">
                    <a:solidFill>
                      <a:srgbClr val="FF0000"/>
                    </a:solidFill>
                  </a:rPr>
                  <a:t>j-1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(x</a:t>
                </a:r>
                <a:r>
                  <a:rPr lang="it-IT" dirty="0">
                    <a:solidFill>
                      <a:schemeClr val="tx1"/>
                    </a:solidFill>
                  </a:rPr>
                  <a:t>) =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0 allora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𝜌</m:t>
                    </m:r>
                  </m:oMath>
                </a14:m>
                <a:r>
                  <a:rPr lang="it-IT" b="1" baseline="30000" dirty="0" smtClean="0">
                    <a:solidFill>
                      <a:srgbClr val="FF0000"/>
                    </a:solidFill>
                  </a:rPr>
                  <a:t>j-1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(x</a:t>
                </a:r>
                <a:r>
                  <a:rPr lang="it-IT" dirty="0">
                    <a:solidFill>
                      <a:schemeClr val="tx1"/>
                    </a:solidFill>
                  </a:rPr>
                  <a:t>)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&lt;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𝜌</m:t>
                    </m:r>
                  </m:oMath>
                </a14:m>
                <a:r>
                  <a:rPr lang="it-IT" b="1" baseline="30000" dirty="0" smtClean="0">
                    <a:solidFill>
                      <a:srgbClr val="FF0000"/>
                    </a:solidFill>
                  </a:rPr>
                  <a:t>j-1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(y) </a:t>
                </a:r>
              </a:p>
              <a:p>
                <a:pPr lvl="1"/>
                <a:r>
                  <a:rPr lang="it-IT" dirty="0" smtClean="0">
                    <a:solidFill>
                      <a:schemeClr val="tx1"/>
                    </a:solidFill>
                  </a:rPr>
                  <a:t>poiché l’ordine relativo di x e y è lo stesso in P</a:t>
                </a:r>
                <a:r>
                  <a:rPr lang="it-IT" baseline="30000" dirty="0" smtClean="0">
                    <a:solidFill>
                      <a:schemeClr val="tx1"/>
                    </a:solidFill>
                  </a:rPr>
                  <a:t>j-1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e in T, allora, per IIA,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𝜌</m:t>
                    </m:r>
                  </m:oMath>
                </a14:m>
                <a:r>
                  <a:rPr lang="it-IT" baseline="30000" dirty="0" smtClean="0">
                    <a:solidFill>
                      <a:schemeClr val="tx1"/>
                    </a:solidFill>
                  </a:rPr>
                  <a:t>T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(x) &lt;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𝜌</m:t>
                    </m:r>
                  </m:oMath>
                </a14:m>
                <a:r>
                  <a:rPr lang="it-IT" baseline="30000" dirty="0" smtClean="0">
                    <a:solidFill>
                      <a:schemeClr val="tx1"/>
                    </a:solidFill>
                  </a:rPr>
                  <a:t>T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(y) </a:t>
                </a:r>
              </a:p>
              <a:p>
                <a:pPr lvl="1"/>
                <a:endParaRPr lang="it-IT" dirty="0" smtClean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" name="Segnaposto contenut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36521" y="1048214"/>
                <a:ext cx="9469925" cy="5692828"/>
              </a:xfrm>
              <a:blipFill rotWithShape="0">
                <a:blip r:embed="rId2"/>
                <a:stretch>
                  <a:fillRect l="-451" t="-546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ella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44566901"/>
                  </p:ext>
                </p:extLst>
              </p:nvPr>
            </p:nvGraphicFramePr>
            <p:xfrm>
              <a:off x="7066416" y="2689263"/>
              <a:ext cx="2388640" cy="2581296"/>
            </p:xfrm>
            <a:graphic>
              <a:graphicData uri="http://schemas.openxmlformats.org/drawingml/2006/table">
                <a:tbl>
                  <a:tblPr firstCol="1">
                    <a:tableStyleId>{1E171933-4619-4E11-9A3F-F7608DF75F80}</a:tableStyleId>
                  </a:tblPr>
                  <a:tblGrid>
                    <a:gridCol w="610291"/>
                    <a:gridCol w="414670"/>
                    <a:gridCol w="940702"/>
                    <a:gridCol w="422977"/>
                  </a:tblGrid>
                  <a:tr h="318373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400" i="1" smtClean="0">
                                        <a:latin typeface="Cambria Math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it-IT" sz="1400" smtClean="0">
                                        <a:latin typeface="Cambria Math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it-IT" sz="1400" smtClean="0">
                                        <a:latin typeface="Cambria Math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it-IT" sz="1400" b="1" i="0" smtClean="0">
                                        <a:latin typeface="Cambria Math" charset="0"/>
                                      </a:rPr>
                                      <m:t>𝐣</m:t>
                                    </m:r>
                                    <m:r>
                                      <a:rPr lang="it-IT" sz="1400" b="1" i="0" smtClean="0">
                                        <a:latin typeface="Cambria Math" charset="0"/>
                                      </a:rPr>
                                      <m:t>−</m:t>
                                    </m:r>
                                    <m:r>
                                      <a:rPr lang="it-IT" sz="1400" b="1" i="0" smtClean="0">
                                        <a:latin typeface="Cambria Math" charset="0"/>
                                      </a:rPr>
                                      <m:t>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x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     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2307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400" i="1" smtClean="0">
                                        <a:latin typeface="Cambria Math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it-IT" sz="1400" smtClean="0">
                                        <a:latin typeface="Cambria Math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it-IT" sz="1400" b="1" i="0" smtClean="0">
                                        <a:latin typeface="Cambria Math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it-IT" sz="1400" b="1" i="0" smtClean="0">
                                        <a:latin typeface="Cambria Math" charset="0"/>
                                      </a:rPr>
                                      <m:t>𝐣</m:t>
                                    </m:r>
                                    <m:r>
                                      <a:rPr lang="it-IT" sz="1400" b="1" i="0" smtClean="0">
                                        <a:latin typeface="Cambria Math" charset="0"/>
                                      </a:rPr>
                                      <m:t>−</m:t>
                                    </m:r>
                                    <m:r>
                                      <a:rPr lang="it-IT" sz="1400" b="1" i="0" smtClean="0">
                                        <a:latin typeface="Cambria Math" charset="0"/>
                                      </a:rPr>
                                      <m:t>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x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     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72317"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 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x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     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... 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41074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400" i="1" smtClean="0">
                                        <a:latin typeface="Cambria Math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it-IT" sz="1400" smtClean="0">
                                        <a:latin typeface="Cambria Math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it-IT" sz="1400" b="1" i="0" smtClean="0">
                                        <a:latin typeface="Cambria Math" charset="0"/>
                                      </a:rPr>
                                      <m:t>𝐣</m:t>
                                    </m:r>
                                    <m:r>
                                      <a:rPr lang="it-IT" sz="1400" b="1" i="0" smtClean="0">
                                        <a:latin typeface="Cambria Math" charset="0"/>
                                      </a:rPr>
                                      <m:t>−</m:t>
                                    </m:r>
                                    <m:r>
                                      <a:rPr lang="it-IT" sz="1400" b="1" i="0" smtClean="0">
                                        <a:latin typeface="Cambria Math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it-IT" sz="1400" b="1" i="0" smtClean="0">
                                        <a:latin typeface="Cambria Math" charset="0"/>
                                      </a:rPr>
                                      <m:t>𝐣</m:t>
                                    </m:r>
                                    <m:r>
                                      <a:rPr lang="it-IT" sz="1400" b="1" i="0" smtClean="0">
                                        <a:latin typeface="Cambria Math" charset="0"/>
                                      </a:rPr>
                                      <m:t>−</m:t>
                                    </m:r>
                                    <m:r>
                                      <a:rPr lang="it-IT" sz="1400" b="1" i="0" smtClean="0">
                                        <a:latin typeface="Cambria Math" charset="0"/>
                                      </a:rPr>
                                      <m:t>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x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     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</a:tr>
                  <a:tr h="404037"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 </a:t>
                          </a:r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en-US" sz="1400" i="1" smtClean="0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it-IT" sz="1400" b="1" i="1" smtClean="0">
                                      <a:latin typeface="Cambria Math" charset="0"/>
                                    </a:rPr>
                                    <m:t>𝒓</m:t>
                                  </m:r>
                                </m:e>
                                <m:sub>
                                  <m:r>
                                    <a:rPr lang="it-IT" sz="1400" b="1" i="1" smtClean="0">
                                      <a:latin typeface="Cambria Math" charset="0"/>
                                    </a:rPr>
                                    <m:t>𝒋</m:t>
                                  </m:r>
                                </m:sub>
                                <m:sup>
                                  <m:r>
                                    <a:rPr lang="it-IT" sz="1400" b="1" i="1" smtClean="0">
                                      <a:latin typeface="Cambria Math" charset="0"/>
                                    </a:rPr>
                                    <m:t>𝒋</m:t>
                                  </m:r>
                                  <m:r>
                                    <a:rPr lang="it-IT" sz="1400" b="1" i="1" smtClean="0">
                                      <a:latin typeface="Cambria Math" charset="0"/>
                                    </a:rPr>
                                    <m:t>−</m:t>
                                  </m:r>
                                  <m:r>
                                    <a:rPr lang="it-IT" sz="1400" b="1" i="1" smtClean="0">
                                      <a:latin typeface="Cambria Math" charset="0"/>
                                    </a:rPr>
                                    <m:t>𝟏</m:t>
                                  </m:r>
                                </m:sup>
                              </m:sSubSup>
                            </m:oMath>
                          </a14:m>
                          <a:r>
                            <a:rPr lang="it-IT" sz="1400" dirty="0" smtClean="0"/>
                            <a:t>         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     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x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</a:tr>
                  <a:tr h="323079">
                    <a:tc>
                      <a:txBody>
                        <a:bodyPr/>
                        <a:lstStyle/>
                        <a:p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     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x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2307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400" i="1" smtClean="0">
                                        <a:latin typeface="Cambria Math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it-IT" sz="1400" smtClean="0">
                                        <a:latin typeface="Cambria Math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it-IT" sz="1400" b="1" i="0" smtClean="0">
                                        <a:latin typeface="Cambria Math" charset="0"/>
                                      </a:rPr>
                                      <m:t>𝐤</m:t>
                                    </m:r>
                                  </m:sub>
                                  <m:sup>
                                    <m:r>
                                      <a:rPr lang="it-IT" sz="1400" b="1" i="0" smtClean="0">
                                        <a:latin typeface="Cambria Math" charset="0"/>
                                      </a:rPr>
                                      <m:t>𝐣</m:t>
                                    </m:r>
                                    <m:r>
                                      <a:rPr lang="it-IT" sz="1400" b="1" i="0" smtClean="0">
                                        <a:latin typeface="Cambria Math" charset="0"/>
                                      </a:rPr>
                                      <m:t>−</m:t>
                                    </m:r>
                                    <m:r>
                                      <a:rPr lang="it-IT" sz="1400" b="1" i="0" smtClean="0">
                                        <a:latin typeface="Cambria Math" charset="0"/>
                                      </a:rPr>
                                      <m:t>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ella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44566901"/>
                  </p:ext>
                </p:extLst>
              </p:nvPr>
            </p:nvGraphicFramePr>
            <p:xfrm>
              <a:off x="7066416" y="2689263"/>
              <a:ext cx="2388640" cy="2581296"/>
            </p:xfrm>
            <a:graphic>
              <a:graphicData uri="http://schemas.openxmlformats.org/drawingml/2006/table">
                <a:tbl>
                  <a:tblPr firstCol="1">
                    <a:tableStyleId>{1E171933-4619-4E11-9A3F-F7608DF75F80}</a:tableStyleId>
                  </a:tblPr>
                  <a:tblGrid>
                    <a:gridCol w="610291"/>
                    <a:gridCol w="414670"/>
                    <a:gridCol w="940702"/>
                    <a:gridCol w="422977"/>
                  </a:tblGrid>
                  <a:tr h="356489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000" t="-3390" r="-295000" b="-622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x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     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56489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000" t="-105172" r="-295000" b="-5327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x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     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72317"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 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x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     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... 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410745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000" t="-264706" r="-295000" b="-26470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x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     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</a:tr>
                  <a:tr h="404037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000" t="-375758" r="-295000" b="-17272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     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x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</a:tr>
                  <a:tr h="323079">
                    <a:tc>
                      <a:txBody>
                        <a:bodyPr/>
                        <a:lstStyle/>
                        <a:p>
                          <a:pPr/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     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x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58140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000" t="-622034" r="-295000" b="-3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Tabella 1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34181508"/>
                  </p:ext>
                </p:extLst>
              </p:nvPr>
            </p:nvGraphicFramePr>
            <p:xfrm>
              <a:off x="3009554" y="3122590"/>
              <a:ext cx="2732028" cy="1961882"/>
            </p:xfrm>
            <a:graphic>
              <a:graphicData uri="http://schemas.openxmlformats.org/drawingml/2006/table">
                <a:tbl>
                  <a:tblPr firstCol="1">
                    <a:tableStyleId>{1E171933-4619-4E11-9A3F-F7608DF75F80}</a:tableStyleId>
                  </a:tblPr>
                  <a:tblGrid>
                    <a:gridCol w="558523"/>
                    <a:gridCol w="387235"/>
                    <a:gridCol w="435935"/>
                    <a:gridCol w="914400"/>
                    <a:gridCol w="435935"/>
                  </a:tblGrid>
                  <a:tr h="32313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400" i="1" smtClean="0">
                                        <a:latin typeface="Cambria Math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it-IT" sz="1400" smtClean="0">
                                        <a:latin typeface="Cambria Math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it-IT" sz="1400" smtClean="0">
                                        <a:latin typeface="Cambria Math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it-IT" sz="1400" b="1" i="0" smtClean="0">
                                        <a:latin typeface="Cambria Math" charset="0"/>
                                      </a:rPr>
                                      <m:t>𝐓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x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9F6F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     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2313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400" i="1" smtClean="0">
                                        <a:latin typeface="Cambria Math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it-IT" sz="1400" smtClean="0">
                                        <a:latin typeface="Cambria Math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it-IT" sz="1400" b="1" i="0" smtClean="0">
                                        <a:latin typeface="Cambria Math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it-IT" sz="1400" b="1" i="0" smtClean="0">
                                        <a:latin typeface="Cambria Math" charset="0"/>
                                      </a:rPr>
                                      <m:t>𝐓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x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9F6F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     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23136"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 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x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9F6F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     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23136">
                    <a:tc>
                      <a:txBody>
                        <a:bodyPr/>
                        <a:lstStyle/>
                        <a:p>
                          <a:pPr marL="0" marR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400" i="1" smtClean="0">
                                        <a:latin typeface="Cambria Math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it-IT" sz="1400" smtClean="0">
                                        <a:latin typeface="Cambria Math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it-IT" sz="1400" b="1" i="0" smtClean="0">
                                        <a:latin typeface="Cambria Math" charset="0"/>
                                      </a:rPr>
                                      <m:t>𝐣</m:t>
                                    </m:r>
                                  </m:sub>
                                  <m:sup>
                                    <m:r>
                                      <a:rPr lang="it-IT" sz="1400" b="1" i="0" smtClean="0">
                                        <a:latin typeface="Cambria Math" charset="0"/>
                                      </a:rPr>
                                      <m:t>𝐓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baseline="0" dirty="0" smtClean="0"/>
                            <a:t> </a:t>
                          </a:r>
                          <a:r>
                            <a:rPr lang="it-IT" sz="1400" dirty="0" smtClean="0"/>
                            <a:t>y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x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     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</a:tr>
                  <a:tr h="323136">
                    <a:tc>
                      <a:txBody>
                        <a:bodyPr/>
                        <a:lstStyle/>
                        <a:p>
                          <a:pPr marL="0" marR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sz="1400" dirty="0" smtClean="0"/>
                            <a:t>  ...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...  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     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x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9F6F2"/>
                        </a:solidFill>
                      </a:tcPr>
                    </a:tc>
                  </a:tr>
                  <a:tr h="32313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400" i="1" smtClean="0">
                                        <a:latin typeface="Cambria Math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it-IT" sz="1400" smtClean="0">
                                        <a:latin typeface="Cambria Math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it-IT" sz="1400" b="1" i="0" smtClean="0">
                                        <a:latin typeface="Cambria Math" charset="0"/>
                                      </a:rPr>
                                      <m:t>𝐤</m:t>
                                    </m:r>
                                  </m:sub>
                                  <m:sup>
                                    <m:r>
                                      <a:rPr lang="it-IT" sz="1400" b="1" i="0" smtClean="0">
                                        <a:latin typeface="Cambria Math" charset="0"/>
                                      </a:rPr>
                                      <m:t>𝐓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     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x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9F6F2"/>
                        </a:solidFill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Tabella 1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34181508"/>
                  </p:ext>
                </p:extLst>
              </p:nvPr>
            </p:nvGraphicFramePr>
            <p:xfrm>
              <a:off x="3009554" y="3122590"/>
              <a:ext cx="2732028" cy="1961882"/>
            </p:xfrm>
            <a:graphic>
              <a:graphicData uri="http://schemas.openxmlformats.org/drawingml/2006/table">
                <a:tbl>
                  <a:tblPr firstCol="1">
                    <a:tableStyleId>{1E171933-4619-4E11-9A3F-F7608DF75F80}</a:tableStyleId>
                  </a:tblPr>
                  <a:tblGrid>
                    <a:gridCol w="558523"/>
                    <a:gridCol w="387235"/>
                    <a:gridCol w="435935"/>
                    <a:gridCol w="914400"/>
                    <a:gridCol w="435935"/>
                  </a:tblGrid>
                  <a:tr h="323136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1087" t="-3774" r="-390217" b="-5226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:r>
                            <a:rPr lang="it-IT" sz="1400" dirty="0" smtClean="0"/>
                            <a:t> x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9F6F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     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</a:t>
                          </a:r>
                          <a:r>
                            <a:rPr lang="it-IT" sz="1400" dirty="0" smtClean="0"/>
                            <a:t>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23136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1087" t="-103774" r="-390217" b="-4226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:r>
                            <a:rPr lang="it-IT" sz="1400" dirty="0" smtClean="0"/>
                            <a:t> x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9F6F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     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</a:t>
                          </a:r>
                          <a:r>
                            <a:rPr lang="it-IT" sz="1400" dirty="0" smtClean="0"/>
                            <a:t>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23136"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 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x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9F6F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     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</a:t>
                          </a:r>
                          <a:r>
                            <a:rPr lang="it-IT" sz="1400" dirty="0" smtClean="0"/>
                            <a:t>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46202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1087" t="-284211" r="-390217" b="-19824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:r>
                            <a:rPr lang="it-IT" sz="1400" baseline="0" dirty="0" smtClean="0"/>
                            <a:t> </a:t>
                          </a:r>
                          <a:r>
                            <a:rPr lang="it-IT" sz="1400" dirty="0" smtClean="0"/>
                            <a:t>y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</a:t>
                          </a:r>
                          <a:r>
                            <a:rPr lang="it-IT" sz="1400" dirty="0" smtClean="0"/>
                            <a:t>x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     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</a:t>
                          </a:r>
                          <a:r>
                            <a:rPr lang="it-IT" sz="1400" dirty="0" smtClean="0"/>
                            <a:t>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</a:tr>
                  <a:tr h="323136">
                    <a:tc>
                      <a:txBody>
                        <a:bodyPr/>
                        <a:lstStyle/>
                        <a:p>
                          <a:pPr marL="0" marR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sz="1400" dirty="0" smtClean="0"/>
                            <a:t>  ...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...  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     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x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9F6F2"/>
                        </a:solidFill>
                      </a:tcPr>
                    </a:tc>
                  </a:tr>
                  <a:tr h="323136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1087" t="-513208" r="-390217" b="-132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:r>
                            <a:rPr lang="it-IT" sz="1400" dirty="0" smtClean="0"/>
                            <a:t> 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     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x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9F6F2"/>
                        </a:solid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6" name="Rettangolo 5"/>
          <p:cNvSpPr/>
          <p:nvPr/>
        </p:nvSpPr>
        <p:spPr>
          <a:xfrm>
            <a:off x="5992417" y="3878679"/>
            <a:ext cx="9733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it-IT" dirty="0" smtClean="0"/>
              <a:t>P</a:t>
            </a:r>
            <a:r>
              <a:rPr lang="it-IT" b="1" baseline="30000" dirty="0" smtClean="0">
                <a:solidFill>
                  <a:srgbClr val="FF0000"/>
                </a:solidFill>
              </a:rPr>
              <a:t>j-1</a:t>
            </a:r>
            <a:endParaRPr lang="it-IT" b="1" baseline="30000" dirty="0">
              <a:solidFill>
                <a:srgbClr val="FF0000"/>
              </a:solidFill>
            </a:endParaRPr>
          </a:p>
        </p:txBody>
      </p:sp>
      <p:sp>
        <p:nvSpPr>
          <p:cNvPr id="13" name="Rettangolo 12"/>
          <p:cNvSpPr/>
          <p:nvPr/>
        </p:nvSpPr>
        <p:spPr>
          <a:xfrm>
            <a:off x="2494959" y="3878679"/>
            <a:ext cx="38917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 smtClean="0"/>
              <a:t>T</a:t>
            </a:r>
            <a:endParaRPr lang="it-IT" baseline="-25000" dirty="0"/>
          </a:p>
        </p:txBody>
      </p:sp>
    </p:spTree>
    <p:extLst>
      <p:ext uri="{BB962C8B-B14F-4D97-AF65-F5344CB8AC3E}">
        <p14:creationId xmlns:p14="http://schemas.microsoft.com/office/powerpoint/2010/main" val="19009842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60112" y="119604"/>
            <a:ext cx="8911687" cy="925975"/>
          </a:xfrm>
        </p:spPr>
        <p:txBody>
          <a:bodyPr/>
          <a:lstStyle/>
          <a:p>
            <a:r>
              <a:rPr lang="it-IT" dirty="0">
                <a:solidFill>
                  <a:schemeClr val="tx1"/>
                </a:solidFill>
              </a:rPr>
              <a:t>Un </a:t>
            </a:r>
            <a:r>
              <a:rPr lang="it-IT" dirty="0" smtClean="0">
                <a:solidFill>
                  <a:schemeClr val="tx1"/>
                </a:solidFill>
              </a:rPr>
              <a:t>nuovo modello di </a:t>
            </a:r>
            <a:r>
              <a:rPr lang="it-IT" dirty="0" err="1" smtClean="0">
                <a:solidFill>
                  <a:schemeClr val="tx1"/>
                </a:solidFill>
              </a:rPr>
              <a:t>decision</a:t>
            </a:r>
            <a:r>
              <a:rPr lang="it-IT" dirty="0" smtClean="0">
                <a:solidFill>
                  <a:schemeClr val="tx1"/>
                </a:solidFill>
              </a:rPr>
              <a:t> </a:t>
            </a:r>
            <a:r>
              <a:rPr lang="it-IT" dirty="0" err="1" smtClean="0">
                <a:solidFill>
                  <a:schemeClr val="tx1"/>
                </a:solidFill>
              </a:rPr>
              <a:t>making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/>
              <p:cNvSpPr>
                <a:spLocks noGrp="1"/>
              </p:cNvSpPr>
              <p:nvPr>
                <p:ph idx="1"/>
              </p:nvPr>
            </p:nvSpPr>
            <p:spPr>
              <a:xfrm>
                <a:off x="1952604" y="1045579"/>
                <a:ext cx="9598929" cy="5540416"/>
              </a:xfrm>
            </p:spPr>
            <p:txBody>
              <a:bodyPr>
                <a:normAutofit/>
              </a:bodyPr>
              <a:lstStyle/>
              <a:p>
                <a:r>
                  <a:rPr lang="it-IT" dirty="0" smtClean="0">
                    <a:solidFill>
                      <a:schemeClr val="tx1"/>
                    </a:solidFill>
                  </a:rPr>
                  <a:t>Definiamo, ora, un modello di </a:t>
                </a:r>
                <a:r>
                  <a:rPr lang="it-IT" dirty="0" err="1">
                    <a:solidFill>
                      <a:schemeClr val="tx1"/>
                    </a:solidFill>
                  </a:rPr>
                  <a:t>decision</a:t>
                </a:r>
                <a:r>
                  <a:rPr lang="it-IT" dirty="0">
                    <a:solidFill>
                      <a:schemeClr val="tx1"/>
                    </a:solidFill>
                  </a:rPr>
                  <a:t> </a:t>
                </a:r>
                <a:r>
                  <a:rPr lang="it-IT" dirty="0" err="1">
                    <a:solidFill>
                      <a:schemeClr val="tx1"/>
                    </a:solidFill>
                  </a:rPr>
                  <a:t>making</a:t>
                </a:r>
                <a:r>
                  <a:rPr lang="it-IT" dirty="0">
                    <a:solidFill>
                      <a:schemeClr val="tx1"/>
                    </a:solidFill>
                  </a:rPr>
                  <a:t>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individuale:</a:t>
                </a:r>
                <a:endParaRPr lang="it-IT" dirty="0">
                  <a:solidFill>
                    <a:schemeClr val="tx1"/>
                  </a:solidFill>
                </a:endParaRPr>
              </a:p>
              <a:p>
                <a:pPr lvl="1"/>
                <a:r>
                  <a:rPr lang="it-IT" sz="1800" dirty="0">
                    <a:solidFill>
                      <a:schemeClr val="tx1"/>
                    </a:solidFill>
                  </a:rPr>
                  <a:t>1) ogni individuo deve prendere una </a:t>
                </a:r>
                <a:r>
                  <a:rPr lang="it-IT" sz="1800" dirty="0" smtClean="0">
                    <a:solidFill>
                      <a:schemeClr val="tx1"/>
                    </a:solidFill>
                  </a:rPr>
                  <a:t>decisione fra due alternative: X o Y</a:t>
                </a:r>
                <a:endParaRPr lang="it-IT" sz="1800" dirty="0">
                  <a:solidFill>
                    <a:schemeClr val="tx1"/>
                  </a:solidFill>
                </a:endParaRPr>
              </a:p>
              <a:p>
                <a:pPr lvl="2"/>
                <a:r>
                  <a:rPr lang="it-IT" sz="1600" dirty="0">
                    <a:solidFill>
                      <a:schemeClr val="tx1"/>
                    </a:solidFill>
                  </a:rPr>
                  <a:t>Una delle due è la scelta “giusta”, l’altra quella “sbagliata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”</a:t>
                </a:r>
              </a:p>
              <a:p>
                <a:pPr lvl="3"/>
                <a:r>
                  <a:rPr lang="it-IT" sz="1600" dirty="0" smtClean="0">
                    <a:solidFill>
                      <a:schemeClr val="tx1"/>
                    </a:solidFill>
                  </a:rPr>
                  <a:t>e lo esprimiamo con il simbolo “&gt;”: ad esempio, scriviamo X &gt; Y se X è la scelta giusta</a:t>
                </a:r>
                <a:endParaRPr lang="it-IT" sz="1600" dirty="0">
                  <a:solidFill>
                    <a:schemeClr val="tx1"/>
                  </a:solidFill>
                </a:endParaRPr>
              </a:p>
              <a:p>
                <a:pPr lvl="2"/>
                <a:r>
                  <a:rPr lang="it-IT" sz="1600" dirty="0" smtClean="0">
                    <a:solidFill>
                      <a:schemeClr val="tx1"/>
                    </a:solidFill>
                  </a:rPr>
                  <a:t>le due alternative sono, a priori, equiprobabili: </a:t>
                </a:r>
                <a:r>
                  <a:rPr lang="it-IT" sz="1600" dirty="0" err="1" smtClean="0">
                    <a:solidFill>
                      <a:schemeClr val="tx1"/>
                    </a:solidFill>
                  </a:rPr>
                  <a:t>P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(X &gt; Y) = </a:t>
                </a:r>
                <a:r>
                  <a:rPr lang="it-IT" sz="1600" dirty="0" err="1" smtClean="0">
                    <a:solidFill>
                      <a:schemeClr val="tx1"/>
                    </a:solidFill>
                  </a:rPr>
                  <a:t>P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(Y &gt; X)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g-BG" sz="160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it-IT" sz="16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it-IT" sz="16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</m:oMath>
                </a14:m>
                <a:endParaRPr lang="it-IT" sz="1600" dirty="0">
                  <a:solidFill>
                    <a:schemeClr val="tx1"/>
                  </a:solidFill>
                </a:endParaRPr>
              </a:p>
              <a:p>
                <a:pPr lvl="1"/>
                <a:r>
                  <a:rPr lang="it-IT" dirty="0" smtClean="0">
                    <a:solidFill>
                      <a:schemeClr val="tx1"/>
                    </a:solidFill>
                  </a:rPr>
                  <a:t>2) </a:t>
                </a:r>
                <a:r>
                  <a:rPr lang="it-IT" sz="1800" dirty="0" smtClean="0">
                    <a:solidFill>
                      <a:schemeClr val="tx1"/>
                    </a:solidFill>
                  </a:rPr>
                  <a:t>ogni individuo riceve un segnale privato: x o y</a:t>
                </a:r>
                <a:endParaRPr lang="it-IT" sz="1800" dirty="0">
                  <a:solidFill>
                    <a:schemeClr val="tx1"/>
                  </a:solidFill>
                </a:endParaRPr>
              </a:p>
              <a:p>
                <a:pPr lvl="2"/>
                <a:r>
                  <a:rPr lang="it-IT" sz="1600" dirty="0" err="1" smtClean="0">
                    <a:solidFill>
                      <a:schemeClr val="tx1"/>
                    </a:solidFill>
                  </a:rPr>
                  <a:t>P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(</a:t>
                </a:r>
                <a:r>
                  <a:rPr lang="it-IT" sz="1600" dirty="0" err="1" smtClean="0">
                    <a:solidFill>
                      <a:schemeClr val="tx1"/>
                    </a:solidFill>
                  </a:rPr>
                  <a:t>x|X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 &gt; Y) = </a:t>
                </a:r>
                <a:r>
                  <a:rPr lang="it-IT" sz="1600" dirty="0" err="1" smtClean="0">
                    <a:solidFill>
                      <a:schemeClr val="tx1"/>
                    </a:solidFill>
                  </a:rPr>
                  <a:t>P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(</a:t>
                </a:r>
                <a:r>
                  <a:rPr lang="it-IT" sz="1600" dirty="0" err="1" smtClean="0">
                    <a:solidFill>
                      <a:schemeClr val="tx1"/>
                    </a:solidFill>
                  </a:rPr>
                  <a:t>y|Y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 </a:t>
                </a:r>
                <a:r>
                  <a:rPr lang="it-IT" sz="1600" dirty="0">
                    <a:solidFill>
                      <a:schemeClr val="tx1"/>
                    </a:solidFill>
                  </a:rPr>
                  <a:t>&gt; 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X) = </a:t>
                </a:r>
                <a:r>
                  <a:rPr lang="it-IT" sz="1600" dirty="0" err="1" smtClean="0">
                    <a:solidFill>
                      <a:schemeClr val="tx1"/>
                    </a:solidFill>
                  </a:rPr>
                  <a:t>q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 &gt;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g-BG" sz="16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it-IT" sz="16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it-IT" sz="16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it-IT" sz="1600" dirty="0" smtClean="0">
                    <a:solidFill>
                      <a:schemeClr val="tx1"/>
                    </a:solidFill>
                  </a:rPr>
                  <a:t> </a:t>
                </a:r>
                <a:endParaRPr lang="it-IT" sz="1600" dirty="0">
                  <a:solidFill>
                    <a:schemeClr val="tx1"/>
                  </a:solidFill>
                </a:endParaRPr>
              </a:p>
              <a:p>
                <a:pPr lvl="1"/>
                <a:r>
                  <a:rPr lang="it-IT" sz="1800" dirty="0" smtClean="0">
                    <a:solidFill>
                      <a:schemeClr val="tx1"/>
                    </a:solidFill>
                  </a:rPr>
                  <a:t>3) ogni individuo sceglie in accordo al proprio segnale privato</a:t>
                </a:r>
              </a:p>
              <a:p>
                <a:pPr lvl="1"/>
                <a:r>
                  <a:rPr lang="it-IT" sz="1800" dirty="0" smtClean="0">
                    <a:solidFill>
                      <a:schemeClr val="tx1"/>
                    </a:solidFill>
                  </a:rPr>
                  <a:t>4) ciascun individuo opera la propria scelta fra X e Y, la scrive su una scheda che poi introduce in un’urna</a:t>
                </a:r>
                <a:endParaRPr lang="it-IT" sz="1800" dirty="0">
                  <a:solidFill>
                    <a:schemeClr val="tx1"/>
                  </a:solidFill>
                </a:endParaRPr>
              </a:p>
              <a:p>
                <a:pPr lvl="1"/>
                <a:r>
                  <a:rPr lang="it-IT" sz="1800" dirty="0" smtClean="0">
                    <a:solidFill>
                      <a:schemeClr val="tx1"/>
                    </a:solidFill>
                  </a:rPr>
                  <a:t>5) infine, viene presa una decisione collettiva fra X e Y sulla base delle scelte dei singoli individui</a:t>
                </a:r>
              </a:p>
              <a:p>
                <a:r>
                  <a:rPr lang="it-IT" dirty="0" smtClean="0">
                    <a:solidFill>
                      <a:schemeClr val="tx1"/>
                    </a:solidFill>
                  </a:rPr>
                  <a:t>Come avviene nelle votazioni a scrutinio segreto</a:t>
                </a:r>
              </a:p>
              <a:p>
                <a:endParaRPr lang="it-IT" dirty="0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Segnaposto contenut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52604" y="1045579"/>
                <a:ext cx="9598929" cy="5540416"/>
              </a:xfrm>
              <a:blipFill rotWithShape="0">
                <a:blip r:embed="rId2"/>
                <a:stretch>
                  <a:fillRect l="-444" t="-66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621500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113423" y="378783"/>
            <a:ext cx="8911687" cy="669431"/>
          </a:xfrm>
        </p:spPr>
        <p:txBody>
          <a:bodyPr/>
          <a:lstStyle/>
          <a:p>
            <a:r>
              <a:rPr lang="it-IT" dirty="0" smtClean="0"/>
              <a:t>Dimostrazione </a:t>
            </a:r>
            <a:r>
              <a:rPr lang="it-IT" smtClean="0"/>
              <a:t>del teorema di Arrow</a:t>
            </a:r>
            <a:endParaRPr lang="it-IT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Segnaposto contenuto 2"/>
              <p:cNvSpPr>
                <a:spLocks noGrp="1"/>
              </p:cNvSpPr>
              <p:nvPr>
                <p:ph idx="1"/>
              </p:nvPr>
            </p:nvSpPr>
            <p:spPr>
              <a:xfrm>
                <a:off x="2236521" y="1048214"/>
                <a:ext cx="9469925" cy="5692828"/>
              </a:xfrm>
            </p:spPr>
            <p:txBody>
              <a:bodyPr>
                <a:normAutofit/>
              </a:bodyPr>
              <a:lstStyle/>
              <a:p>
                <a:r>
                  <a:rPr lang="it-IT" dirty="0" smtClean="0">
                    <a:solidFill>
                      <a:schemeClr val="tx1"/>
                    </a:solidFill>
                  </a:rPr>
                  <a:t>3.1) dimostriamo che se y </a:t>
                </a:r>
                <a14:m>
                  <m:oMath xmlns:m="http://schemas.openxmlformats.org/officeDocument/2006/math">
                    <m:r>
                      <a:rPr lang="it-IT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≠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x e y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≠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x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allora </a:t>
                </a:r>
                <a:r>
                  <a:rPr lang="it-IT" b="1" dirty="0" smtClean="0">
                    <a:solidFill>
                      <a:srgbClr val="FF0000"/>
                    </a:solidFill>
                  </a:rPr>
                  <a:t>[</a:t>
                </a:r>
                <a14:m>
                  <m:oMath xmlns:m="http://schemas.openxmlformats.org/officeDocument/2006/math">
                    <m:r>
                      <a:rPr lang="it-IT" b="1" i="0" smtClean="0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it-IT" b="1" i="1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𝝆</m:t>
                    </m:r>
                  </m:oMath>
                </a14:m>
                <a:r>
                  <a:rPr lang="it-IT" b="1" baseline="30000" dirty="0">
                    <a:solidFill>
                      <a:srgbClr val="FF0000"/>
                    </a:solidFill>
                  </a:rPr>
                  <a:t>Q</a:t>
                </a:r>
                <a:r>
                  <a:rPr lang="it-IT" b="1" dirty="0">
                    <a:solidFill>
                      <a:srgbClr val="FF0000"/>
                    </a:solidFill>
                  </a:rPr>
                  <a:t>(y) &gt; </a:t>
                </a:r>
                <a14:m>
                  <m:oMath xmlns:m="http://schemas.openxmlformats.org/officeDocument/2006/math">
                    <m:r>
                      <a:rPr lang="it-IT" b="1" i="1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𝝆</m:t>
                    </m:r>
                  </m:oMath>
                </a14:m>
                <a:r>
                  <a:rPr lang="it-IT" b="1" baseline="30000" dirty="0">
                    <a:solidFill>
                      <a:srgbClr val="FF0000"/>
                    </a:solidFill>
                  </a:rPr>
                  <a:t>Q</a:t>
                </a:r>
                <a:r>
                  <a:rPr lang="it-IT" b="1" dirty="0">
                    <a:solidFill>
                      <a:srgbClr val="FF0000"/>
                    </a:solidFill>
                  </a:rPr>
                  <a:t>(z) </a:t>
                </a:r>
                <a14:m>
                  <m:oMath xmlns:m="http://schemas.openxmlformats.org/officeDocument/2006/math">
                    <m:r>
                      <a:rPr lang="it-IT" b="1" i="1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↔</m:t>
                    </m:r>
                  </m:oMath>
                </a14:m>
                <a:r>
                  <a:rPr lang="it-IT" b="1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1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𝝆</m:t>
                        </m:r>
                      </m:e>
                      <m:sub>
                        <m:r>
                          <a:rPr lang="it-IT" b="1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𝒋</m:t>
                        </m:r>
                      </m:sub>
                      <m:sup>
                        <m:r>
                          <a:rPr lang="it-IT" b="1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𝑸</m:t>
                        </m:r>
                      </m:sup>
                    </m:sSubSup>
                  </m:oMath>
                </a14:m>
                <a:r>
                  <a:rPr lang="it-IT" b="1" dirty="0">
                    <a:solidFill>
                      <a:srgbClr val="FF0000"/>
                    </a:solidFill>
                  </a:rPr>
                  <a:t>(y) &gt;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1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𝝆</m:t>
                        </m:r>
                      </m:e>
                      <m:sub>
                        <m:r>
                          <a:rPr lang="it-IT" b="1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𝒋</m:t>
                        </m:r>
                      </m:sub>
                      <m:sup>
                        <m:r>
                          <a:rPr lang="it-IT" b="1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𝑸</m:t>
                        </m:r>
                      </m:sup>
                    </m:sSubSup>
                  </m:oMath>
                </a14:m>
                <a:r>
                  <a:rPr lang="it-IT" b="1" dirty="0">
                    <a:solidFill>
                      <a:srgbClr val="FF0000"/>
                    </a:solidFill>
                  </a:rPr>
                  <a:t>(z) </a:t>
                </a:r>
                <a:r>
                  <a:rPr lang="it-IT" b="1" dirty="0" smtClean="0">
                    <a:solidFill>
                      <a:srgbClr val="FF0000"/>
                    </a:solidFill>
                  </a:rPr>
                  <a:t>]</a:t>
                </a:r>
              </a:p>
              <a:p>
                <a:pPr lvl="1"/>
                <a:r>
                  <a:rPr lang="it-IT" dirty="0" smtClean="0">
                    <a:solidFill>
                      <a:schemeClr val="tx1"/>
                    </a:solidFill>
                  </a:rPr>
                  <a:t>senza perdita di generalità, supponiamo che sia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𝝆</m:t>
                        </m:r>
                      </m:e>
                      <m:sub>
                        <m:r>
                          <a:rPr lang="it-IT" b="1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𝒋</m:t>
                        </m:r>
                      </m:sub>
                      <m:sup>
                        <m:r>
                          <a:rPr lang="it-IT" b="1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𝑸</m:t>
                        </m:r>
                      </m:sup>
                    </m:sSubSup>
                  </m:oMath>
                </a14:m>
                <a:r>
                  <a:rPr lang="it-IT" b="1" dirty="0">
                    <a:solidFill>
                      <a:srgbClr val="FF0000"/>
                    </a:solidFill>
                  </a:rPr>
                  <a:t>(y) &gt;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1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𝝆</m:t>
                        </m:r>
                      </m:e>
                      <m:sub>
                        <m:r>
                          <a:rPr lang="it-IT" b="1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𝒋</m:t>
                        </m:r>
                      </m:sub>
                      <m:sup>
                        <m:r>
                          <a:rPr lang="it-IT" b="1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𝑸</m:t>
                        </m:r>
                      </m:sup>
                    </m:sSubSup>
                  </m:oMath>
                </a14:m>
                <a:r>
                  <a:rPr lang="it-IT" b="1" dirty="0">
                    <a:solidFill>
                      <a:srgbClr val="FF0000"/>
                    </a:solidFill>
                  </a:rPr>
                  <a:t>(z) </a:t>
                </a:r>
                <a:endParaRPr lang="it-IT" b="1" dirty="0" smtClean="0">
                  <a:solidFill>
                    <a:schemeClr val="tx1"/>
                  </a:solidFill>
                </a:endParaRPr>
              </a:p>
              <a:p>
                <a:pPr lvl="1"/>
                <a:r>
                  <a:rPr lang="it-IT" dirty="0" smtClean="0">
                    <a:solidFill>
                      <a:schemeClr val="tx1"/>
                    </a:solidFill>
                  </a:rPr>
                  <a:t>abbiamo costruito da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Q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il nuovo profilo T nel quale x è in testa di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it-IT" i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r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it-IT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h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it-IT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T</m:t>
                        </m:r>
                      </m:sup>
                    </m:sSubSup>
                  </m:oMath>
                </a14:m>
                <a:r>
                  <a:rPr lang="it-IT" dirty="0" smtClean="0">
                    <a:solidFill>
                      <a:schemeClr val="tx1"/>
                    </a:solidFill>
                  </a:rPr>
                  <a:t> per h &lt;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j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, y è in testa seguito da x in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r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it-IT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j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T</m:t>
                        </m:r>
                      </m:sup>
                    </m:sSubSup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e x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è in </a:t>
                </a:r>
                <a:r>
                  <a:rPr lang="it-IT" dirty="0">
                    <a:solidFill>
                      <a:schemeClr val="tx1"/>
                    </a:solidFill>
                  </a:rPr>
                  <a:t>coda di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r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h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T</m:t>
                        </m:r>
                      </m:sup>
                    </m:sSubSup>
                  </m:oMath>
                </a14:m>
                <a:r>
                  <a:rPr lang="it-IT" dirty="0" smtClean="0">
                    <a:solidFill>
                      <a:schemeClr val="tx1"/>
                    </a:solidFill>
                  </a:rPr>
                  <a:t> con h &gt;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j</a:t>
                </a:r>
                <a:endParaRPr lang="it-IT" dirty="0" smtClean="0">
                  <a:solidFill>
                    <a:schemeClr val="tx1"/>
                  </a:solidFill>
                </a:endParaRPr>
              </a:p>
              <a:p>
                <a:pPr lvl="1"/>
                <a:r>
                  <a:rPr lang="it-IT" dirty="0" smtClean="0">
                    <a:solidFill>
                      <a:schemeClr val="tx1"/>
                    </a:solidFill>
                  </a:rPr>
                  <a:t>dalla stessa posizione relativa </a:t>
                </a:r>
                <a:r>
                  <a:rPr lang="it-IT" dirty="0">
                    <a:solidFill>
                      <a:schemeClr val="tx1"/>
                    </a:solidFill>
                  </a:rPr>
                  <a:t>di x e </a:t>
                </a:r>
                <a:r>
                  <a:rPr lang="it-IT" dirty="0" err="1">
                    <a:solidFill>
                      <a:schemeClr val="tx1"/>
                    </a:solidFill>
                  </a:rPr>
                  <a:t>z</a:t>
                </a:r>
                <a:r>
                  <a:rPr lang="it-IT" dirty="0">
                    <a:solidFill>
                      <a:schemeClr val="tx1"/>
                    </a:solidFill>
                  </a:rPr>
                  <a:t>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in </a:t>
                </a:r>
                <a:r>
                  <a:rPr lang="it-IT" dirty="0" err="1">
                    <a:solidFill>
                      <a:schemeClr val="tx1"/>
                    </a:solidFill>
                  </a:rPr>
                  <a:t>P</a:t>
                </a:r>
                <a:r>
                  <a:rPr lang="it-IT" baseline="30000" dirty="0" err="1">
                    <a:solidFill>
                      <a:schemeClr val="tx1"/>
                    </a:solidFill>
                  </a:rPr>
                  <a:t>j</a:t>
                </a:r>
                <a:r>
                  <a:rPr lang="it-IT" dirty="0">
                    <a:solidFill>
                      <a:schemeClr val="tx1"/>
                    </a:solidFill>
                  </a:rPr>
                  <a:t> e in T,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dal fatto che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𝜌</m:t>
                    </m:r>
                  </m:oMath>
                </a14:m>
                <a:r>
                  <a:rPr lang="it-IT" baseline="30000" dirty="0">
                    <a:solidFill>
                      <a:schemeClr val="tx1"/>
                    </a:solidFill>
                  </a:rPr>
                  <a:t>j</a:t>
                </a:r>
                <a:r>
                  <a:rPr lang="it-IT" dirty="0">
                    <a:solidFill>
                      <a:schemeClr val="tx1"/>
                    </a:solidFill>
                  </a:rPr>
                  <a:t>(x) &gt;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𝜌</m:t>
                    </m:r>
                  </m:oMath>
                </a14:m>
                <a:r>
                  <a:rPr lang="it-IT" baseline="30000" dirty="0" err="1" smtClean="0">
                    <a:solidFill>
                      <a:schemeClr val="tx1"/>
                    </a:solidFill>
                  </a:rPr>
                  <a:t>j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(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z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), e in virtù del IIA, abbiamo concluso che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𝜌</m:t>
                    </m:r>
                  </m:oMath>
                </a14:m>
                <a:r>
                  <a:rPr lang="it-IT" baseline="30000" dirty="0" smtClean="0">
                    <a:solidFill>
                      <a:schemeClr val="tx1"/>
                    </a:solidFill>
                  </a:rPr>
                  <a:t>T</a:t>
                </a:r>
                <a:r>
                  <a:rPr lang="it-IT" dirty="0">
                    <a:solidFill>
                      <a:schemeClr val="tx1"/>
                    </a:solidFill>
                  </a:rPr>
                  <a:t>(x) &gt;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𝜌</m:t>
                    </m:r>
                  </m:oMath>
                </a14:m>
                <a:r>
                  <a:rPr lang="it-IT" baseline="30000" dirty="0" smtClean="0">
                    <a:solidFill>
                      <a:schemeClr val="tx1"/>
                    </a:solidFill>
                  </a:rPr>
                  <a:t>T</a:t>
                </a:r>
                <a:r>
                  <a:rPr lang="it-IT" dirty="0">
                    <a:solidFill>
                      <a:schemeClr val="tx1"/>
                    </a:solidFill>
                  </a:rPr>
                  <a:t>(z) </a:t>
                </a:r>
              </a:p>
              <a:p>
                <a:pPr lvl="1"/>
                <a:r>
                  <a:rPr lang="it-IT" dirty="0">
                    <a:solidFill>
                      <a:schemeClr val="tx1"/>
                    </a:solidFill>
                  </a:rPr>
                  <a:t>dalla stessa posizione relativa di x e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y </a:t>
                </a:r>
                <a:r>
                  <a:rPr lang="it-IT" dirty="0">
                    <a:solidFill>
                      <a:schemeClr val="tx1"/>
                    </a:solidFill>
                  </a:rPr>
                  <a:t>in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P</a:t>
                </a:r>
                <a:r>
                  <a:rPr lang="it-IT" baseline="30000" dirty="0" smtClean="0">
                    <a:solidFill>
                      <a:schemeClr val="tx1"/>
                    </a:solidFill>
                  </a:rPr>
                  <a:t>j-1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</a:t>
                </a:r>
                <a:r>
                  <a:rPr lang="it-IT" dirty="0">
                    <a:solidFill>
                      <a:schemeClr val="tx1"/>
                    </a:solidFill>
                  </a:rPr>
                  <a:t>e in T, dal fatto che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𝜌</m:t>
                    </m:r>
                  </m:oMath>
                </a14:m>
                <a:r>
                  <a:rPr lang="it-IT" baseline="30000" dirty="0">
                    <a:solidFill>
                      <a:schemeClr val="tx1"/>
                    </a:solidFill>
                  </a:rPr>
                  <a:t>j</a:t>
                </a:r>
                <a:r>
                  <a:rPr lang="it-IT" dirty="0">
                    <a:solidFill>
                      <a:schemeClr val="tx1"/>
                    </a:solidFill>
                  </a:rPr>
                  <a:t>(x)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&lt;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𝜌</m:t>
                    </m:r>
                  </m:oMath>
                </a14:m>
                <a:r>
                  <a:rPr lang="it-IT" baseline="30000" dirty="0" smtClean="0">
                    <a:solidFill>
                      <a:schemeClr val="tx1"/>
                    </a:solidFill>
                  </a:rPr>
                  <a:t>j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(y), </a:t>
                </a:r>
                <a:r>
                  <a:rPr lang="it-IT" dirty="0">
                    <a:solidFill>
                      <a:schemeClr val="tx1"/>
                    </a:solidFill>
                  </a:rPr>
                  <a:t>e in virtù del IIA, abbiamo concluso che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𝜌</m:t>
                    </m:r>
                  </m:oMath>
                </a14:m>
                <a:r>
                  <a:rPr lang="it-IT" baseline="30000" dirty="0" smtClean="0">
                    <a:solidFill>
                      <a:schemeClr val="tx1"/>
                    </a:solidFill>
                  </a:rPr>
                  <a:t>T</a:t>
                </a:r>
                <a:r>
                  <a:rPr lang="it-IT" dirty="0">
                    <a:solidFill>
                      <a:schemeClr val="tx1"/>
                    </a:solidFill>
                  </a:rPr>
                  <a:t>(x)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&lt;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𝜌</m:t>
                    </m:r>
                  </m:oMath>
                </a14:m>
                <a:r>
                  <a:rPr lang="it-IT" baseline="30000" dirty="0" smtClean="0">
                    <a:solidFill>
                      <a:schemeClr val="tx1"/>
                    </a:solidFill>
                  </a:rPr>
                  <a:t>T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(y) </a:t>
                </a:r>
                <a:endParaRPr lang="it-IT" dirty="0">
                  <a:solidFill>
                    <a:schemeClr val="tx1"/>
                  </a:solidFill>
                </a:endParaRPr>
              </a:p>
              <a:p>
                <a:pPr lvl="1"/>
                <a:r>
                  <a:rPr lang="it-IT" dirty="0" smtClean="0">
                    <a:solidFill>
                      <a:schemeClr val="tx1"/>
                    </a:solidFill>
                  </a:rPr>
                  <a:t>ossia,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𝜌</m:t>
                    </m:r>
                  </m:oMath>
                </a14:m>
                <a:r>
                  <a:rPr lang="it-IT" baseline="30000" dirty="0">
                    <a:solidFill>
                      <a:schemeClr val="tx1"/>
                    </a:solidFill>
                  </a:rPr>
                  <a:t>T</a:t>
                </a:r>
                <a:r>
                  <a:rPr lang="it-IT" dirty="0">
                    <a:solidFill>
                      <a:schemeClr val="tx1"/>
                    </a:solidFill>
                  </a:rPr>
                  <a:t>(y)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&gt;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𝜌</m:t>
                    </m:r>
                  </m:oMath>
                </a14:m>
                <a:r>
                  <a:rPr lang="it-IT" baseline="30000" dirty="0" smtClean="0">
                    <a:solidFill>
                      <a:schemeClr val="tx1"/>
                    </a:solidFill>
                  </a:rPr>
                  <a:t>T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(z) </a:t>
                </a:r>
                <a:endParaRPr lang="it-IT" dirty="0">
                  <a:solidFill>
                    <a:schemeClr val="tx1"/>
                  </a:solidFill>
                </a:endParaRPr>
              </a:p>
              <a:p>
                <a:pPr lvl="1"/>
                <a:r>
                  <a:rPr lang="it-IT" dirty="0" smtClean="0">
                    <a:solidFill>
                      <a:schemeClr val="tx1"/>
                    </a:solidFill>
                  </a:rPr>
                  <a:t>osserviamo che, per tutti i votanti, l’ordine relativo di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z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e y è lo stesso in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Q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e in T</a:t>
                </a:r>
                <a:endParaRPr lang="it-IT" dirty="0" smtClean="0">
                  <a:solidFill>
                    <a:schemeClr val="tx1"/>
                  </a:solidFill>
                </a:endParaRPr>
              </a:p>
              <a:p>
                <a:pPr lvl="1"/>
                <a:r>
                  <a:rPr lang="it-IT" dirty="0" smtClean="0">
                    <a:solidFill>
                      <a:schemeClr val="tx1"/>
                    </a:solidFill>
                  </a:rPr>
                  <a:t>e, quindi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, per IIA, 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𝝆</m:t>
                    </m:r>
                  </m:oMath>
                </a14:m>
                <a:r>
                  <a:rPr lang="it-IT" b="1" baseline="30000" dirty="0" smtClean="0">
                    <a:solidFill>
                      <a:srgbClr val="FF0000"/>
                    </a:solidFill>
                  </a:rPr>
                  <a:t>Q</a:t>
                </a:r>
                <a:r>
                  <a:rPr lang="it-IT" b="1" dirty="0" smtClean="0">
                    <a:solidFill>
                      <a:srgbClr val="FF0000"/>
                    </a:solidFill>
                  </a:rPr>
                  <a:t>(y) </a:t>
                </a:r>
                <a:r>
                  <a:rPr lang="it-IT" b="1" dirty="0">
                    <a:solidFill>
                      <a:srgbClr val="FF0000"/>
                    </a:solidFill>
                  </a:rPr>
                  <a:t>&gt;</a:t>
                </a:r>
                <a:r>
                  <a:rPr lang="it-IT" b="1" dirty="0" smtClean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1" i="1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𝝆</m:t>
                    </m:r>
                  </m:oMath>
                </a14:m>
                <a:r>
                  <a:rPr lang="it-IT" b="1" baseline="30000" dirty="0" err="1" smtClean="0">
                    <a:solidFill>
                      <a:srgbClr val="FF0000"/>
                    </a:solidFill>
                  </a:rPr>
                  <a:t>Q</a:t>
                </a:r>
                <a:r>
                  <a:rPr lang="it-IT" b="1" dirty="0" smtClean="0">
                    <a:solidFill>
                      <a:srgbClr val="FF0000"/>
                    </a:solidFill>
                  </a:rPr>
                  <a:t>(</a:t>
                </a:r>
                <a:r>
                  <a:rPr lang="it-IT" b="1" dirty="0" err="1" smtClean="0">
                    <a:solidFill>
                      <a:srgbClr val="FF0000"/>
                    </a:solidFill>
                  </a:rPr>
                  <a:t>z</a:t>
                </a:r>
                <a:r>
                  <a:rPr lang="it-IT" b="1" dirty="0" smtClean="0">
                    <a:solidFill>
                      <a:srgbClr val="FF0000"/>
                    </a:solidFill>
                  </a:rPr>
                  <a:t>) </a:t>
                </a:r>
                <a:endParaRPr lang="it-IT" b="1" dirty="0" smtClean="0">
                  <a:solidFill>
                    <a:srgbClr val="FF0000"/>
                  </a:solidFill>
                </a:endParaRPr>
              </a:p>
              <a:p>
                <a:pPr lvl="1"/>
                <a:endParaRPr lang="it-IT" b="1" dirty="0">
                  <a:solidFill>
                    <a:srgbClr val="FF0000"/>
                  </a:solidFill>
                </a:endParaRPr>
              </a:p>
              <a:p>
                <a:pPr lvl="1"/>
                <a:r>
                  <a:rPr lang="it-IT" dirty="0" smtClean="0">
                    <a:solidFill>
                      <a:schemeClr val="tx1"/>
                    </a:solidFill>
                  </a:rPr>
                  <a:t>e, naturalmente, essendo y e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z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interscambiabili (variabili mute), questo prova anche che </a:t>
                </a:r>
                <a:r>
                  <a:rPr lang="it-IT" b="1" dirty="0" smtClean="0">
                    <a:solidFill>
                      <a:schemeClr val="tx1"/>
                    </a:solidFill>
                  </a:rPr>
                  <a:t>se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1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𝝆</m:t>
                        </m:r>
                      </m:e>
                      <m:sub>
                        <m:r>
                          <a:rPr lang="it-IT" b="1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𝒋</m:t>
                        </m:r>
                      </m:sub>
                      <m:sup>
                        <m:r>
                          <a:rPr lang="it-IT" b="1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𝑸</m:t>
                        </m:r>
                      </m:sup>
                    </m:sSubSup>
                  </m:oMath>
                </a14:m>
                <a:r>
                  <a:rPr lang="it-IT" b="1" dirty="0">
                    <a:solidFill>
                      <a:schemeClr val="tx1"/>
                    </a:solidFill>
                  </a:rPr>
                  <a:t>(y) </a:t>
                </a:r>
                <a:r>
                  <a:rPr lang="it-IT" b="1" dirty="0" smtClean="0">
                    <a:solidFill>
                      <a:schemeClr val="tx1"/>
                    </a:solidFill>
                  </a:rPr>
                  <a:t>&lt;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1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𝝆</m:t>
                        </m:r>
                      </m:e>
                      <m:sub>
                        <m:r>
                          <a:rPr lang="it-IT" b="1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𝒋</m:t>
                        </m:r>
                      </m:sub>
                      <m:sup>
                        <m:r>
                          <a:rPr lang="it-IT" b="1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𝑸</m:t>
                        </m:r>
                      </m:sup>
                    </m:sSubSup>
                  </m:oMath>
                </a14:m>
                <a:r>
                  <a:rPr lang="it-IT" b="1" dirty="0">
                    <a:solidFill>
                      <a:schemeClr val="tx1"/>
                    </a:solidFill>
                  </a:rPr>
                  <a:t>(z)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</a:t>
                </a:r>
                <a:r>
                  <a:rPr lang="it-IT" b="1" dirty="0" smtClean="0">
                    <a:solidFill>
                      <a:schemeClr val="tx1"/>
                    </a:solidFill>
                  </a:rPr>
                  <a:t>allora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1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𝝆</m:t>
                    </m:r>
                  </m:oMath>
                </a14:m>
                <a:r>
                  <a:rPr lang="it-IT" b="1" baseline="30000" dirty="0" smtClean="0">
                    <a:solidFill>
                      <a:schemeClr val="tx1"/>
                    </a:solidFill>
                  </a:rPr>
                  <a:t>Q</a:t>
                </a:r>
                <a:r>
                  <a:rPr lang="it-IT" b="1" dirty="0" smtClean="0">
                    <a:solidFill>
                      <a:schemeClr val="tx1"/>
                    </a:solidFill>
                  </a:rPr>
                  <a:t>(y) </a:t>
                </a:r>
                <a:r>
                  <a:rPr lang="it-IT" b="1" dirty="0">
                    <a:solidFill>
                      <a:schemeClr val="tx1"/>
                    </a:solidFill>
                  </a:rPr>
                  <a:t>&lt; </a:t>
                </a:r>
                <a14:m>
                  <m:oMath xmlns:m="http://schemas.openxmlformats.org/officeDocument/2006/math">
                    <m:r>
                      <a:rPr lang="en-US" b="1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𝝆</m:t>
                    </m:r>
                  </m:oMath>
                </a14:m>
                <a:r>
                  <a:rPr lang="it-IT" b="1" baseline="30000" dirty="0" smtClean="0">
                    <a:solidFill>
                      <a:schemeClr val="tx1"/>
                    </a:solidFill>
                  </a:rPr>
                  <a:t>Q</a:t>
                </a:r>
                <a:r>
                  <a:rPr lang="it-IT" b="1" dirty="0" smtClean="0">
                    <a:solidFill>
                      <a:schemeClr val="tx1"/>
                    </a:solidFill>
                  </a:rPr>
                  <a:t>(z) </a:t>
                </a:r>
                <a:endParaRPr lang="it-IT" dirty="0" smtClean="0">
                  <a:solidFill>
                    <a:schemeClr val="tx1"/>
                  </a:solidFill>
                </a:endParaRPr>
              </a:p>
              <a:p>
                <a:pPr lvl="1"/>
                <a:endParaRPr lang="it-IT" dirty="0" smtClean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" name="Segnaposto contenut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36521" y="1048214"/>
                <a:ext cx="9469925" cy="5692828"/>
              </a:xfrm>
              <a:blipFill rotWithShape="0">
                <a:blip r:embed="rId2"/>
                <a:stretch>
                  <a:fillRect l="-451" t="-5460" r="-45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385749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113423" y="155499"/>
            <a:ext cx="8911687" cy="669431"/>
          </a:xfrm>
        </p:spPr>
        <p:txBody>
          <a:bodyPr/>
          <a:lstStyle/>
          <a:p>
            <a:r>
              <a:rPr lang="it-IT" dirty="0" smtClean="0"/>
              <a:t>Dimostrazione </a:t>
            </a:r>
            <a:r>
              <a:rPr lang="it-IT" smtClean="0"/>
              <a:t>del teorema di Arrow</a:t>
            </a:r>
            <a:endParaRPr lang="it-IT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Segnaposto contenuto 2"/>
              <p:cNvSpPr>
                <a:spLocks noGrp="1"/>
              </p:cNvSpPr>
              <p:nvPr>
                <p:ph idx="1"/>
              </p:nvPr>
            </p:nvSpPr>
            <p:spPr>
              <a:xfrm>
                <a:off x="2215256" y="906445"/>
                <a:ext cx="9140315" cy="5664476"/>
              </a:xfrm>
            </p:spPr>
            <p:txBody>
              <a:bodyPr>
                <a:normAutofit/>
              </a:bodyPr>
              <a:lstStyle/>
              <a:p>
                <a:r>
                  <a:rPr lang="it-IT" dirty="0" smtClean="0">
                    <a:solidFill>
                      <a:schemeClr val="tx1"/>
                    </a:solidFill>
                  </a:rPr>
                  <a:t>3.2) </a:t>
                </a:r>
                <a:r>
                  <a:rPr lang="it-IT" dirty="0">
                    <a:solidFill>
                      <a:schemeClr val="tx1"/>
                    </a:solidFill>
                  </a:rPr>
                  <a:t>dimostriamo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che </a:t>
                </a:r>
                <a:r>
                  <a:rPr lang="it-IT" dirty="0">
                    <a:solidFill>
                      <a:schemeClr val="tx1"/>
                    </a:solidFill>
                  </a:rPr>
                  <a:t>se y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≠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x allora </a:t>
                </a:r>
                <a:r>
                  <a:rPr lang="it-IT" dirty="0">
                    <a:solidFill>
                      <a:schemeClr val="tx1"/>
                    </a:solidFill>
                  </a:rPr>
                  <a:t>[</a:t>
                </a:r>
                <a14:m>
                  <m:oMath xmlns:m="http://schemas.openxmlformats.org/officeDocument/2006/math">
                    <m:r>
                      <a:rPr lang="it-IT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𝜌</m:t>
                    </m:r>
                  </m:oMath>
                </a14:m>
                <a:r>
                  <a:rPr lang="it-IT" baseline="30000" dirty="0">
                    <a:solidFill>
                      <a:schemeClr val="tx1"/>
                    </a:solidFill>
                  </a:rPr>
                  <a:t>Q</a:t>
                </a:r>
                <a:r>
                  <a:rPr lang="it-IT" dirty="0">
                    <a:solidFill>
                      <a:schemeClr val="tx1"/>
                    </a:solidFill>
                  </a:rPr>
                  <a:t>(y) &gt;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𝜌</m:t>
                    </m:r>
                  </m:oMath>
                </a14:m>
                <a:r>
                  <a:rPr lang="it-IT" baseline="30000" dirty="0" smtClean="0">
                    <a:solidFill>
                      <a:schemeClr val="tx1"/>
                    </a:solidFill>
                  </a:rPr>
                  <a:t>Q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(x)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↔</m:t>
                    </m:r>
                    <m:sSubSup>
                      <m:sSub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𝜌</m:t>
                        </m:r>
                      </m:e>
                      <m:sub>
                        <m:r>
                          <a:rPr lang="it-IT" b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𝐣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Q</m:t>
                        </m:r>
                      </m:sup>
                    </m:sSubSup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(y)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&gt;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𝜌</m:t>
                        </m:r>
                      </m:e>
                      <m:sub>
                        <m:r>
                          <a:rPr lang="it-IT" b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𝐣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Q</m:t>
                        </m:r>
                      </m:sup>
                    </m:sSubSup>
                  </m:oMath>
                </a14:m>
                <a:r>
                  <a:rPr lang="it-IT" dirty="0" smtClean="0">
                    <a:solidFill>
                      <a:schemeClr val="tx1"/>
                    </a:solidFill>
                  </a:rPr>
                  <a:t>(x)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]</a:t>
                </a:r>
              </a:p>
              <a:p>
                <a:pPr lvl="8"/>
                <a:endParaRPr lang="it-IT" dirty="0" smtClean="0">
                  <a:solidFill>
                    <a:schemeClr val="tx1"/>
                  </a:solidFill>
                </a:endParaRPr>
              </a:p>
              <a:p>
                <a:pPr lvl="1"/>
                <a:r>
                  <a:rPr lang="it-IT" dirty="0" smtClean="0">
                    <a:solidFill>
                      <a:schemeClr val="tx1"/>
                    </a:solidFill>
                  </a:rPr>
                  <a:t>poiché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n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&gt; 3, allora esiste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z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</m:oMath>
                </a14:m>
                <a:r>
                  <a:rPr lang="it-IT" dirty="0" smtClean="0">
                    <a:solidFill>
                      <a:schemeClr val="tx1"/>
                    </a:solidFill>
                  </a:rPr>
                  <a:t> [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n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] tale che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z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≠</m:t>
                    </m:r>
                  </m:oMath>
                </a14:m>
                <a:r>
                  <a:rPr lang="it-IT" dirty="0" smtClean="0">
                    <a:solidFill>
                      <a:schemeClr val="tx1"/>
                    </a:solidFill>
                  </a:rPr>
                  <a:t> x e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z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≠</m:t>
                    </m:r>
                  </m:oMath>
                </a14:m>
                <a:r>
                  <a:rPr lang="it-IT" dirty="0" smtClean="0">
                    <a:solidFill>
                      <a:schemeClr val="tx1"/>
                    </a:solidFill>
                  </a:rPr>
                  <a:t>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y</a:t>
                </a:r>
              </a:p>
              <a:p>
                <a:pPr lvl="6"/>
                <a:endParaRPr lang="it-IT" dirty="0" smtClean="0">
                  <a:solidFill>
                    <a:schemeClr val="tx1"/>
                  </a:solidFill>
                </a:endParaRPr>
              </a:p>
              <a:p>
                <a:pPr lvl="1"/>
                <a:r>
                  <a:rPr lang="it-IT" dirty="0" smtClean="0">
                    <a:solidFill>
                      <a:schemeClr val="tx1"/>
                    </a:solidFill>
                  </a:rPr>
                  <a:t>deriviamo da </a:t>
                </a:r>
                <a:r>
                  <a:rPr lang="it-IT" dirty="0">
                    <a:solidFill>
                      <a:schemeClr val="tx1"/>
                    </a:solidFill>
                  </a:rPr>
                  <a:t>P</a:t>
                </a:r>
                <a:r>
                  <a:rPr lang="it-IT" baseline="30000" dirty="0">
                    <a:solidFill>
                      <a:schemeClr val="tx1"/>
                    </a:solidFill>
                  </a:rPr>
                  <a:t>0</a:t>
                </a:r>
                <a:r>
                  <a:rPr lang="it-IT" dirty="0">
                    <a:solidFill>
                      <a:schemeClr val="tx1"/>
                    </a:solidFill>
                  </a:rPr>
                  <a:t>, P</a:t>
                </a:r>
                <a:r>
                  <a:rPr lang="it-IT" baseline="30000" dirty="0">
                    <a:solidFill>
                      <a:schemeClr val="tx1"/>
                    </a:solidFill>
                  </a:rPr>
                  <a:t>1</a:t>
                </a:r>
                <a:r>
                  <a:rPr lang="it-IT" dirty="0">
                    <a:solidFill>
                      <a:schemeClr val="tx1"/>
                    </a:solidFill>
                  </a:rPr>
                  <a:t>, ... , </a:t>
                </a:r>
                <a:r>
                  <a:rPr lang="it-IT" dirty="0" err="1">
                    <a:solidFill>
                      <a:schemeClr val="tx1"/>
                    </a:solidFill>
                  </a:rPr>
                  <a:t>P</a:t>
                </a:r>
                <a:r>
                  <a:rPr lang="it-IT" baseline="30000" dirty="0" err="1">
                    <a:solidFill>
                      <a:schemeClr val="tx1"/>
                    </a:solidFill>
                  </a:rPr>
                  <a:t>k</a:t>
                </a:r>
                <a:r>
                  <a:rPr lang="it-IT" dirty="0">
                    <a:solidFill>
                      <a:schemeClr val="tx1"/>
                    </a:solidFill>
                  </a:rPr>
                  <a:t>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una nuova sequenza T</a:t>
                </a:r>
                <a:r>
                  <a:rPr lang="it-IT" baseline="30000" dirty="0" smtClean="0">
                    <a:solidFill>
                      <a:schemeClr val="tx1"/>
                    </a:solidFill>
                  </a:rPr>
                  <a:t>0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, T</a:t>
                </a:r>
                <a:r>
                  <a:rPr lang="it-IT" baseline="30000" dirty="0" smtClean="0">
                    <a:solidFill>
                      <a:schemeClr val="tx1"/>
                    </a:solidFill>
                  </a:rPr>
                  <a:t>1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, ... ,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T</a:t>
                </a:r>
                <a:r>
                  <a:rPr lang="it-IT" baseline="30000" dirty="0" err="1" smtClean="0">
                    <a:solidFill>
                      <a:schemeClr val="tx1"/>
                    </a:solidFill>
                  </a:rPr>
                  <a:t>k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 di profili, dove		  </a:t>
                </a:r>
                <a:r>
                  <a:rPr lang="it-IT" dirty="0" err="1">
                    <a:solidFill>
                      <a:schemeClr val="tx1"/>
                    </a:solidFill>
                  </a:rPr>
                  <a:t>T</a:t>
                </a:r>
                <a:r>
                  <a:rPr lang="it-IT" baseline="30000" dirty="0" err="1">
                    <a:solidFill>
                      <a:schemeClr val="tx1"/>
                    </a:solidFill>
                  </a:rPr>
                  <a:t>h</a:t>
                </a:r>
                <a:r>
                  <a:rPr lang="it-IT" dirty="0">
                    <a:solidFill>
                      <a:schemeClr val="tx1"/>
                    </a:solidFill>
                  </a:rPr>
                  <a:t> =〈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t</m:t>
                        </m:r>
                      </m:e>
                      <m:sub>
                        <m: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h</m:t>
                        </m:r>
                      </m:sup>
                    </m:sSubSup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t</m:t>
                        </m:r>
                      </m:e>
                      <m:sub>
                        <m: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2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h</m:t>
                        </m:r>
                      </m:sup>
                    </m:sSubSup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, ... 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t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k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h</m:t>
                        </m:r>
                      </m:sup>
                    </m:sSubSup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〉(vedi prossima slide),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spostando l’alternativa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z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: </a:t>
                </a:r>
              </a:p>
              <a:p>
                <a:pPr lvl="2"/>
                <a:r>
                  <a:rPr lang="it-IT" sz="1600" dirty="0" smtClean="0">
                    <a:solidFill>
                      <a:schemeClr val="tx1"/>
                    </a:solidFill>
                  </a:rPr>
                  <a:t>T</a:t>
                </a:r>
                <a:r>
                  <a:rPr lang="it-IT" sz="1600" baseline="30000" dirty="0" smtClean="0">
                    <a:solidFill>
                      <a:schemeClr val="tx1"/>
                    </a:solidFill>
                  </a:rPr>
                  <a:t>0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  è ottenuto spostando </a:t>
                </a:r>
                <a:r>
                  <a:rPr lang="it-IT" sz="1600" dirty="0" err="1" smtClean="0">
                    <a:solidFill>
                      <a:schemeClr val="tx1"/>
                    </a:solidFill>
                  </a:rPr>
                  <a:t>z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 in ultima posizione in ciascun ranking del profilo P</a:t>
                </a:r>
                <a:r>
                  <a:rPr lang="it-IT" sz="1600" baseline="30000" dirty="0" smtClean="0">
                    <a:solidFill>
                      <a:schemeClr val="tx1"/>
                    </a:solidFill>
                  </a:rPr>
                  <a:t>0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 </a:t>
                </a:r>
              </a:p>
              <a:p>
                <a:pPr lvl="2"/>
                <a:r>
                  <a:rPr lang="it-IT" sz="1600" dirty="0" smtClean="0">
                    <a:solidFill>
                      <a:schemeClr val="tx1"/>
                    </a:solidFill>
                  </a:rPr>
                  <a:t>per h &gt; 0, </a:t>
                </a:r>
                <a:r>
                  <a:rPr lang="it-IT" sz="1600" dirty="0" err="1" smtClean="0">
                    <a:solidFill>
                      <a:schemeClr val="tx1"/>
                    </a:solidFill>
                  </a:rPr>
                  <a:t>T</a:t>
                </a:r>
                <a:r>
                  <a:rPr lang="it-IT" sz="1600" baseline="30000" dirty="0" err="1" smtClean="0">
                    <a:solidFill>
                      <a:schemeClr val="tx1"/>
                    </a:solidFill>
                  </a:rPr>
                  <a:t>h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  </a:t>
                </a:r>
                <a:r>
                  <a:rPr lang="it-IT" sz="1600" dirty="0">
                    <a:solidFill>
                      <a:schemeClr val="tx1"/>
                    </a:solidFill>
                  </a:rPr>
                  <a:t>è ottenuto 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dal </a:t>
                </a:r>
                <a:r>
                  <a:rPr lang="it-IT" sz="1600" dirty="0">
                    <a:solidFill>
                      <a:schemeClr val="tx1"/>
                    </a:solidFill>
                  </a:rPr>
                  <a:t>profilo </a:t>
                </a:r>
                <a:r>
                  <a:rPr lang="it-IT" sz="1600" dirty="0" err="1">
                    <a:solidFill>
                      <a:schemeClr val="tx1"/>
                    </a:solidFill>
                  </a:rPr>
                  <a:t>P</a:t>
                </a:r>
                <a:r>
                  <a:rPr lang="it-IT" sz="1600" baseline="30000" dirty="0" err="1">
                    <a:solidFill>
                      <a:schemeClr val="tx1"/>
                    </a:solidFill>
                  </a:rPr>
                  <a:t>h</a:t>
                </a:r>
                <a:r>
                  <a:rPr lang="it-IT" sz="1600" dirty="0">
                    <a:solidFill>
                      <a:schemeClr val="tx1"/>
                    </a:solidFill>
                  </a:rPr>
                  <a:t> 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: l’alternativa </a:t>
                </a:r>
                <a:r>
                  <a:rPr lang="it-IT" sz="1600" dirty="0" err="1" smtClean="0">
                    <a:solidFill>
                      <a:schemeClr val="tx1"/>
                    </a:solidFill>
                  </a:rPr>
                  <a:t>z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 viene spostata </a:t>
                </a:r>
                <a:r>
                  <a:rPr lang="it-IT" sz="1600" dirty="0">
                    <a:solidFill>
                      <a:schemeClr val="tx1"/>
                    </a:solidFill>
                  </a:rPr>
                  <a:t>in prima posizione nei ranking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it-IT" sz="1600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t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it-IT" sz="160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i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it-IT" sz="160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h</m:t>
                        </m:r>
                      </m:sup>
                    </m:sSubSup>
                  </m:oMath>
                </a14:m>
                <a:r>
                  <a:rPr lang="it-IT" sz="1600" dirty="0">
                    <a:solidFill>
                      <a:schemeClr val="tx1"/>
                    </a:solidFill>
                  </a:rPr>
                  <a:t> con i </a:t>
                </a:r>
                <a14:m>
                  <m:oMath xmlns:m="http://schemas.openxmlformats.org/officeDocument/2006/math">
                    <m:r>
                      <a:rPr lang="it-IT" sz="16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≤</m:t>
                    </m:r>
                  </m:oMath>
                </a14:m>
                <a:r>
                  <a:rPr lang="it-IT" sz="1600" dirty="0">
                    <a:solidFill>
                      <a:schemeClr val="tx1"/>
                    </a:solidFill>
                  </a:rPr>
                  <a:t> h, in ultima posizione in tutti gli altri 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ranking, ossia</a:t>
                </a:r>
                <a:r>
                  <a:rPr lang="it-IT" sz="800" dirty="0">
                    <a:solidFill>
                      <a:schemeClr val="tx1"/>
                    </a:solidFill>
                  </a:rPr>
                  <a:t>																					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per </a:t>
                </a:r>
                <a:r>
                  <a:rPr lang="it-IT" sz="1600" dirty="0">
                    <a:solidFill>
                      <a:schemeClr val="tx1"/>
                    </a:solidFill>
                  </a:rPr>
                  <a:t>ogni i </a:t>
                </a:r>
                <a14:m>
                  <m:oMath xmlns:m="http://schemas.openxmlformats.org/officeDocument/2006/math">
                    <m:r>
                      <a:rPr lang="it-IT" sz="16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≤</m:t>
                    </m:r>
                  </m:oMath>
                </a14:m>
                <a:r>
                  <a:rPr lang="it-IT" sz="1600" dirty="0">
                    <a:solidFill>
                      <a:schemeClr val="tx1"/>
                    </a:solidFill>
                  </a:rPr>
                  <a:t> h,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𝜌</m:t>
                        </m:r>
                      </m:e>
                      <m:sub>
                        <m:r>
                          <a:rPr lang="it-IT" sz="16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  <m:sup>
                        <m:sSup>
                          <m:sSupPr>
                            <m:ctrlPr>
                              <a:rPr lang="it-IT" sz="160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it-IT" sz="1600" b="0" i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T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it-IT" sz="1600" b="0" i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h</m:t>
                            </m:r>
                          </m:sup>
                        </m:sSup>
                      </m:sup>
                    </m:sSubSup>
                  </m:oMath>
                </a14:m>
                <a:r>
                  <a:rPr lang="it-IT" sz="1600" dirty="0">
                    <a:solidFill>
                      <a:schemeClr val="tx1"/>
                    </a:solidFill>
                  </a:rPr>
                  <a:t>(x) = </a:t>
                </a:r>
                <a:r>
                  <a:rPr lang="it-IT" sz="1600" dirty="0" err="1">
                    <a:solidFill>
                      <a:schemeClr val="tx1"/>
                    </a:solidFill>
                  </a:rPr>
                  <a:t>n</a:t>
                </a:r>
                <a:r>
                  <a:rPr lang="it-IT" sz="1600" dirty="0">
                    <a:solidFill>
                      <a:schemeClr val="tx1"/>
                    </a:solidFill>
                  </a:rPr>
                  <a:t> – 1 </a:t>
                </a:r>
                <a:r>
                  <a:rPr lang="it-IT" sz="800" dirty="0">
                    <a:solidFill>
                      <a:schemeClr val="tx1"/>
                    </a:solidFill>
                  </a:rPr>
                  <a:t>																												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per </a:t>
                </a:r>
                <a:r>
                  <a:rPr lang="it-IT" sz="1600" dirty="0">
                    <a:solidFill>
                      <a:schemeClr val="tx1"/>
                    </a:solidFill>
                  </a:rPr>
                  <a:t>ogni i </a:t>
                </a:r>
                <a14:m>
                  <m:oMath xmlns:m="http://schemas.openxmlformats.org/officeDocument/2006/math">
                    <m:r>
                      <a:rPr lang="it-IT" sz="16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&gt;</m:t>
                    </m:r>
                  </m:oMath>
                </a14:m>
                <a:r>
                  <a:rPr lang="it-IT" sz="1600" dirty="0">
                    <a:solidFill>
                      <a:schemeClr val="tx1"/>
                    </a:solidFill>
                  </a:rPr>
                  <a:t> h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𝜌</m:t>
                        </m:r>
                      </m:e>
                      <m:sub>
                        <m:r>
                          <a:rPr lang="it-IT" sz="16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  <m:sup>
                        <m:sSup>
                          <m:sSupPr>
                            <m:ctrlPr>
                              <a:rPr lang="it-IT" sz="16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it-IT" sz="160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T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it-IT" sz="160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h</m:t>
                            </m:r>
                          </m:sup>
                        </m:sSup>
                      </m:sup>
                    </m:sSubSup>
                  </m:oMath>
                </a14:m>
                <a:r>
                  <a:rPr lang="it-IT" sz="1600" dirty="0">
                    <a:solidFill>
                      <a:schemeClr val="tx1"/>
                    </a:solidFill>
                  </a:rPr>
                  <a:t>(x) = 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0</a:t>
                </a:r>
              </a:p>
              <a:p>
                <a:pPr lvl="2"/>
                <a:endParaRPr lang="it-IT" sz="1600" dirty="0">
                  <a:solidFill>
                    <a:schemeClr val="tx1"/>
                  </a:solidFill>
                </a:endParaRPr>
              </a:p>
              <a:p>
                <a:pPr lvl="1"/>
                <a:r>
                  <a:rPr lang="it-IT" dirty="0">
                    <a:solidFill>
                      <a:schemeClr val="tx1"/>
                    </a:solidFill>
                  </a:rPr>
                  <a:t>per ogni h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{0, ..., k</a:t>
                </a:r>
                <a:r>
                  <a:rPr lang="it-IT" dirty="0">
                    <a:solidFill>
                      <a:schemeClr val="tx1"/>
                    </a:solidFill>
                  </a:rPr>
                  <a:t>}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, </a:t>
                </a:r>
                <a:r>
                  <a:rPr lang="it-IT" dirty="0">
                    <a:solidFill>
                      <a:schemeClr val="tx1"/>
                    </a:solidFill>
                  </a:rPr>
                  <a:t>indichiamo con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t</a:t>
                </a:r>
                <a:r>
                  <a:rPr lang="it-IT" baseline="30000" dirty="0" err="1" smtClean="0">
                    <a:solidFill>
                      <a:schemeClr val="tx1"/>
                    </a:solidFill>
                  </a:rPr>
                  <a:t>h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</a:t>
                </a:r>
                <a:r>
                  <a:rPr lang="it-IT" dirty="0">
                    <a:solidFill>
                      <a:schemeClr val="tx1"/>
                    </a:solidFill>
                  </a:rPr>
                  <a:t>il ranking collettivo associato a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T</a:t>
                </a:r>
                <a:r>
                  <a:rPr lang="it-IT" baseline="30000" dirty="0" err="1" smtClean="0">
                    <a:solidFill>
                      <a:schemeClr val="tx1"/>
                    </a:solidFill>
                  </a:rPr>
                  <a:t>h</a:t>
                </a:r>
                <a:r>
                  <a:rPr lang="it-IT" dirty="0">
                    <a:solidFill>
                      <a:schemeClr val="tx1"/>
                    </a:solidFill>
                  </a:rPr>
                  <a:t>, e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con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a:rPr lang="it-IT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𝜌</m:t>
                        </m:r>
                      </m:e>
                      <m:sup>
                        <m:sSub>
                          <m:sSubPr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it-IT" b="0" i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T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it-IT" b="0" i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h</m:t>
                            </m:r>
                          </m:sub>
                        </m:sSub>
                      </m:sup>
                    </m:sSup>
                  </m:oMath>
                </a14:m>
                <a:r>
                  <a:rPr lang="it-IT" dirty="0" smtClean="0">
                    <a:solidFill>
                      <a:schemeClr val="tx1"/>
                    </a:solidFill>
                  </a:rPr>
                  <a:t> la </a:t>
                </a:r>
                <a:r>
                  <a:rPr lang="it-IT" dirty="0">
                    <a:solidFill>
                      <a:schemeClr val="tx1"/>
                    </a:solidFill>
                  </a:rPr>
                  <a:t>funzione peso ad esso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associata</a:t>
                </a:r>
                <a:endParaRPr lang="it-IT" dirty="0" smtClean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" name="Segnaposto contenut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15256" y="906445"/>
                <a:ext cx="9140315" cy="5664476"/>
              </a:xfrm>
              <a:blipFill rotWithShape="0">
                <a:blip r:embed="rId2"/>
                <a:stretch>
                  <a:fillRect l="-467" t="-5490" r="-2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850704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113423" y="378783"/>
            <a:ext cx="8911687" cy="669431"/>
          </a:xfrm>
        </p:spPr>
        <p:txBody>
          <a:bodyPr/>
          <a:lstStyle/>
          <a:p>
            <a:r>
              <a:rPr lang="it-IT" dirty="0" smtClean="0"/>
              <a:t>Dimostrazione </a:t>
            </a:r>
            <a:r>
              <a:rPr lang="it-IT" smtClean="0"/>
              <a:t>del teorema di Arrow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2247155" y="1214790"/>
            <a:ext cx="8974602" cy="5103542"/>
          </a:xfrm>
        </p:spPr>
        <p:txBody>
          <a:bodyPr>
            <a:normAutofit/>
          </a:bodyPr>
          <a:lstStyle/>
          <a:p>
            <a:r>
              <a:rPr lang="it-IT" sz="2400" dirty="0" smtClean="0">
                <a:solidFill>
                  <a:schemeClr val="tx1"/>
                </a:solidFill>
              </a:rPr>
              <a:t>	</a:t>
            </a:r>
            <a:r>
              <a:rPr lang="it-IT" dirty="0">
                <a:solidFill>
                  <a:schemeClr val="tx1"/>
                </a:solidFill>
              </a:rPr>
              <a:t> </a:t>
            </a:r>
            <a:r>
              <a:rPr lang="it-IT" dirty="0" smtClean="0">
                <a:solidFill>
                  <a:schemeClr val="tx1"/>
                </a:solidFill>
              </a:rPr>
              <a:t>La </a:t>
            </a:r>
            <a:r>
              <a:rPr lang="it-IT" dirty="0">
                <a:solidFill>
                  <a:schemeClr val="tx1"/>
                </a:solidFill>
              </a:rPr>
              <a:t>nuova sequenza T</a:t>
            </a:r>
            <a:r>
              <a:rPr lang="it-IT" baseline="30000" dirty="0">
                <a:solidFill>
                  <a:schemeClr val="tx1"/>
                </a:solidFill>
              </a:rPr>
              <a:t>0</a:t>
            </a:r>
            <a:r>
              <a:rPr lang="it-IT" dirty="0">
                <a:solidFill>
                  <a:schemeClr val="tx1"/>
                </a:solidFill>
              </a:rPr>
              <a:t>, T</a:t>
            </a:r>
            <a:r>
              <a:rPr lang="it-IT" baseline="30000" dirty="0">
                <a:solidFill>
                  <a:schemeClr val="tx1"/>
                </a:solidFill>
              </a:rPr>
              <a:t>1</a:t>
            </a:r>
            <a:r>
              <a:rPr lang="it-IT" dirty="0">
                <a:solidFill>
                  <a:schemeClr val="tx1"/>
                </a:solidFill>
              </a:rPr>
              <a:t>, ... , </a:t>
            </a:r>
            <a:r>
              <a:rPr lang="it-IT" dirty="0" err="1">
                <a:solidFill>
                  <a:schemeClr val="tx1"/>
                </a:solidFill>
              </a:rPr>
              <a:t>T</a:t>
            </a:r>
            <a:r>
              <a:rPr lang="it-IT" baseline="30000" dirty="0" err="1">
                <a:solidFill>
                  <a:schemeClr val="tx1"/>
                </a:solidFill>
              </a:rPr>
              <a:t>k</a:t>
            </a:r>
            <a:r>
              <a:rPr lang="it-IT" dirty="0">
                <a:solidFill>
                  <a:schemeClr val="tx1"/>
                </a:solidFill>
              </a:rPr>
              <a:t>  di profili </a:t>
            </a:r>
            <a:r>
              <a:rPr lang="it-IT" sz="2400" dirty="0" smtClean="0">
                <a:solidFill>
                  <a:schemeClr val="tx1"/>
                </a:solidFill>
              </a:rPr>
              <a:t>																												</a:t>
            </a:r>
            <a:r>
              <a:rPr lang="it-IT" dirty="0">
                <a:solidFill>
                  <a:schemeClr val="tx1"/>
                </a:solidFill>
              </a:rPr>
              <a:t>T</a:t>
            </a:r>
            <a:r>
              <a:rPr lang="it-IT" baseline="30000" dirty="0" smtClean="0">
                <a:solidFill>
                  <a:schemeClr val="tx1"/>
                </a:solidFill>
              </a:rPr>
              <a:t>0 </a:t>
            </a:r>
            <a:r>
              <a:rPr lang="it-IT" dirty="0" smtClean="0">
                <a:solidFill>
                  <a:schemeClr val="tx1"/>
                </a:solidFill>
              </a:rPr>
              <a:t>      </a:t>
            </a:r>
            <a:r>
              <a:rPr lang="it-IT" dirty="0" smtClean="0">
                <a:solidFill>
                  <a:schemeClr val="tx1"/>
                </a:solidFill>
              </a:rPr>
              <a:t>					   </a:t>
            </a:r>
            <a:r>
              <a:rPr lang="it-IT" dirty="0">
                <a:solidFill>
                  <a:schemeClr val="tx1"/>
                </a:solidFill>
              </a:rPr>
              <a:t>T</a:t>
            </a:r>
            <a:r>
              <a:rPr lang="it-IT" baseline="30000" dirty="0" smtClean="0">
                <a:solidFill>
                  <a:schemeClr val="tx1"/>
                </a:solidFill>
              </a:rPr>
              <a:t>1</a:t>
            </a:r>
            <a:r>
              <a:rPr lang="it-IT" dirty="0" smtClean="0">
                <a:solidFill>
                  <a:schemeClr val="tx1"/>
                </a:solidFill>
              </a:rPr>
              <a:t> </a:t>
            </a:r>
            <a:r>
              <a:rPr lang="it-IT" dirty="0" smtClean="0">
                <a:solidFill>
                  <a:schemeClr val="tx1"/>
                </a:solidFill>
              </a:rPr>
              <a:t>						 </a:t>
            </a:r>
            <a:r>
              <a:rPr lang="it-IT" dirty="0" smtClean="0">
                <a:solidFill>
                  <a:schemeClr val="tx1"/>
                </a:solidFill>
              </a:rPr>
              <a:t>	T</a:t>
            </a:r>
            <a:r>
              <a:rPr lang="it-IT" baseline="30000" dirty="0" smtClean="0">
                <a:solidFill>
                  <a:schemeClr val="tx1"/>
                </a:solidFill>
              </a:rPr>
              <a:t>2  </a:t>
            </a:r>
            <a:r>
              <a:rPr lang="it-IT" dirty="0" smtClean="0">
                <a:solidFill>
                  <a:schemeClr val="tx1"/>
                </a:solidFill>
              </a:rPr>
              <a:t> </a:t>
            </a:r>
            <a:r>
              <a:rPr lang="it-IT" sz="2400" dirty="0" smtClean="0">
                <a:solidFill>
                  <a:schemeClr val="tx1"/>
                </a:solidFill>
              </a:rPr>
              <a:t>																																																																																																						 </a:t>
            </a:r>
            <a:r>
              <a:rPr lang="it-IT" dirty="0" smtClean="0">
                <a:solidFill>
                  <a:schemeClr val="tx1"/>
                </a:solidFill>
              </a:rPr>
              <a:t>...   	</a:t>
            </a:r>
            <a:r>
              <a:rPr lang="it-IT" dirty="0" err="1" smtClean="0">
                <a:solidFill>
                  <a:schemeClr val="tx1"/>
                </a:solidFill>
              </a:rPr>
              <a:t>T</a:t>
            </a:r>
            <a:r>
              <a:rPr lang="it-IT" baseline="30000" dirty="0" err="1" smtClean="0">
                <a:solidFill>
                  <a:schemeClr val="tx1"/>
                </a:solidFill>
              </a:rPr>
              <a:t>h</a:t>
            </a:r>
            <a:r>
              <a:rPr lang="it-IT" dirty="0" smtClean="0">
                <a:solidFill>
                  <a:schemeClr val="tx1"/>
                </a:solidFill>
              </a:rPr>
              <a:t> </a:t>
            </a:r>
            <a:r>
              <a:rPr lang="it-IT" dirty="0" smtClean="0">
                <a:solidFill>
                  <a:schemeClr val="tx1"/>
                </a:solidFill>
              </a:rPr>
              <a:t>							...      </a:t>
            </a:r>
            <a:r>
              <a:rPr lang="it-IT" dirty="0" err="1" smtClean="0">
                <a:solidFill>
                  <a:schemeClr val="tx1"/>
                </a:solidFill>
              </a:rPr>
              <a:t>T</a:t>
            </a:r>
            <a:r>
              <a:rPr lang="it-IT" baseline="30000" dirty="0" err="1" smtClean="0">
                <a:solidFill>
                  <a:schemeClr val="tx1"/>
                </a:solidFill>
              </a:rPr>
              <a:t>k</a:t>
            </a:r>
            <a:endParaRPr lang="it-IT" baseline="30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" name="Tabella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03766017"/>
                  </p:ext>
                </p:extLst>
              </p:nvPr>
            </p:nvGraphicFramePr>
            <p:xfrm>
              <a:off x="3111731" y="1907604"/>
              <a:ext cx="2388640" cy="1980344"/>
            </p:xfrm>
            <a:graphic>
              <a:graphicData uri="http://schemas.openxmlformats.org/drawingml/2006/table">
                <a:tbl>
                  <a:tblPr firstCol="1">
                    <a:tableStyleId>{1E171933-4619-4E11-9A3F-F7608DF75F80}</a:tableStyleId>
                  </a:tblPr>
                  <a:tblGrid>
                    <a:gridCol w="521338"/>
                    <a:gridCol w="397460"/>
                    <a:gridCol w="1046865"/>
                    <a:gridCol w="422977"/>
                  </a:tblGrid>
                  <a:tr h="36494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400" i="1" smtClean="0">
                                        <a:latin typeface="Cambria Math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it-IT" sz="1400" smtClean="0">
                                        <a:latin typeface="Cambria Math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it-IT" sz="1400" smtClean="0">
                                        <a:latin typeface="Cambria Math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it-IT" sz="1400" smtClean="0">
                                        <a:latin typeface="Cambria Math" charset="0"/>
                                      </a:rPr>
                                      <m:t>𝟎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     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</a:t>
                          </a:r>
                          <a:r>
                            <a:rPr lang="it-IT" sz="1400" dirty="0" err="1" smtClean="0"/>
                            <a:t>xz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2307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400" i="1" smtClean="0">
                                        <a:latin typeface="Cambria Math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it-IT" sz="1400" smtClean="0">
                                        <a:latin typeface="Cambria Math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it-IT" sz="1400" b="1" i="0" smtClean="0">
                                        <a:latin typeface="Cambria Math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it-IT" sz="1400" smtClean="0">
                                        <a:latin typeface="Cambria Math" charset="0"/>
                                      </a:rPr>
                                      <m:t>𝟎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     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</a:t>
                          </a:r>
                          <a:r>
                            <a:rPr lang="it-IT" sz="1400" dirty="0" err="1" smtClean="0"/>
                            <a:t>xz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23079"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 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     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</a:t>
                          </a:r>
                          <a:r>
                            <a:rPr lang="it-IT" sz="1400" dirty="0" err="1" smtClean="0"/>
                            <a:t>xz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2307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400" i="1" smtClean="0">
                                        <a:latin typeface="Cambria Math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it-IT" sz="1400" smtClean="0">
                                        <a:latin typeface="Cambria Math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it-IT" sz="1400" b="1" i="0" smtClean="0">
                                        <a:latin typeface="Cambria Math" charset="0"/>
                                      </a:rPr>
                                      <m:t>𝐡</m:t>
                                    </m:r>
                                  </m:sub>
                                  <m:sup>
                                    <m:r>
                                      <a:rPr lang="it-IT" sz="1400" smtClean="0">
                                        <a:latin typeface="Cambria Math" charset="0"/>
                                      </a:rPr>
                                      <m:t>𝟎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     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</a:t>
                          </a:r>
                          <a:r>
                            <a:rPr lang="it-IT" sz="1400" dirty="0" err="1" smtClean="0"/>
                            <a:t>xz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23079"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 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     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</a:t>
                          </a:r>
                          <a:r>
                            <a:rPr lang="it-IT" sz="1400" dirty="0" err="1" smtClean="0"/>
                            <a:t>xz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2307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400" i="1" smtClean="0">
                                        <a:latin typeface="Cambria Math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it-IT" sz="1400" smtClean="0">
                                        <a:latin typeface="Cambria Math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it-IT" sz="1400" b="1" i="0" smtClean="0">
                                        <a:latin typeface="Cambria Math" charset="0"/>
                                      </a:rPr>
                                      <m:t>𝐤</m:t>
                                    </m:r>
                                  </m:sub>
                                  <m:sup>
                                    <m:r>
                                      <a:rPr lang="it-IT" sz="1400" smtClean="0">
                                        <a:latin typeface="Cambria Math" charset="0"/>
                                      </a:rPr>
                                      <m:t>𝟎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     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</a:t>
                          </a:r>
                          <a:r>
                            <a:rPr lang="it-IT" sz="1400" dirty="0" err="1" smtClean="0"/>
                            <a:t>xz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</a:tbl>
              </a:graphicData>
            </a:graphic>
          </p:graphicFrame>
        </mc:Choice>
        <mc:Fallback>
          <p:graphicFrame>
            <p:nvGraphicFramePr>
              <p:cNvPr id="5" name="Tabella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03766017"/>
                  </p:ext>
                </p:extLst>
              </p:nvPr>
            </p:nvGraphicFramePr>
            <p:xfrm>
              <a:off x="3111731" y="1907604"/>
              <a:ext cx="2388640" cy="1980344"/>
            </p:xfrm>
            <a:graphic>
              <a:graphicData uri="http://schemas.openxmlformats.org/drawingml/2006/table">
                <a:tbl>
                  <a:tblPr firstCol="1">
                    <a:tableStyleId>{1E171933-4619-4E11-9A3F-F7608DF75F80}</a:tableStyleId>
                  </a:tblPr>
                  <a:tblGrid>
                    <a:gridCol w="521338"/>
                    <a:gridCol w="397460"/>
                    <a:gridCol w="1046865"/>
                    <a:gridCol w="422977"/>
                  </a:tblGrid>
                  <a:tr h="364949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1163" t="-1667" r="-359302" b="-45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     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</a:t>
                          </a:r>
                          <a:r>
                            <a:rPr lang="it-IT" sz="1400" dirty="0" err="1" smtClean="0"/>
                            <a:t>xz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23079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1163" t="-115094" r="-359302" b="-4150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     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</a:t>
                          </a:r>
                          <a:r>
                            <a:rPr lang="it-IT" sz="1400" dirty="0" err="1" smtClean="0"/>
                            <a:t>xz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23079"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 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     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</a:t>
                          </a:r>
                          <a:r>
                            <a:rPr lang="it-IT" sz="1400" dirty="0" err="1" smtClean="0"/>
                            <a:t>xz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23079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1163" t="-309259" r="-359302" b="-2092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     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</a:t>
                          </a:r>
                          <a:r>
                            <a:rPr lang="it-IT" sz="1400" dirty="0" err="1" smtClean="0"/>
                            <a:t>xz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23079"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 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     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</a:t>
                          </a:r>
                          <a:r>
                            <a:rPr lang="it-IT" sz="1400" dirty="0" err="1" smtClean="0"/>
                            <a:t>xz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23079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1163" t="-516981" r="-359302" b="-132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     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</a:t>
                          </a:r>
                          <a:r>
                            <a:rPr lang="it-IT" sz="1400" dirty="0" err="1" smtClean="0"/>
                            <a:t>xz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6" name="Tabella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07274150"/>
                  </p:ext>
                </p:extLst>
              </p:nvPr>
            </p:nvGraphicFramePr>
            <p:xfrm>
              <a:off x="6119718" y="1984917"/>
              <a:ext cx="2388640" cy="1933911"/>
            </p:xfrm>
            <a:graphic>
              <a:graphicData uri="http://schemas.openxmlformats.org/drawingml/2006/table">
                <a:tbl>
                  <a:tblPr firstCol="1">
                    <a:tableStyleId>{1E171933-4619-4E11-9A3F-F7608DF75F80}</a:tableStyleId>
                  </a:tblPr>
                  <a:tblGrid>
                    <a:gridCol w="521338"/>
                    <a:gridCol w="397460"/>
                    <a:gridCol w="1046865"/>
                    <a:gridCol w="422977"/>
                  </a:tblGrid>
                  <a:tr h="28763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400" i="1" smtClean="0">
                                        <a:latin typeface="Cambria Math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it-IT" sz="1400" smtClean="0">
                                        <a:latin typeface="Cambria Math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it-IT" sz="1400" smtClean="0">
                                        <a:latin typeface="Cambria Math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it-IT" sz="1400" b="1" i="0" smtClean="0">
                                        <a:latin typeface="Cambria Math" charset="0"/>
                                      </a:rPr>
                                      <m:t>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</a:t>
                          </a:r>
                          <a:r>
                            <a:rPr lang="it-IT" sz="1400" dirty="0" err="1" smtClean="0"/>
                            <a:t>zx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     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2307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400" i="1" smtClean="0">
                                        <a:latin typeface="Cambria Math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it-IT" sz="1400" smtClean="0">
                                        <a:latin typeface="Cambria Math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it-IT" sz="1400" b="1" i="0" smtClean="0">
                                        <a:latin typeface="Cambria Math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it-IT" sz="1400" b="1" i="0" smtClean="0">
                                        <a:latin typeface="Cambria Math" charset="0"/>
                                      </a:rPr>
                                      <m:t>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     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</a:t>
                          </a:r>
                          <a:r>
                            <a:rPr lang="it-IT" sz="1400" dirty="0" err="1" smtClean="0"/>
                            <a:t>xz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23079"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 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     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</a:t>
                          </a:r>
                          <a:r>
                            <a:rPr lang="it-IT" sz="1400" dirty="0" err="1" smtClean="0"/>
                            <a:t>xz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2307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400" i="1" smtClean="0">
                                        <a:latin typeface="Cambria Math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it-IT" sz="1400" smtClean="0">
                                        <a:latin typeface="Cambria Math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it-IT" sz="1400" b="1" i="0" smtClean="0">
                                        <a:latin typeface="Cambria Math" charset="0"/>
                                      </a:rPr>
                                      <m:t>𝐡</m:t>
                                    </m:r>
                                  </m:sub>
                                  <m:sup>
                                    <m:r>
                                      <a:rPr lang="it-IT" sz="1400" b="1" i="0" smtClean="0">
                                        <a:latin typeface="Cambria Math" charset="0"/>
                                      </a:rPr>
                                      <m:t>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     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</a:t>
                          </a:r>
                          <a:r>
                            <a:rPr lang="it-IT" sz="1400" dirty="0" err="1" smtClean="0"/>
                            <a:t>xz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23079"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 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     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</a:t>
                          </a:r>
                          <a:r>
                            <a:rPr lang="it-IT" sz="1400" dirty="0" err="1" smtClean="0"/>
                            <a:t>xz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2307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400" i="1" smtClean="0">
                                        <a:latin typeface="Cambria Math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it-IT" sz="1400" smtClean="0">
                                        <a:latin typeface="Cambria Math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it-IT" sz="1400" b="1" i="0" smtClean="0">
                                        <a:latin typeface="Cambria Math" charset="0"/>
                                      </a:rPr>
                                      <m:t>𝐤</m:t>
                                    </m:r>
                                  </m:sub>
                                  <m:sup>
                                    <m:r>
                                      <a:rPr lang="it-IT" sz="1400" b="1" i="0" smtClean="0">
                                        <a:latin typeface="Cambria Math" charset="0"/>
                                      </a:rPr>
                                      <m:t>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     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</a:t>
                          </a:r>
                          <a:r>
                            <a:rPr lang="it-IT" sz="1400" dirty="0" err="1" smtClean="0"/>
                            <a:t>xz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</a:tbl>
              </a:graphicData>
            </a:graphic>
          </p:graphicFrame>
        </mc:Choice>
        <mc:Fallback>
          <p:graphicFrame>
            <p:nvGraphicFramePr>
              <p:cNvPr id="6" name="Tabella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07274150"/>
                  </p:ext>
                </p:extLst>
              </p:nvPr>
            </p:nvGraphicFramePr>
            <p:xfrm>
              <a:off x="6119718" y="1984917"/>
              <a:ext cx="2388640" cy="1933911"/>
            </p:xfrm>
            <a:graphic>
              <a:graphicData uri="http://schemas.openxmlformats.org/drawingml/2006/table">
                <a:tbl>
                  <a:tblPr firstCol="1">
                    <a:tableStyleId>{1E171933-4619-4E11-9A3F-F7608DF75F80}</a:tableStyleId>
                  </a:tblPr>
                  <a:tblGrid>
                    <a:gridCol w="521338"/>
                    <a:gridCol w="397460"/>
                    <a:gridCol w="1046865"/>
                    <a:gridCol w="422977"/>
                  </a:tblGrid>
                  <a:tr h="318516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163" t="-1923" r="-359302" b="-5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</a:t>
                          </a:r>
                          <a:r>
                            <a:rPr lang="it-IT" sz="1400" dirty="0" err="1" smtClean="0"/>
                            <a:t>zx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     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23079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163" t="-100000" r="-359302" b="-4150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     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</a:t>
                          </a:r>
                          <a:r>
                            <a:rPr lang="it-IT" sz="1400" dirty="0" err="1" smtClean="0"/>
                            <a:t>xz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23079"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 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     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</a:t>
                          </a:r>
                          <a:r>
                            <a:rPr lang="it-IT" sz="1400" dirty="0" err="1" smtClean="0"/>
                            <a:t>xz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23079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163" t="-301887" r="-359302" b="-2132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     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</a:t>
                          </a:r>
                          <a:r>
                            <a:rPr lang="it-IT" sz="1400" dirty="0" err="1" smtClean="0"/>
                            <a:t>xz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23079"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 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     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</a:t>
                          </a:r>
                          <a:r>
                            <a:rPr lang="it-IT" sz="1400" dirty="0" err="1" smtClean="0"/>
                            <a:t>xz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23079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163" t="-501887" r="-359302" b="-132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     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</a:t>
                          </a:r>
                          <a:r>
                            <a:rPr lang="it-IT" sz="1400" dirty="0" err="1" smtClean="0"/>
                            <a:t>xz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7" name="Tabella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57657721"/>
                  </p:ext>
                </p:extLst>
              </p:nvPr>
            </p:nvGraphicFramePr>
            <p:xfrm>
              <a:off x="9127705" y="1954037"/>
              <a:ext cx="2388640" cy="1933911"/>
            </p:xfrm>
            <a:graphic>
              <a:graphicData uri="http://schemas.openxmlformats.org/drawingml/2006/table">
                <a:tbl>
                  <a:tblPr firstCol="1">
                    <a:tableStyleId>{1E171933-4619-4E11-9A3F-F7608DF75F80}</a:tableStyleId>
                  </a:tblPr>
                  <a:tblGrid>
                    <a:gridCol w="521338"/>
                    <a:gridCol w="397460"/>
                    <a:gridCol w="1046865"/>
                    <a:gridCol w="422977"/>
                  </a:tblGrid>
                  <a:tr h="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400" i="1" smtClean="0">
                                        <a:latin typeface="Cambria Math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it-IT" sz="1400" smtClean="0">
                                        <a:latin typeface="Cambria Math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it-IT" sz="1400" smtClean="0">
                                        <a:latin typeface="Cambria Math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it-IT" sz="1400" b="1" i="0" smtClean="0">
                                        <a:latin typeface="Cambria Math" charset="0"/>
                                      </a:rPr>
                                      <m:t>𝟐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</a:t>
                          </a:r>
                          <a:r>
                            <a:rPr lang="it-IT" sz="1400" dirty="0" err="1" smtClean="0"/>
                            <a:t>zx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     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2307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400" i="1" smtClean="0">
                                        <a:latin typeface="Cambria Math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it-IT" sz="1400" smtClean="0">
                                        <a:latin typeface="Cambria Math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it-IT" sz="1400" b="1" i="0" smtClean="0">
                                        <a:latin typeface="Cambria Math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it-IT" sz="1400" b="1" i="0" smtClean="0">
                                        <a:latin typeface="Cambria Math" charset="0"/>
                                      </a:rPr>
                                      <m:t>𝟐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</a:t>
                          </a:r>
                          <a:r>
                            <a:rPr lang="it-IT" sz="1400" dirty="0" err="1" smtClean="0"/>
                            <a:t>zx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     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23079"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 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     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</a:t>
                          </a:r>
                          <a:r>
                            <a:rPr lang="it-IT" sz="1400" dirty="0" err="1" smtClean="0"/>
                            <a:t>xz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2307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400" i="1" smtClean="0">
                                        <a:latin typeface="Cambria Math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it-IT" sz="1400" smtClean="0">
                                        <a:latin typeface="Cambria Math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it-IT" sz="1400" b="1" i="0" smtClean="0">
                                        <a:latin typeface="Cambria Math" charset="0"/>
                                      </a:rPr>
                                      <m:t>𝐡</m:t>
                                    </m:r>
                                  </m:sub>
                                  <m:sup>
                                    <m:r>
                                      <a:rPr lang="it-IT" sz="1400" b="1" i="0" smtClean="0">
                                        <a:latin typeface="Cambria Math" charset="0"/>
                                      </a:rPr>
                                      <m:t>𝟐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     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</a:t>
                          </a:r>
                          <a:r>
                            <a:rPr lang="it-IT" sz="1400" dirty="0" err="1" smtClean="0"/>
                            <a:t>xz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23079"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 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     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</a:t>
                          </a:r>
                          <a:r>
                            <a:rPr lang="it-IT" sz="1400" dirty="0" err="1" smtClean="0"/>
                            <a:t>xz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2307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400" i="1" smtClean="0">
                                        <a:latin typeface="Cambria Math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it-IT" sz="1400" smtClean="0">
                                        <a:latin typeface="Cambria Math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it-IT" sz="1400" b="1" i="0" smtClean="0">
                                        <a:latin typeface="Cambria Math" charset="0"/>
                                      </a:rPr>
                                      <m:t>𝐤</m:t>
                                    </m:r>
                                  </m:sub>
                                  <m:sup>
                                    <m:r>
                                      <a:rPr lang="it-IT" sz="1400" b="1" i="0" smtClean="0">
                                        <a:latin typeface="Cambria Math" charset="0"/>
                                      </a:rPr>
                                      <m:t>𝟐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     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</a:t>
                          </a:r>
                          <a:r>
                            <a:rPr lang="it-IT" sz="1400" dirty="0" err="1" smtClean="0"/>
                            <a:t>xz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</a:tbl>
              </a:graphicData>
            </a:graphic>
          </p:graphicFrame>
        </mc:Choice>
        <mc:Fallback>
          <p:graphicFrame>
            <p:nvGraphicFramePr>
              <p:cNvPr id="7" name="Tabella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57657721"/>
                  </p:ext>
                </p:extLst>
              </p:nvPr>
            </p:nvGraphicFramePr>
            <p:xfrm>
              <a:off x="9127705" y="1954037"/>
              <a:ext cx="2388640" cy="1933911"/>
            </p:xfrm>
            <a:graphic>
              <a:graphicData uri="http://schemas.openxmlformats.org/drawingml/2006/table">
                <a:tbl>
                  <a:tblPr firstCol="1">
                    <a:tableStyleId>{1E171933-4619-4E11-9A3F-F7608DF75F80}</a:tableStyleId>
                  </a:tblPr>
                  <a:tblGrid>
                    <a:gridCol w="521338"/>
                    <a:gridCol w="397460"/>
                    <a:gridCol w="1046865"/>
                    <a:gridCol w="422977"/>
                  </a:tblGrid>
                  <a:tr h="318516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1163" t="-1923" r="-359302" b="-5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</a:t>
                          </a:r>
                          <a:r>
                            <a:rPr lang="it-IT" sz="1400" dirty="0" err="1" smtClean="0"/>
                            <a:t>zx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     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23079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1163" t="-100000" r="-359302" b="-4150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</a:t>
                          </a:r>
                          <a:r>
                            <a:rPr lang="it-IT" sz="1400" dirty="0" err="1" smtClean="0"/>
                            <a:t>zx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     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23079"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 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     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</a:t>
                          </a:r>
                          <a:r>
                            <a:rPr lang="it-IT" sz="1400" dirty="0" err="1" smtClean="0"/>
                            <a:t>xz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23079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1163" t="-301887" r="-359302" b="-2132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     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</a:t>
                          </a:r>
                          <a:r>
                            <a:rPr lang="it-IT" sz="1400" dirty="0" err="1" smtClean="0"/>
                            <a:t>xz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23079"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 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     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</a:t>
                          </a:r>
                          <a:r>
                            <a:rPr lang="it-IT" sz="1400" dirty="0" err="1" smtClean="0"/>
                            <a:t>xz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23079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1163" t="-501887" r="-359302" b="-132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     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</a:t>
                          </a:r>
                          <a:r>
                            <a:rPr lang="it-IT" sz="1400" dirty="0" err="1" smtClean="0"/>
                            <a:t>xz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8" name="Tabella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2870617"/>
                  </p:ext>
                </p:extLst>
              </p:nvPr>
            </p:nvGraphicFramePr>
            <p:xfrm>
              <a:off x="4537984" y="4281540"/>
              <a:ext cx="2388640" cy="1940978"/>
            </p:xfrm>
            <a:graphic>
              <a:graphicData uri="http://schemas.openxmlformats.org/drawingml/2006/table">
                <a:tbl>
                  <a:tblPr firstCol="1">
                    <a:tableStyleId>{1E171933-4619-4E11-9A3F-F7608DF75F80}</a:tableStyleId>
                  </a:tblPr>
                  <a:tblGrid>
                    <a:gridCol w="521338"/>
                    <a:gridCol w="397460"/>
                    <a:gridCol w="1046865"/>
                    <a:gridCol w="422977"/>
                  </a:tblGrid>
                  <a:tr h="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400" i="1" smtClean="0">
                                        <a:latin typeface="Cambria Math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it-IT" sz="1400" smtClean="0">
                                        <a:latin typeface="Cambria Math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it-IT" sz="1400" smtClean="0">
                                        <a:latin typeface="Cambria Math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it-IT" sz="1400" b="1" i="0" smtClean="0">
                                        <a:latin typeface="Cambria Math" charset="0"/>
                                      </a:rPr>
                                      <m:t>𝐡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</a:t>
                          </a:r>
                          <a:r>
                            <a:rPr lang="it-IT" sz="1400" dirty="0" err="1" smtClean="0"/>
                            <a:t>zx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     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2307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400" i="1" smtClean="0">
                                        <a:latin typeface="Cambria Math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it-IT" sz="1400" smtClean="0">
                                        <a:latin typeface="Cambria Math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it-IT" sz="1400" b="1" i="0" smtClean="0">
                                        <a:latin typeface="Cambria Math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it-IT" sz="1400" b="1" i="0" smtClean="0">
                                        <a:latin typeface="Cambria Math" charset="0"/>
                                      </a:rPr>
                                      <m:t>𝐡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</a:t>
                          </a:r>
                          <a:r>
                            <a:rPr lang="it-IT" sz="1400" dirty="0" err="1" smtClean="0"/>
                            <a:t>zx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     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23079"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 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</a:t>
                          </a:r>
                          <a:r>
                            <a:rPr lang="it-IT" sz="1400" dirty="0" err="1" smtClean="0"/>
                            <a:t>zx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     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... 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2307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400" i="1" smtClean="0">
                                        <a:latin typeface="Cambria Math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it-IT" sz="1400" smtClean="0">
                                        <a:latin typeface="Cambria Math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it-IT" sz="1400" b="1" i="0" smtClean="0">
                                        <a:latin typeface="Cambria Math" charset="0"/>
                                      </a:rPr>
                                      <m:t>𝐡</m:t>
                                    </m:r>
                                  </m:sub>
                                  <m:sup>
                                    <m:r>
                                      <a:rPr lang="it-IT" sz="1400" b="1" i="0" smtClean="0">
                                        <a:latin typeface="Cambria Math" charset="0"/>
                                      </a:rPr>
                                      <m:t>𝐡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</a:t>
                          </a:r>
                          <a:r>
                            <a:rPr lang="it-IT" sz="1400" dirty="0" err="1" smtClean="0"/>
                            <a:t>zx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     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23079"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 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     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</a:t>
                          </a:r>
                          <a:r>
                            <a:rPr lang="it-IT" sz="1400" dirty="0" err="1" smtClean="0"/>
                            <a:t>xz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2307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400" i="1" smtClean="0">
                                        <a:latin typeface="Cambria Math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it-IT" sz="1400" smtClean="0">
                                        <a:latin typeface="Cambria Math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it-IT" sz="1400" b="1" i="0" smtClean="0">
                                        <a:latin typeface="Cambria Math" charset="0"/>
                                      </a:rPr>
                                      <m:t>𝐤</m:t>
                                    </m:r>
                                  </m:sub>
                                  <m:sup>
                                    <m:r>
                                      <a:rPr lang="it-IT" sz="1400" b="1" i="0" smtClean="0">
                                        <a:latin typeface="Cambria Math" charset="0"/>
                                      </a:rPr>
                                      <m:t>𝐡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     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</a:t>
                          </a:r>
                          <a:r>
                            <a:rPr lang="it-IT" sz="1400" dirty="0" err="1" smtClean="0"/>
                            <a:t>xz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</a:tbl>
              </a:graphicData>
            </a:graphic>
          </p:graphicFrame>
        </mc:Choice>
        <mc:Fallback>
          <p:graphicFrame>
            <p:nvGraphicFramePr>
              <p:cNvPr id="8" name="Tabella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2870617"/>
                  </p:ext>
                </p:extLst>
              </p:nvPr>
            </p:nvGraphicFramePr>
            <p:xfrm>
              <a:off x="4537984" y="4281540"/>
              <a:ext cx="2388640" cy="1940978"/>
            </p:xfrm>
            <a:graphic>
              <a:graphicData uri="http://schemas.openxmlformats.org/drawingml/2006/table">
                <a:tbl>
                  <a:tblPr firstCol="1">
                    <a:tableStyleId>{1E171933-4619-4E11-9A3F-F7608DF75F80}</a:tableStyleId>
                  </a:tblPr>
                  <a:tblGrid>
                    <a:gridCol w="521338"/>
                    <a:gridCol w="397460"/>
                    <a:gridCol w="1046865"/>
                    <a:gridCol w="422977"/>
                  </a:tblGrid>
                  <a:tr h="321755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5"/>
                          <a:stretch>
                            <a:fillRect l="-1163" t="-1887" r="-359302" b="-5150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</a:t>
                          </a:r>
                          <a:r>
                            <a:rPr lang="it-IT" sz="1400" dirty="0" err="1" smtClean="0"/>
                            <a:t>zx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     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23079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5"/>
                          <a:stretch>
                            <a:fillRect l="-1163" t="-101887" r="-359302" b="-4150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</a:t>
                          </a:r>
                          <a:r>
                            <a:rPr lang="it-IT" sz="1400" dirty="0" err="1" smtClean="0"/>
                            <a:t>zx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     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23079"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 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</a:t>
                          </a:r>
                          <a:r>
                            <a:rPr lang="it-IT" sz="1400" dirty="0" err="1" smtClean="0"/>
                            <a:t>zx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     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... 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24993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5"/>
                          <a:stretch>
                            <a:fillRect l="-1163" t="-301887" r="-359302" b="-2150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</a:t>
                          </a:r>
                          <a:r>
                            <a:rPr lang="it-IT" sz="1400" dirty="0" err="1" smtClean="0"/>
                            <a:t>zx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     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23079"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 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     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</a:t>
                          </a:r>
                          <a:r>
                            <a:rPr lang="it-IT" sz="1400" dirty="0" err="1" smtClean="0"/>
                            <a:t>xz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24993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5"/>
                          <a:stretch>
                            <a:fillRect l="-1163" t="-503774" r="-359302" b="-132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     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</a:t>
                          </a:r>
                          <a:r>
                            <a:rPr lang="it-IT" sz="1400" dirty="0" err="1" smtClean="0"/>
                            <a:t>xz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9" name="Tabella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90032127"/>
                  </p:ext>
                </p:extLst>
              </p:nvPr>
            </p:nvGraphicFramePr>
            <p:xfrm>
              <a:off x="8312542" y="4281540"/>
              <a:ext cx="2388640" cy="1940978"/>
            </p:xfrm>
            <a:graphic>
              <a:graphicData uri="http://schemas.openxmlformats.org/drawingml/2006/table">
                <a:tbl>
                  <a:tblPr firstCol="1">
                    <a:tableStyleId>{1E171933-4619-4E11-9A3F-F7608DF75F80}</a:tableStyleId>
                  </a:tblPr>
                  <a:tblGrid>
                    <a:gridCol w="521338"/>
                    <a:gridCol w="397460"/>
                    <a:gridCol w="1046865"/>
                    <a:gridCol w="422977"/>
                  </a:tblGrid>
                  <a:tr h="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400" i="1" smtClean="0">
                                        <a:latin typeface="Cambria Math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it-IT" sz="1400" smtClean="0">
                                        <a:latin typeface="Cambria Math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it-IT" sz="1400" smtClean="0">
                                        <a:latin typeface="Cambria Math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it-IT" sz="1400" b="1" i="0" smtClean="0">
                                        <a:latin typeface="Cambria Math" charset="0"/>
                                      </a:rPr>
                                      <m:t>𝐤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</a:t>
                          </a:r>
                          <a:r>
                            <a:rPr lang="it-IT" sz="1400" dirty="0" err="1" smtClean="0"/>
                            <a:t>zx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     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2307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400" i="1" smtClean="0">
                                        <a:latin typeface="Cambria Math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it-IT" sz="1400" smtClean="0">
                                        <a:latin typeface="Cambria Math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it-IT" sz="1400" b="1" i="0" smtClean="0">
                                        <a:latin typeface="Cambria Math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it-IT" sz="1400" b="1" i="0" smtClean="0">
                                        <a:latin typeface="Cambria Math" charset="0"/>
                                      </a:rPr>
                                      <m:t>𝐤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</a:t>
                          </a:r>
                          <a:r>
                            <a:rPr lang="it-IT" sz="1400" dirty="0" err="1" smtClean="0"/>
                            <a:t>zx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     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23079"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 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</a:t>
                          </a:r>
                          <a:r>
                            <a:rPr lang="it-IT" sz="1400" dirty="0" err="1" smtClean="0"/>
                            <a:t>zx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     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2307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400" i="1" smtClean="0">
                                        <a:latin typeface="Cambria Math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it-IT" sz="1400" smtClean="0">
                                        <a:latin typeface="Cambria Math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it-IT" sz="1400" b="1" i="0" smtClean="0">
                                        <a:latin typeface="Cambria Math" charset="0"/>
                                      </a:rPr>
                                      <m:t>𝐡</m:t>
                                    </m:r>
                                  </m:sub>
                                  <m:sup>
                                    <m:r>
                                      <a:rPr lang="it-IT" sz="1400" b="1" i="0" smtClean="0">
                                        <a:latin typeface="Cambria Math" charset="0"/>
                                      </a:rPr>
                                      <m:t>𝐤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</a:t>
                          </a:r>
                          <a:r>
                            <a:rPr lang="it-IT" sz="1400" dirty="0" err="1" smtClean="0"/>
                            <a:t>zx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     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23079"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 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</a:t>
                          </a:r>
                          <a:r>
                            <a:rPr lang="it-IT" sz="1400" dirty="0" err="1" smtClean="0"/>
                            <a:t>zx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     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2307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400" i="1" smtClean="0">
                                        <a:latin typeface="Cambria Math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it-IT" sz="1400" smtClean="0">
                                        <a:latin typeface="Cambria Math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it-IT" sz="1400" b="1" i="0" smtClean="0">
                                        <a:latin typeface="Cambria Math" charset="0"/>
                                      </a:rPr>
                                      <m:t>𝐤</m:t>
                                    </m:r>
                                  </m:sub>
                                  <m:sup>
                                    <m:r>
                                      <a:rPr lang="it-IT" sz="1400" b="1" i="0" smtClean="0">
                                        <a:latin typeface="Cambria Math" charset="0"/>
                                      </a:rPr>
                                      <m:t>𝐤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</a:t>
                          </a:r>
                          <a:r>
                            <a:rPr lang="it-IT" sz="1400" dirty="0" err="1" smtClean="0"/>
                            <a:t>zx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     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</a:tbl>
              </a:graphicData>
            </a:graphic>
          </p:graphicFrame>
        </mc:Choice>
        <mc:Fallback>
          <p:graphicFrame>
            <p:nvGraphicFramePr>
              <p:cNvPr id="9" name="Tabella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90032127"/>
                  </p:ext>
                </p:extLst>
              </p:nvPr>
            </p:nvGraphicFramePr>
            <p:xfrm>
              <a:off x="8312542" y="4281540"/>
              <a:ext cx="2388640" cy="1940978"/>
            </p:xfrm>
            <a:graphic>
              <a:graphicData uri="http://schemas.openxmlformats.org/drawingml/2006/table">
                <a:tbl>
                  <a:tblPr firstCol="1">
                    <a:tableStyleId>{1E171933-4619-4E11-9A3F-F7608DF75F80}</a:tableStyleId>
                  </a:tblPr>
                  <a:tblGrid>
                    <a:gridCol w="521338"/>
                    <a:gridCol w="397460"/>
                    <a:gridCol w="1046865"/>
                    <a:gridCol w="422977"/>
                  </a:tblGrid>
                  <a:tr h="321755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6"/>
                          <a:stretch>
                            <a:fillRect l="-1163" t="-1887" r="-359302" b="-5150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</a:t>
                          </a:r>
                          <a:r>
                            <a:rPr lang="it-IT" sz="1400" dirty="0" err="1" smtClean="0"/>
                            <a:t>zx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     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23079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6"/>
                          <a:stretch>
                            <a:fillRect l="-1163" t="-101887" r="-359302" b="-4150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</a:t>
                          </a:r>
                          <a:r>
                            <a:rPr lang="it-IT" sz="1400" dirty="0" err="1" smtClean="0"/>
                            <a:t>zx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     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23079"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 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</a:t>
                          </a:r>
                          <a:r>
                            <a:rPr lang="it-IT" sz="1400" dirty="0" err="1" smtClean="0"/>
                            <a:t>zx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     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24993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6"/>
                          <a:stretch>
                            <a:fillRect l="-1163" t="-301887" r="-359302" b="-2150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</a:t>
                          </a:r>
                          <a:r>
                            <a:rPr lang="it-IT" sz="1400" dirty="0" err="1" smtClean="0"/>
                            <a:t>zx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     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23079"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 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</a:t>
                          </a:r>
                          <a:r>
                            <a:rPr lang="it-IT" sz="1400" dirty="0" err="1" smtClean="0"/>
                            <a:t>zx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     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24993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6"/>
                          <a:stretch>
                            <a:fillRect l="-1163" t="-503774" r="-359302" b="-132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</a:t>
                          </a:r>
                          <a:r>
                            <a:rPr lang="it-IT" sz="1400" dirty="0" err="1" smtClean="0"/>
                            <a:t>zx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     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 smtClean="0"/>
                            <a:t> ...</a:t>
                          </a:r>
                          <a:endParaRPr lang="it-IT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2550856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113423" y="155499"/>
            <a:ext cx="8911687" cy="669431"/>
          </a:xfrm>
        </p:spPr>
        <p:txBody>
          <a:bodyPr/>
          <a:lstStyle/>
          <a:p>
            <a:r>
              <a:rPr lang="it-IT" dirty="0" smtClean="0"/>
              <a:t>Dimostrazione </a:t>
            </a:r>
            <a:r>
              <a:rPr lang="it-IT" smtClean="0"/>
              <a:t>del teorema di Arrow</a:t>
            </a:r>
            <a:endParaRPr lang="it-IT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Segnaposto contenuto 2"/>
              <p:cNvSpPr>
                <a:spLocks noGrp="1"/>
              </p:cNvSpPr>
              <p:nvPr>
                <p:ph idx="1"/>
              </p:nvPr>
            </p:nvSpPr>
            <p:spPr>
              <a:xfrm>
                <a:off x="2215256" y="906445"/>
                <a:ext cx="9140315" cy="5664476"/>
              </a:xfrm>
            </p:spPr>
            <p:txBody>
              <a:bodyPr>
                <a:normAutofit/>
              </a:bodyPr>
              <a:lstStyle/>
              <a:p>
                <a:r>
                  <a:rPr lang="it-IT" dirty="0" smtClean="0">
                    <a:solidFill>
                      <a:schemeClr val="tx1"/>
                    </a:solidFill>
                  </a:rPr>
                  <a:t>3.2) </a:t>
                </a:r>
                <a:r>
                  <a:rPr lang="it-IT" dirty="0">
                    <a:solidFill>
                      <a:schemeClr val="tx1"/>
                    </a:solidFill>
                  </a:rPr>
                  <a:t>dimostriamo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che </a:t>
                </a:r>
                <a:r>
                  <a:rPr lang="it-IT" dirty="0">
                    <a:solidFill>
                      <a:schemeClr val="tx1"/>
                    </a:solidFill>
                  </a:rPr>
                  <a:t>se y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≠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x allora </a:t>
                </a:r>
                <a:r>
                  <a:rPr lang="it-IT" dirty="0">
                    <a:solidFill>
                      <a:schemeClr val="tx1"/>
                    </a:solidFill>
                  </a:rPr>
                  <a:t>[</a:t>
                </a:r>
                <a14:m>
                  <m:oMath xmlns:m="http://schemas.openxmlformats.org/officeDocument/2006/math">
                    <m:r>
                      <a:rPr lang="it-IT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𝜌</m:t>
                    </m:r>
                  </m:oMath>
                </a14:m>
                <a:r>
                  <a:rPr lang="it-IT" baseline="30000" dirty="0">
                    <a:solidFill>
                      <a:schemeClr val="tx1"/>
                    </a:solidFill>
                  </a:rPr>
                  <a:t>Q</a:t>
                </a:r>
                <a:r>
                  <a:rPr lang="it-IT" dirty="0">
                    <a:solidFill>
                      <a:schemeClr val="tx1"/>
                    </a:solidFill>
                  </a:rPr>
                  <a:t>(y) &gt;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𝜌</m:t>
                    </m:r>
                  </m:oMath>
                </a14:m>
                <a:r>
                  <a:rPr lang="it-IT" baseline="30000" dirty="0" smtClean="0">
                    <a:solidFill>
                      <a:schemeClr val="tx1"/>
                    </a:solidFill>
                  </a:rPr>
                  <a:t>Q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(x)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↔</m:t>
                    </m:r>
                    <m:sSubSup>
                      <m:sSub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𝜌</m:t>
                        </m:r>
                      </m:e>
                      <m:sub>
                        <m:r>
                          <a:rPr lang="it-IT" b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𝐣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Q</m:t>
                        </m:r>
                      </m:sup>
                    </m:sSubSup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(y)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&gt;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𝜌</m:t>
                        </m:r>
                      </m:e>
                      <m:sub>
                        <m:r>
                          <a:rPr lang="it-IT" b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𝐣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Q</m:t>
                        </m:r>
                      </m:sup>
                    </m:sSubSup>
                  </m:oMath>
                </a14:m>
                <a:r>
                  <a:rPr lang="it-IT" dirty="0" smtClean="0">
                    <a:solidFill>
                      <a:schemeClr val="tx1"/>
                    </a:solidFill>
                  </a:rPr>
                  <a:t>(x) ]</a:t>
                </a:r>
              </a:p>
              <a:p>
                <a:pPr lvl="1"/>
                <a:r>
                  <a:rPr lang="it-IT" dirty="0" smtClean="0">
                    <a:solidFill>
                      <a:schemeClr val="tx1"/>
                    </a:solidFill>
                  </a:rPr>
                  <a:t>poiché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n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&gt; 3, allora esiste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z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</m:oMath>
                </a14:m>
                <a:r>
                  <a:rPr lang="it-IT" dirty="0" smtClean="0">
                    <a:solidFill>
                      <a:schemeClr val="tx1"/>
                    </a:solidFill>
                  </a:rPr>
                  <a:t> [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n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] tale che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z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≠</m:t>
                    </m:r>
                  </m:oMath>
                </a14:m>
                <a:r>
                  <a:rPr lang="it-IT" dirty="0" smtClean="0">
                    <a:solidFill>
                      <a:schemeClr val="tx1"/>
                    </a:solidFill>
                  </a:rPr>
                  <a:t> x e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z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≠</m:t>
                    </m:r>
                  </m:oMath>
                </a14:m>
                <a:r>
                  <a:rPr lang="it-IT" dirty="0" smtClean="0">
                    <a:solidFill>
                      <a:schemeClr val="tx1"/>
                    </a:solidFill>
                  </a:rPr>
                  <a:t> y</a:t>
                </a:r>
              </a:p>
              <a:p>
                <a:pPr lvl="1"/>
                <a:r>
                  <a:rPr lang="it-IT" dirty="0" smtClean="0">
                    <a:solidFill>
                      <a:schemeClr val="tx1"/>
                    </a:solidFill>
                  </a:rPr>
                  <a:t>deriviamo da </a:t>
                </a:r>
                <a:r>
                  <a:rPr lang="it-IT" dirty="0">
                    <a:solidFill>
                      <a:schemeClr val="tx1"/>
                    </a:solidFill>
                  </a:rPr>
                  <a:t>P</a:t>
                </a:r>
                <a:r>
                  <a:rPr lang="it-IT" baseline="30000" dirty="0">
                    <a:solidFill>
                      <a:schemeClr val="tx1"/>
                    </a:solidFill>
                  </a:rPr>
                  <a:t>0</a:t>
                </a:r>
                <a:r>
                  <a:rPr lang="it-IT" dirty="0">
                    <a:solidFill>
                      <a:schemeClr val="tx1"/>
                    </a:solidFill>
                  </a:rPr>
                  <a:t>, P</a:t>
                </a:r>
                <a:r>
                  <a:rPr lang="it-IT" baseline="30000" dirty="0">
                    <a:solidFill>
                      <a:schemeClr val="tx1"/>
                    </a:solidFill>
                  </a:rPr>
                  <a:t>1</a:t>
                </a:r>
                <a:r>
                  <a:rPr lang="it-IT" dirty="0">
                    <a:solidFill>
                      <a:schemeClr val="tx1"/>
                    </a:solidFill>
                  </a:rPr>
                  <a:t>, ... , </a:t>
                </a:r>
                <a:r>
                  <a:rPr lang="it-IT" dirty="0" err="1">
                    <a:solidFill>
                      <a:schemeClr val="tx1"/>
                    </a:solidFill>
                  </a:rPr>
                  <a:t>P</a:t>
                </a:r>
                <a:r>
                  <a:rPr lang="it-IT" baseline="30000" dirty="0" err="1">
                    <a:solidFill>
                      <a:schemeClr val="tx1"/>
                    </a:solidFill>
                  </a:rPr>
                  <a:t>k</a:t>
                </a:r>
                <a:r>
                  <a:rPr lang="it-IT" dirty="0">
                    <a:solidFill>
                      <a:schemeClr val="tx1"/>
                    </a:solidFill>
                  </a:rPr>
                  <a:t>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una nuova sequenza T</a:t>
                </a:r>
                <a:r>
                  <a:rPr lang="it-IT" baseline="30000" dirty="0" smtClean="0">
                    <a:solidFill>
                      <a:schemeClr val="tx1"/>
                    </a:solidFill>
                  </a:rPr>
                  <a:t>0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, T</a:t>
                </a:r>
                <a:r>
                  <a:rPr lang="it-IT" baseline="30000" dirty="0" smtClean="0">
                    <a:solidFill>
                      <a:schemeClr val="tx1"/>
                    </a:solidFill>
                  </a:rPr>
                  <a:t>1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, ... ,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T</a:t>
                </a:r>
                <a:r>
                  <a:rPr lang="it-IT" baseline="30000" dirty="0" err="1" smtClean="0">
                    <a:solidFill>
                      <a:schemeClr val="tx1"/>
                    </a:solidFill>
                  </a:rPr>
                  <a:t>k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 di profili, dove		  </a:t>
                </a:r>
                <a:r>
                  <a:rPr lang="it-IT" sz="800" dirty="0">
                    <a:solidFill>
                      <a:schemeClr val="tx1"/>
                    </a:solidFill>
                  </a:rPr>
                  <a:t>																						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per </a:t>
                </a:r>
                <a:r>
                  <a:rPr lang="it-IT" dirty="0">
                    <a:solidFill>
                      <a:schemeClr val="tx1"/>
                    </a:solidFill>
                  </a:rPr>
                  <a:t>ogni i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≤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h,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𝜌</m:t>
                        </m:r>
                      </m:e>
                      <m:sub>
                        <m:r>
                          <a:rPr lang="it-IT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  <m:sup>
                        <m:sSup>
                          <m:sSupPr>
                            <m:ctrlPr>
                              <a:rPr lang="it-IT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it-IT" b="0" i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T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it-IT" b="0" i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h</m:t>
                            </m:r>
                          </m:sup>
                        </m:sSup>
                      </m:sup>
                    </m:sSubSup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(x) = </a:t>
                </a:r>
                <a:r>
                  <a:rPr lang="it-IT" dirty="0" err="1">
                    <a:solidFill>
                      <a:schemeClr val="tx1"/>
                    </a:solidFill>
                  </a:rPr>
                  <a:t>n</a:t>
                </a:r>
                <a:r>
                  <a:rPr lang="it-IT" dirty="0">
                    <a:solidFill>
                      <a:schemeClr val="tx1"/>
                    </a:solidFill>
                  </a:rPr>
                  <a:t> – 1 </a:t>
                </a:r>
                <a:r>
                  <a:rPr lang="it-IT" sz="800" dirty="0">
                    <a:solidFill>
                      <a:schemeClr val="tx1"/>
                    </a:solidFill>
                  </a:rPr>
                  <a:t>																													</a:t>
                </a:r>
                <a:r>
                  <a:rPr lang="it-IT" sz="800" dirty="0" smtClean="0">
                    <a:solidFill>
                      <a:schemeClr val="tx1"/>
                    </a:solidFill>
                  </a:rPr>
                  <a:t>	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per </a:t>
                </a:r>
                <a:r>
                  <a:rPr lang="it-IT" dirty="0">
                    <a:solidFill>
                      <a:schemeClr val="tx1"/>
                    </a:solidFill>
                  </a:rPr>
                  <a:t>ogni i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&gt;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h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𝜌</m:t>
                        </m:r>
                      </m:e>
                      <m:sub>
                        <m:r>
                          <a:rPr lang="it-IT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  <m:sup>
                        <m:sSup>
                          <m:sSupPr>
                            <m:ctrlPr>
                              <a:rPr lang="it-IT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it-IT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T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it-IT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h</m:t>
                            </m:r>
                          </m:sup>
                        </m:sSup>
                      </m:sup>
                    </m:sSubSup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(x) = 0</a:t>
                </a:r>
              </a:p>
              <a:p>
                <a:pPr lvl="1"/>
                <a:r>
                  <a:rPr lang="it-IT" dirty="0">
                    <a:solidFill>
                      <a:schemeClr val="tx1"/>
                    </a:solidFill>
                  </a:rPr>
                  <a:t>per ogni h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{0, ..., k</a:t>
                </a:r>
                <a:r>
                  <a:rPr lang="it-IT" dirty="0">
                    <a:solidFill>
                      <a:schemeClr val="tx1"/>
                    </a:solidFill>
                  </a:rPr>
                  <a:t>}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, </a:t>
                </a:r>
                <a:r>
                  <a:rPr lang="it-IT" dirty="0">
                    <a:solidFill>
                      <a:schemeClr val="tx1"/>
                    </a:solidFill>
                  </a:rPr>
                  <a:t>indichiamo con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t</a:t>
                </a:r>
                <a:r>
                  <a:rPr lang="it-IT" baseline="30000" dirty="0" err="1" smtClean="0">
                    <a:solidFill>
                      <a:schemeClr val="tx1"/>
                    </a:solidFill>
                  </a:rPr>
                  <a:t>h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</a:t>
                </a:r>
                <a:r>
                  <a:rPr lang="it-IT" dirty="0">
                    <a:solidFill>
                      <a:schemeClr val="tx1"/>
                    </a:solidFill>
                  </a:rPr>
                  <a:t>il ranking collettivo associato a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T</a:t>
                </a:r>
                <a:r>
                  <a:rPr lang="it-IT" baseline="30000" dirty="0" err="1" smtClean="0">
                    <a:solidFill>
                      <a:schemeClr val="tx1"/>
                    </a:solidFill>
                  </a:rPr>
                  <a:t>h</a:t>
                </a:r>
                <a:r>
                  <a:rPr lang="it-IT" dirty="0">
                    <a:solidFill>
                      <a:schemeClr val="tx1"/>
                    </a:solidFill>
                  </a:rPr>
                  <a:t>, e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con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a:rPr lang="it-IT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𝜌</m:t>
                        </m:r>
                      </m:e>
                      <m:sup>
                        <m:sSub>
                          <m:sSubPr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it-IT" b="0" i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T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it-IT" b="0" i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h</m:t>
                            </m:r>
                          </m:sub>
                        </m:sSub>
                      </m:sup>
                    </m:sSup>
                  </m:oMath>
                </a14:m>
                <a:r>
                  <a:rPr lang="it-IT" dirty="0" smtClean="0">
                    <a:solidFill>
                      <a:schemeClr val="tx1"/>
                    </a:solidFill>
                  </a:rPr>
                  <a:t> la </a:t>
                </a:r>
                <a:r>
                  <a:rPr lang="it-IT" dirty="0">
                    <a:solidFill>
                      <a:schemeClr val="tx1"/>
                    </a:solidFill>
                  </a:rPr>
                  <a:t>funzione peso ad esso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associata</a:t>
                </a:r>
              </a:p>
              <a:p>
                <a:pPr lvl="6"/>
                <a:endParaRPr lang="it-IT" dirty="0" smtClean="0">
                  <a:solidFill>
                    <a:schemeClr val="tx1"/>
                  </a:solidFill>
                </a:endParaRPr>
              </a:p>
              <a:p>
                <a:pPr lvl="1"/>
                <a:r>
                  <a:rPr lang="it-IT" dirty="0" smtClean="0">
                    <a:solidFill>
                      <a:schemeClr val="tx1"/>
                    </a:solidFill>
                  </a:rPr>
                  <a:t>Esattamente come per i profili </a:t>
                </a:r>
                <a:r>
                  <a:rPr lang="it-IT" dirty="0">
                    <a:solidFill>
                      <a:schemeClr val="tx1"/>
                    </a:solidFill>
                  </a:rPr>
                  <a:t>P</a:t>
                </a:r>
                <a:r>
                  <a:rPr lang="it-IT" baseline="30000" dirty="0">
                    <a:solidFill>
                      <a:schemeClr val="tx1"/>
                    </a:solidFill>
                  </a:rPr>
                  <a:t>0</a:t>
                </a:r>
                <a:r>
                  <a:rPr lang="it-IT" dirty="0">
                    <a:solidFill>
                      <a:schemeClr val="tx1"/>
                    </a:solidFill>
                  </a:rPr>
                  <a:t>, P</a:t>
                </a:r>
                <a:r>
                  <a:rPr lang="it-IT" baseline="30000" dirty="0">
                    <a:solidFill>
                      <a:schemeClr val="tx1"/>
                    </a:solidFill>
                  </a:rPr>
                  <a:t>1</a:t>
                </a:r>
                <a:r>
                  <a:rPr lang="it-IT" dirty="0">
                    <a:solidFill>
                      <a:schemeClr val="tx1"/>
                    </a:solidFill>
                  </a:rPr>
                  <a:t>, ... ,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P</a:t>
                </a:r>
                <a:r>
                  <a:rPr lang="it-IT" baseline="30000" dirty="0" err="1" smtClean="0">
                    <a:solidFill>
                      <a:schemeClr val="tx1"/>
                    </a:solidFill>
                  </a:rPr>
                  <a:t>k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, </a:t>
                </a:r>
                <a:r>
                  <a:rPr lang="it-IT" b="1" dirty="0" smtClean="0">
                    <a:solidFill>
                      <a:srgbClr val="162DCF"/>
                    </a:solidFill>
                  </a:rPr>
                  <a:t>esiste </a:t>
                </a:r>
                <a14:m>
                  <m:oMath xmlns:m="http://schemas.openxmlformats.org/officeDocument/2006/math">
                    <m:r>
                      <a:rPr lang="it-IT" b="1" i="1" smtClean="0">
                        <a:solidFill>
                          <a:srgbClr val="162DCF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ℓ</m:t>
                    </m:r>
                  </m:oMath>
                </a14:m>
                <a:r>
                  <a:rPr lang="it-IT" b="1" dirty="0" smtClean="0">
                    <a:solidFill>
                      <a:srgbClr val="162DCF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b="1" i="1">
                        <a:solidFill>
                          <a:srgbClr val="162DCF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</m:oMath>
                </a14:m>
                <a:r>
                  <a:rPr lang="it-IT" b="1" dirty="0">
                    <a:solidFill>
                      <a:srgbClr val="162DCF"/>
                    </a:solidFill>
                  </a:rPr>
                  <a:t> [k</a:t>
                </a:r>
                <a:r>
                  <a:rPr lang="it-IT" b="1" dirty="0" smtClean="0">
                    <a:solidFill>
                      <a:srgbClr val="162DCF"/>
                    </a:solidFill>
                  </a:rPr>
                  <a:t>] </a:t>
                </a:r>
                <a14:m>
                  <m:oMath xmlns:m="http://schemas.openxmlformats.org/officeDocument/2006/math">
                    <m:r>
                      <a:rPr lang="it-IT" b="1" i="1" smtClean="0">
                        <a:solidFill>
                          <a:srgbClr val="162DCF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∪{</m:t>
                    </m:r>
                    <m:r>
                      <a:rPr lang="it-IT" b="1" i="1" smtClean="0">
                        <a:solidFill>
                          <a:srgbClr val="162DCF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𝟎</m:t>
                    </m:r>
                    <m:r>
                      <a:rPr lang="it-IT" b="1" i="1" smtClean="0">
                        <a:solidFill>
                          <a:srgbClr val="162DCF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}</m:t>
                    </m:r>
                  </m:oMath>
                </a14:m>
                <a:r>
                  <a:rPr lang="it-IT" b="1" dirty="0" smtClean="0">
                    <a:solidFill>
                      <a:srgbClr val="162DCF"/>
                    </a:solidFill>
                  </a:rPr>
                  <a:t> </a:t>
                </a:r>
                <a:r>
                  <a:rPr lang="it-IT" b="1" dirty="0">
                    <a:solidFill>
                      <a:srgbClr val="162DCF"/>
                    </a:solidFill>
                  </a:rPr>
                  <a:t>tale che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b="1" i="1">
                            <a:solidFill>
                              <a:srgbClr val="162DCF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a:rPr lang="it-IT" b="1" i="1">
                            <a:solidFill>
                              <a:srgbClr val="162DCF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𝝆</m:t>
                        </m:r>
                      </m:e>
                      <m:sup>
                        <m:sSub>
                          <m:sSubPr>
                            <m:ctrlPr>
                              <a:rPr lang="en-US" b="1" i="1">
                                <a:solidFill>
                                  <a:srgbClr val="162DCF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it-IT" b="1" i="1">
                                <a:solidFill>
                                  <a:srgbClr val="162DCF"/>
                                </a:solidFill>
                                <a:latin typeface="Cambria Math" charset="0"/>
                              </a:rPr>
                              <m:t>𝑻</m:t>
                            </m:r>
                          </m:e>
                          <m:sub>
                            <m:r>
                              <a:rPr lang="it-IT" b="1" i="1">
                                <a:solidFill>
                                  <a:srgbClr val="162DCF"/>
                                </a:solidFill>
                                <a:latin typeface="Cambria Math" charset="0"/>
                              </a:rPr>
                              <m:t>𝒉</m:t>
                            </m:r>
                          </m:sub>
                        </m:sSub>
                      </m:sup>
                    </m:sSup>
                  </m:oMath>
                </a14:m>
                <a:r>
                  <a:rPr lang="it-IT" b="1" dirty="0" smtClean="0">
                    <a:solidFill>
                      <a:srgbClr val="162DCF"/>
                    </a:solidFill>
                  </a:rPr>
                  <a:t>(</a:t>
                </a:r>
                <a:r>
                  <a:rPr lang="it-IT" b="1" dirty="0" err="1" smtClean="0">
                    <a:solidFill>
                      <a:srgbClr val="162DCF"/>
                    </a:solidFill>
                  </a:rPr>
                  <a:t>z</a:t>
                </a:r>
                <a:r>
                  <a:rPr lang="it-IT" b="1" dirty="0" smtClean="0">
                    <a:solidFill>
                      <a:srgbClr val="162DCF"/>
                    </a:solidFill>
                  </a:rPr>
                  <a:t>) </a:t>
                </a:r>
                <a:r>
                  <a:rPr lang="it-IT" b="1" dirty="0">
                    <a:solidFill>
                      <a:srgbClr val="162DCF"/>
                    </a:solidFill>
                  </a:rPr>
                  <a:t>= 0 per ogni h &lt; </a:t>
                </a:r>
                <a14:m>
                  <m:oMath xmlns:m="http://schemas.openxmlformats.org/officeDocument/2006/math">
                    <m:r>
                      <a:rPr lang="it-IT" b="1" i="1">
                        <a:solidFill>
                          <a:srgbClr val="162DCF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ℓ</m:t>
                    </m:r>
                  </m:oMath>
                </a14:m>
                <a:r>
                  <a:rPr lang="it-IT" b="1" dirty="0">
                    <a:solidFill>
                      <a:srgbClr val="162DCF"/>
                    </a:solidFill>
                  </a:rPr>
                  <a:t>, </a:t>
                </a:r>
                <a:r>
                  <a:rPr lang="it-IT" b="1" dirty="0" smtClean="0">
                    <a:solidFill>
                      <a:srgbClr val="162DCF"/>
                    </a:solidFill>
                  </a:rPr>
                  <a:t>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b="1" i="1">
                            <a:solidFill>
                              <a:srgbClr val="162DCF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a:rPr lang="it-IT" b="1" i="1">
                            <a:solidFill>
                              <a:srgbClr val="162DCF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𝝆</m:t>
                        </m:r>
                      </m:e>
                      <m:sup>
                        <m:sSub>
                          <m:sSubPr>
                            <m:ctrlPr>
                              <a:rPr lang="en-US" b="1" i="1" smtClean="0">
                                <a:solidFill>
                                  <a:srgbClr val="162DCF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it-IT" b="1" i="1">
                                <a:solidFill>
                                  <a:srgbClr val="162DCF"/>
                                </a:solidFill>
                                <a:latin typeface="Cambria Math" charset="0"/>
                              </a:rPr>
                              <m:t>𝑻</m:t>
                            </m:r>
                          </m:e>
                          <m:sub>
                            <m:r>
                              <a:rPr lang="it-IT" b="1" i="1">
                                <a:solidFill>
                                  <a:srgbClr val="162DCF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ℓ</m:t>
                            </m:r>
                          </m:sub>
                        </m:sSub>
                      </m:sup>
                    </m:sSup>
                  </m:oMath>
                </a14:m>
                <a:r>
                  <a:rPr lang="it-IT" b="1" dirty="0" smtClean="0">
                    <a:solidFill>
                      <a:srgbClr val="162DCF"/>
                    </a:solidFill>
                  </a:rPr>
                  <a:t>(z) = </a:t>
                </a:r>
                <a:r>
                  <a:rPr lang="it-IT" b="1" dirty="0" err="1" smtClean="0">
                    <a:solidFill>
                      <a:srgbClr val="162DCF"/>
                    </a:solidFill>
                  </a:rPr>
                  <a:t>n</a:t>
                </a:r>
                <a:r>
                  <a:rPr lang="it-IT" b="1" dirty="0" smtClean="0">
                    <a:solidFill>
                      <a:srgbClr val="162DCF"/>
                    </a:solidFill>
                  </a:rPr>
                  <a:t> -</a:t>
                </a:r>
                <a:r>
                  <a:rPr lang="it-IT" b="1" dirty="0" smtClean="0">
                    <a:solidFill>
                      <a:srgbClr val="162DCF"/>
                    </a:solidFill>
                  </a:rPr>
                  <a:t>1</a:t>
                </a:r>
              </a:p>
              <a:p>
                <a:pPr lvl="5"/>
                <a:endParaRPr lang="it-IT" b="1" dirty="0" smtClean="0">
                  <a:solidFill>
                    <a:schemeClr val="tx1"/>
                  </a:solidFill>
                </a:endParaRPr>
              </a:p>
              <a:p>
                <a:pPr lvl="1"/>
                <a:r>
                  <a:rPr lang="it-IT" dirty="0" smtClean="0">
                    <a:solidFill>
                      <a:schemeClr val="tx1"/>
                    </a:solidFill>
                  </a:rPr>
                  <a:t>E, esattamente come abbiamo dimostrato per il dittatore potenziale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j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al punto 3.1), possiamo dimostrare che, </a:t>
                </a:r>
                <a:r>
                  <a:rPr lang="it-IT" b="1" dirty="0" smtClean="0">
                    <a:solidFill>
                      <a:srgbClr val="162DCF"/>
                    </a:solidFill>
                  </a:rPr>
                  <a:t>per ogni profilo </a:t>
                </a:r>
                <a:r>
                  <a:rPr lang="it-IT" b="1" dirty="0" err="1" smtClean="0">
                    <a:solidFill>
                      <a:srgbClr val="162DCF"/>
                    </a:solidFill>
                  </a:rPr>
                  <a:t>Q</a:t>
                </a:r>
                <a:r>
                  <a:rPr lang="it-IT" b="1" dirty="0" smtClean="0">
                    <a:solidFill>
                      <a:srgbClr val="162DCF"/>
                    </a:solidFill>
                  </a:rPr>
                  <a:t>, </a:t>
                </a:r>
                <a:r>
                  <a:rPr lang="it-IT" b="1" dirty="0">
                    <a:solidFill>
                      <a:srgbClr val="162DCF"/>
                    </a:solidFill>
                  </a:rPr>
                  <a:t>se y </a:t>
                </a:r>
                <a14:m>
                  <m:oMath xmlns:m="http://schemas.openxmlformats.org/officeDocument/2006/math">
                    <m:r>
                      <a:rPr lang="it-IT" b="1" i="1">
                        <a:solidFill>
                          <a:srgbClr val="162DCF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≠</m:t>
                    </m:r>
                  </m:oMath>
                </a14:m>
                <a:r>
                  <a:rPr lang="it-IT" b="1" dirty="0">
                    <a:solidFill>
                      <a:srgbClr val="162DCF"/>
                    </a:solidFill>
                  </a:rPr>
                  <a:t> z e x </a:t>
                </a:r>
                <a14:m>
                  <m:oMath xmlns:m="http://schemas.openxmlformats.org/officeDocument/2006/math">
                    <m:r>
                      <a:rPr lang="it-IT" b="1" i="1">
                        <a:solidFill>
                          <a:srgbClr val="162DCF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≠</m:t>
                    </m:r>
                  </m:oMath>
                </a14:m>
                <a:r>
                  <a:rPr lang="it-IT" b="1" dirty="0">
                    <a:solidFill>
                      <a:srgbClr val="162DCF"/>
                    </a:solidFill>
                  </a:rPr>
                  <a:t> z allora </a:t>
                </a:r>
                <a:r>
                  <a:rPr lang="it-IT" sz="800" b="1" dirty="0">
                    <a:solidFill>
                      <a:srgbClr val="162DCF"/>
                    </a:solidFill>
                  </a:rPr>
                  <a:t>							</a:t>
                </a:r>
                <a:r>
                  <a:rPr lang="it-IT" sz="800" b="1" dirty="0" smtClean="0">
                    <a:solidFill>
                      <a:srgbClr val="162DCF"/>
                    </a:solidFill>
                  </a:rPr>
                  <a:t>																			</a:t>
                </a:r>
                <a:r>
                  <a:rPr lang="it-IT" b="1" dirty="0">
                    <a:solidFill>
                      <a:srgbClr val="162DCF"/>
                    </a:solidFill>
                  </a:rPr>
                  <a:t>[</a:t>
                </a:r>
                <a14:m>
                  <m:oMath xmlns:m="http://schemas.openxmlformats.org/officeDocument/2006/math">
                    <m:r>
                      <a:rPr lang="it-IT" b="1">
                        <a:solidFill>
                          <a:srgbClr val="162DCF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it-IT" b="1" i="1">
                        <a:solidFill>
                          <a:srgbClr val="162DCF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𝝆</m:t>
                    </m:r>
                  </m:oMath>
                </a14:m>
                <a:r>
                  <a:rPr lang="it-IT" b="1" baseline="30000" dirty="0">
                    <a:solidFill>
                      <a:srgbClr val="162DCF"/>
                    </a:solidFill>
                  </a:rPr>
                  <a:t>Q</a:t>
                </a:r>
                <a:r>
                  <a:rPr lang="it-IT" b="1" dirty="0">
                    <a:solidFill>
                      <a:srgbClr val="162DCF"/>
                    </a:solidFill>
                  </a:rPr>
                  <a:t>(y) &gt; </a:t>
                </a:r>
                <a14:m>
                  <m:oMath xmlns:m="http://schemas.openxmlformats.org/officeDocument/2006/math">
                    <m:r>
                      <a:rPr lang="it-IT" b="1" i="1">
                        <a:solidFill>
                          <a:srgbClr val="162DCF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𝝆</m:t>
                    </m:r>
                  </m:oMath>
                </a14:m>
                <a:r>
                  <a:rPr lang="it-IT" b="1" baseline="30000" dirty="0">
                    <a:solidFill>
                      <a:srgbClr val="162DCF"/>
                    </a:solidFill>
                  </a:rPr>
                  <a:t>Q</a:t>
                </a:r>
                <a:r>
                  <a:rPr lang="it-IT" b="1" dirty="0">
                    <a:solidFill>
                      <a:srgbClr val="162DCF"/>
                    </a:solidFill>
                  </a:rPr>
                  <a:t>(x) </a:t>
                </a:r>
                <a14:m>
                  <m:oMath xmlns:m="http://schemas.openxmlformats.org/officeDocument/2006/math">
                    <m:r>
                      <a:rPr lang="it-IT" b="1" i="1">
                        <a:solidFill>
                          <a:srgbClr val="162DCF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↔</m:t>
                    </m:r>
                  </m:oMath>
                </a14:m>
                <a:r>
                  <a:rPr lang="it-IT" b="1" dirty="0">
                    <a:solidFill>
                      <a:srgbClr val="162DCF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1" i="1">
                            <a:solidFill>
                              <a:srgbClr val="162DCF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b="1" i="1">
                            <a:solidFill>
                              <a:srgbClr val="162DCF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𝝆</m:t>
                        </m:r>
                      </m:e>
                      <m:sub>
                        <m:r>
                          <a:rPr lang="it-IT" b="1" i="1">
                            <a:solidFill>
                              <a:srgbClr val="162DCF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ℓ</m:t>
                        </m:r>
                      </m:sub>
                      <m:sup>
                        <m:r>
                          <a:rPr lang="it-IT" b="1" i="1">
                            <a:solidFill>
                              <a:srgbClr val="162DCF"/>
                            </a:solidFill>
                            <a:latin typeface="Cambria Math" charset="0"/>
                          </a:rPr>
                          <m:t>𝑸</m:t>
                        </m:r>
                      </m:sup>
                    </m:sSubSup>
                  </m:oMath>
                </a14:m>
                <a:r>
                  <a:rPr lang="it-IT" b="1" dirty="0">
                    <a:solidFill>
                      <a:srgbClr val="162DCF"/>
                    </a:solidFill>
                  </a:rPr>
                  <a:t>(y) &gt;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1" i="1">
                            <a:solidFill>
                              <a:srgbClr val="162DCF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b="1" i="1">
                            <a:solidFill>
                              <a:srgbClr val="162DCF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𝝆</m:t>
                        </m:r>
                      </m:e>
                      <m:sub>
                        <m:r>
                          <a:rPr lang="it-IT" b="1" i="1">
                            <a:solidFill>
                              <a:srgbClr val="162DCF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ℓ</m:t>
                        </m:r>
                      </m:sub>
                      <m:sup>
                        <m:r>
                          <a:rPr lang="it-IT" b="1" i="1">
                            <a:solidFill>
                              <a:srgbClr val="162DCF"/>
                            </a:solidFill>
                            <a:latin typeface="Cambria Math" charset="0"/>
                          </a:rPr>
                          <m:t>𝑸</m:t>
                        </m:r>
                      </m:sup>
                    </m:sSubSup>
                  </m:oMath>
                </a14:m>
                <a:r>
                  <a:rPr lang="it-IT" b="1" dirty="0">
                    <a:solidFill>
                      <a:srgbClr val="162DCF"/>
                    </a:solidFill>
                  </a:rPr>
                  <a:t>(x) ]</a:t>
                </a:r>
              </a:p>
            </p:txBody>
          </p:sp>
        </mc:Choice>
        <mc:Fallback>
          <p:sp>
            <p:nvSpPr>
              <p:cNvPr id="3" name="Segnaposto contenut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15256" y="906445"/>
                <a:ext cx="9140315" cy="5664476"/>
              </a:xfrm>
              <a:blipFill rotWithShape="0">
                <a:blip r:embed="rId2"/>
                <a:stretch>
                  <a:fillRect l="-467" t="-5490" r="-8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7475917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113423" y="155499"/>
            <a:ext cx="8911687" cy="669431"/>
          </a:xfrm>
        </p:spPr>
        <p:txBody>
          <a:bodyPr/>
          <a:lstStyle/>
          <a:p>
            <a:r>
              <a:rPr lang="it-IT" dirty="0" smtClean="0"/>
              <a:t>Dimostrazione </a:t>
            </a:r>
            <a:r>
              <a:rPr lang="it-IT" smtClean="0"/>
              <a:t>del teorema di Arrow</a:t>
            </a:r>
            <a:endParaRPr lang="it-IT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Segnaposto contenuto 2"/>
              <p:cNvSpPr>
                <a:spLocks noGrp="1"/>
              </p:cNvSpPr>
              <p:nvPr>
                <p:ph idx="1"/>
              </p:nvPr>
            </p:nvSpPr>
            <p:spPr>
              <a:xfrm>
                <a:off x="2215256" y="906445"/>
                <a:ext cx="9140315" cy="5664476"/>
              </a:xfrm>
            </p:spPr>
            <p:txBody>
              <a:bodyPr>
                <a:normAutofit/>
              </a:bodyPr>
              <a:lstStyle/>
              <a:p>
                <a:r>
                  <a:rPr lang="it-IT" dirty="0" smtClean="0">
                    <a:solidFill>
                      <a:schemeClr val="tx1"/>
                    </a:solidFill>
                  </a:rPr>
                  <a:t>3.2) </a:t>
                </a:r>
                <a:r>
                  <a:rPr lang="it-IT" dirty="0">
                    <a:solidFill>
                      <a:schemeClr val="tx1"/>
                    </a:solidFill>
                  </a:rPr>
                  <a:t>dimostriamo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che </a:t>
                </a:r>
                <a:r>
                  <a:rPr lang="it-IT" dirty="0">
                    <a:solidFill>
                      <a:schemeClr val="tx1"/>
                    </a:solidFill>
                  </a:rPr>
                  <a:t>se y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≠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x allora </a:t>
                </a:r>
                <a:r>
                  <a:rPr lang="it-IT" dirty="0">
                    <a:solidFill>
                      <a:schemeClr val="tx1"/>
                    </a:solidFill>
                  </a:rPr>
                  <a:t>[</a:t>
                </a:r>
                <a14:m>
                  <m:oMath xmlns:m="http://schemas.openxmlformats.org/officeDocument/2006/math">
                    <m:r>
                      <a:rPr lang="it-IT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𝜌</m:t>
                    </m:r>
                  </m:oMath>
                </a14:m>
                <a:r>
                  <a:rPr lang="it-IT" baseline="30000" dirty="0">
                    <a:solidFill>
                      <a:schemeClr val="tx1"/>
                    </a:solidFill>
                  </a:rPr>
                  <a:t>Q</a:t>
                </a:r>
                <a:r>
                  <a:rPr lang="it-IT" dirty="0">
                    <a:solidFill>
                      <a:schemeClr val="tx1"/>
                    </a:solidFill>
                  </a:rPr>
                  <a:t>(y) &gt;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𝜌</m:t>
                    </m:r>
                  </m:oMath>
                </a14:m>
                <a:r>
                  <a:rPr lang="it-IT" baseline="30000" dirty="0" smtClean="0">
                    <a:solidFill>
                      <a:schemeClr val="tx1"/>
                    </a:solidFill>
                  </a:rPr>
                  <a:t>Q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(x)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↔</m:t>
                    </m:r>
                    <m:sSubSup>
                      <m:sSub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𝜌</m:t>
                        </m:r>
                      </m:e>
                      <m:sub>
                        <m:r>
                          <a:rPr lang="it-IT" b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𝐣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Q</m:t>
                        </m:r>
                      </m:sup>
                    </m:sSubSup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(y)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&gt;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𝜌</m:t>
                        </m:r>
                      </m:e>
                      <m:sub>
                        <m:r>
                          <a:rPr lang="it-IT" b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𝐣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Q</m:t>
                        </m:r>
                      </m:sup>
                    </m:sSubSup>
                  </m:oMath>
                </a14:m>
                <a:r>
                  <a:rPr lang="it-IT" dirty="0" smtClean="0">
                    <a:solidFill>
                      <a:schemeClr val="tx1"/>
                    </a:solidFill>
                  </a:rPr>
                  <a:t>(x) ]</a:t>
                </a:r>
              </a:p>
              <a:p>
                <a:pPr lvl="1"/>
                <a:r>
                  <a:rPr lang="it-IT" dirty="0" smtClean="0">
                    <a:solidFill>
                      <a:schemeClr val="tx1"/>
                    </a:solidFill>
                  </a:rPr>
                  <a:t>per concludere la dimostrazione del punto 3.2) è allora sufficiente mostrare 	       che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ℓ</m:t>
                    </m:r>
                  </m:oMath>
                </a14:m>
                <a:r>
                  <a:rPr lang="it-IT" dirty="0" smtClean="0">
                    <a:solidFill>
                      <a:schemeClr val="tx1"/>
                    </a:solidFill>
                  </a:rPr>
                  <a:t> = j</a:t>
                </a:r>
              </a:p>
              <a:p>
                <a:pPr lvl="1"/>
                <a:r>
                  <a:rPr lang="it-IT" dirty="0" smtClean="0">
                    <a:solidFill>
                      <a:schemeClr val="tx1"/>
                    </a:solidFill>
                  </a:rPr>
                  <a:t>non può essere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ℓ </m:t>
                    </m:r>
                  </m:oMath>
                </a14:m>
                <a:r>
                  <a:rPr lang="it-IT" dirty="0" smtClean="0">
                    <a:solidFill>
                      <a:schemeClr val="tx1"/>
                    </a:solidFill>
                  </a:rPr>
                  <a:t>&lt;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j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: </a:t>
                </a:r>
              </a:p>
              <a:p>
                <a:pPr lvl="2"/>
                <a:r>
                  <a:rPr lang="it-IT" dirty="0" smtClean="0">
                    <a:solidFill>
                      <a:schemeClr val="tx1"/>
                    </a:solidFill>
                  </a:rPr>
                  <a:t>ricordiamo che, poiché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j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è tale che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𝜌</m:t>
                    </m:r>
                  </m:oMath>
                </a14:m>
                <a:r>
                  <a:rPr lang="it-IT" baseline="30000" dirty="0">
                    <a:solidFill>
                      <a:schemeClr val="tx1"/>
                    </a:solidFill>
                  </a:rPr>
                  <a:t>h</a:t>
                </a:r>
                <a:r>
                  <a:rPr lang="it-IT" dirty="0">
                    <a:solidFill>
                      <a:schemeClr val="tx1"/>
                    </a:solidFill>
                  </a:rPr>
                  <a:t>(x) = 0 per ogni h &lt;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j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</a:t>
                </a:r>
                <a:r>
                  <a:rPr lang="it-IT" dirty="0">
                    <a:solidFill>
                      <a:schemeClr val="tx1"/>
                    </a:solidFill>
                  </a:rPr>
                  <a:t>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𝜌</m:t>
                    </m:r>
                  </m:oMath>
                </a14:m>
                <a:r>
                  <a:rPr lang="it-IT" baseline="30000" dirty="0">
                    <a:solidFill>
                      <a:schemeClr val="tx1"/>
                    </a:solidFill>
                  </a:rPr>
                  <a:t>j</a:t>
                </a:r>
                <a:r>
                  <a:rPr lang="it-IT" dirty="0">
                    <a:solidFill>
                      <a:schemeClr val="tx1"/>
                    </a:solidFill>
                  </a:rPr>
                  <a:t>(x) &gt; 0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,</a:t>
                </a:r>
                <a:endParaRPr lang="it-IT" dirty="0">
                  <a:solidFill>
                    <a:schemeClr val="tx1"/>
                  </a:solidFill>
                </a:endParaRPr>
              </a:p>
              <a:p>
                <a:pPr lvl="2"/>
                <a:r>
                  <a:rPr lang="it-IT" dirty="0" smtClean="0">
                    <a:solidFill>
                      <a:schemeClr val="tx1"/>
                    </a:solidFill>
                  </a:rPr>
                  <a:t>allora </a:t>
                </a:r>
                <a:r>
                  <a:rPr lang="it-IT" dirty="0">
                    <a:solidFill>
                      <a:schemeClr val="tx1"/>
                    </a:solidFill>
                  </a:rPr>
                  <a:t>nel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profilo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P</a:t>
                </a:r>
                <a:r>
                  <a:rPr lang="it-IT" baseline="30000" dirty="0" err="1" smtClean="0">
                    <a:solidFill>
                      <a:schemeClr val="tx1"/>
                    </a:solidFill>
                  </a:rPr>
                  <a:t>j</a:t>
                </a:r>
                <a:r>
                  <a:rPr lang="it-IT" baseline="30000" dirty="0" smtClean="0">
                    <a:solidFill>
                      <a:schemeClr val="tx1"/>
                    </a:solidFill>
                  </a:rPr>
                  <a:t> </a:t>
                </a:r>
                <a:r>
                  <a:rPr lang="it-IT" baseline="30000" dirty="0">
                    <a:solidFill>
                      <a:schemeClr val="tx1"/>
                    </a:solidFill>
                  </a:rPr>
                  <a:t>– 1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vale che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𝜌</m:t>
                    </m:r>
                  </m:oMath>
                </a14:m>
                <a:r>
                  <a:rPr lang="it-IT" baseline="30000" dirty="0" err="1" smtClean="0">
                    <a:solidFill>
                      <a:schemeClr val="tx1"/>
                    </a:solidFill>
                  </a:rPr>
                  <a:t>j</a:t>
                </a:r>
                <a:r>
                  <a:rPr lang="it-IT" baseline="30000" dirty="0" smtClean="0">
                    <a:solidFill>
                      <a:schemeClr val="tx1"/>
                    </a:solidFill>
                  </a:rPr>
                  <a:t> - 1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(x) = 0 e, quindi, </a:t>
                </a:r>
                <a14:m>
                  <m:oMath xmlns:m="http://schemas.openxmlformats.org/officeDocument/2006/math">
                    <m:r>
                      <a:rPr lang="it-IT" b="0" i="0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1" i="1" smtClean="0">
                        <a:solidFill>
                          <a:srgbClr val="DD51E7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𝝆</m:t>
                    </m:r>
                  </m:oMath>
                </a14:m>
                <a:r>
                  <a:rPr lang="it-IT" b="1" baseline="30000" dirty="0" err="1">
                    <a:solidFill>
                      <a:srgbClr val="DD51E7"/>
                    </a:solidFill>
                  </a:rPr>
                  <a:t>j</a:t>
                </a:r>
                <a:r>
                  <a:rPr lang="it-IT" b="1" baseline="30000" dirty="0">
                    <a:solidFill>
                      <a:srgbClr val="DD51E7"/>
                    </a:solidFill>
                  </a:rPr>
                  <a:t> - 1</a:t>
                </a:r>
                <a:r>
                  <a:rPr lang="it-IT" b="1" dirty="0">
                    <a:solidFill>
                      <a:srgbClr val="DD51E7"/>
                    </a:solidFill>
                  </a:rPr>
                  <a:t>(x) </a:t>
                </a:r>
                <a:r>
                  <a:rPr lang="it-IT" b="1" dirty="0" smtClean="0">
                    <a:solidFill>
                      <a:srgbClr val="DD51E7"/>
                    </a:solidFill>
                  </a:rPr>
                  <a:t>&lt; </a:t>
                </a:r>
                <a14:m>
                  <m:oMath xmlns:m="http://schemas.openxmlformats.org/officeDocument/2006/math">
                    <m:r>
                      <a:rPr lang="en-US" b="1" i="1">
                        <a:solidFill>
                          <a:srgbClr val="DD51E7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𝝆</m:t>
                    </m:r>
                  </m:oMath>
                </a14:m>
                <a:r>
                  <a:rPr lang="it-IT" b="1" baseline="30000" dirty="0" err="1">
                    <a:solidFill>
                      <a:srgbClr val="DD51E7"/>
                    </a:solidFill>
                  </a:rPr>
                  <a:t>j</a:t>
                </a:r>
                <a:r>
                  <a:rPr lang="it-IT" b="1" baseline="30000" dirty="0">
                    <a:solidFill>
                      <a:srgbClr val="DD51E7"/>
                    </a:solidFill>
                  </a:rPr>
                  <a:t> - 1</a:t>
                </a:r>
                <a:r>
                  <a:rPr lang="it-IT" b="1" dirty="0">
                    <a:solidFill>
                      <a:srgbClr val="DD51E7"/>
                    </a:solidFill>
                  </a:rPr>
                  <a:t>(</a:t>
                </a:r>
                <a:r>
                  <a:rPr lang="it-IT" b="1" dirty="0" smtClean="0">
                    <a:solidFill>
                      <a:srgbClr val="DD51E7"/>
                    </a:solidFill>
                  </a:rPr>
                  <a:t>y</a:t>
                </a:r>
                <a:r>
                  <a:rPr lang="it-IT" b="1" dirty="0">
                    <a:solidFill>
                      <a:srgbClr val="DD51E7"/>
                    </a:solidFill>
                  </a:rPr>
                  <a:t>) </a:t>
                </a:r>
                <a:r>
                  <a:rPr lang="it-IT" b="1" dirty="0" smtClean="0">
                    <a:solidFill>
                      <a:srgbClr val="DD51E7"/>
                    </a:solidFill>
                  </a:rPr>
                  <a:t> </a:t>
                </a:r>
                <a:endParaRPr lang="it-IT" b="1" dirty="0" smtClean="0">
                  <a:solidFill>
                    <a:schemeClr val="tx1"/>
                  </a:solidFill>
                </a:endParaRPr>
              </a:p>
              <a:p>
                <a:pPr lvl="2"/>
                <a:r>
                  <a:rPr lang="it-IT" dirty="0" smtClean="0">
                    <a:solidFill>
                      <a:schemeClr val="tx1"/>
                    </a:solidFill>
                  </a:rPr>
                  <a:t>ma, poiché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𝜌</m:t>
                        </m:r>
                      </m:e>
                      <m:sub>
                        <m:r>
                          <a:rPr lang="it-IT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  <m:sup>
                        <m:r>
                          <a:rPr lang="it-IT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h</m:t>
                        </m:r>
                      </m:sup>
                    </m:sSubSup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(x) =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n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– 1 per </a:t>
                </a:r>
                <a:r>
                  <a:rPr lang="it-IT" dirty="0">
                    <a:solidFill>
                      <a:schemeClr val="tx1"/>
                    </a:solidFill>
                  </a:rPr>
                  <a:t>ogni i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≤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h, allora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𝜌</m:t>
                        </m:r>
                      </m:e>
                      <m:sub>
                        <m:r>
                          <a:rPr lang="it-IT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ℓ</m:t>
                        </m:r>
                      </m:sub>
                      <m:sup>
                        <m:r>
                          <a:rPr lang="it-IT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𝑗</m:t>
                        </m:r>
                        <m:r>
                          <a:rPr lang="it-IT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−1</m:t>
                        </m:r>
                      </m:sup>
                    </m:sSubSup>
                  </m:oMath>
                </a14:m>
                <a:r>
                  <a:rPr lang="it-IT" dirty="0" smtClean="0">
                    <a:solidFill>
                      <a:schemeClr val="tx1"/>
                    </a:solidFill>
                  </a:rPr>
                  <a:t>(x) =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n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– 1 </a:t>
                </a:r>
              </a:p>
              <a:p>
                <a:pPr lvl="2"/>
                <a:r>
                  <a:rPr lang="it-IT" dirty="0" smtClean="0">
                    <a:solidFill>
                      <a:schemeClr val="tx1"/>
                    </a:solidFill>
                  </a:rPr>
                  <a:t>allora </a:t>
                </a:r>
                <a:r>
                  <a:rPr lang="it-IT" dirty="0">
                    <a:solidFill>
                      <a:schemeClr val="tx1"/>
                    </a:solidFill>
                  </a:rPr>
                  <a:t>	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1" i="1" smtClean="0">
                            <a:solidFill>
                              <a:srgbClr val="162DCF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b="1" i="1">
                            <a:solidFill>
                              <a:srgbClr val="162DCF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𝝆</m:t>
                        </m:r>
                      </m:e>
                      <m:sub>
                        <m:r>
                          <a:rPr lang="it-IT" b="1" i="1">
                            <a:solidFill>
                              <a:srgbClr val="162DCF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ℓ</m:t>
                        </m:r>
                      </m:sub>
                      <m:sup>
                        <m:r>
                          <a:rPr lang="it-IT" b="1" i="1">
                            <a:solidFill>
                              <a:srgbClr val="162DCF"/>
                            </a:solidFill>
                            <a:latin typeface="Cambria Math" charset="0"/>
                          </a:rPr>
                          <m:t>𝒋</m:t>
                        </m:r>
                        <m:r>
                          <a:rPr lang="it-IT" b="1" i="1">
                            <a:solidFill>
                              <a:srgbClr val="162DCF"/>
                            </a:solidFill>
                            <a:latin typeface="Cambria Math" charset="0"/>
                          </a:rPr>
                          <m:t> −</m:t>
                        </m:r>
                        <m:r>
                          <a:rPr lang="it-IT" b="1" i="1">
                            <a:solidFill>
                              <a:srgbClr val="162DCF"/>
                            </a:solidFill>
                            <a:latin typeface="Cambria Math" charset="0"/>
                          </a:rPr>
                          <m:t>𝟏</m:t>
                        </m:r>
                      </m:sup>
                    </m:sSubSup>
                  </m:oMath>
                </a14:m>
                <a:r>
                  <a:rPr lang="it-IT" b="1" dirty="0">
                    <a:solidFill>
                      <a:srgbClr val="162DCF"/>
                    </a:solidFill>
                  </a:rPr>
                  <a:t>(x</a:t>
                </a:r>
                <a:r>
                  <a:rPr lang="it-IT" b="1" dirty="0" smtClean="0">
                    <a:solidFill>
                      <a:srgbClr val="162DCF"/>
                    </a:solidFill>
                  </a:rPr>
                  <a:t>) &gt;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1" i="1">
                            <a:solidFill>
                              <a:srgbClr val="162DCF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b="1" i="1">
                            <a:solidFill>
                              <a:srgbClr val="162DCF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𝝆</m:t>
                        </m:r>
                      </m:e>
                      <m:sub>
                        <m:r>
                          <a:rPr lang="it-IT" b="1" i="1">
                            <a:solidFill>
                              <a:srgbClr val="162DCF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ℓ</m:t>
                        </m:r>
                      </m:sub>
                      <m:sup>
                        <m:r>
                          <a:rPr lang="it-IT" b="1" i="1">
                            <a:solidFill>
                              <a:srgbClr val="162DCF"/>
                            </a:solidFill>
                            <a:latin typeface="Cambria Math" charset="0"/>
                          </a:rPr>
                          <m:t>𝒋</m:t>
                        </m:r>
                        <m:r>
                          <a:rPr lang="it-IT" b="1" i="1">
                            <a:solidFill>
                              <a:srgbClr val="162DCF"/>
                            </a:solidFill>
                            <a:latin typeface="Cambria Math" charset="0"/>
                          </a:rPr>
                          <m:t> −</m:t>
                        </m:r>
                        <m:r>
                          <a:rPr lang="it-IT" b="1" i="1">
                            <a:solidFill>
                              <a:srgbClr val="162DCF"/>
                            </a:solidFill>
                            <a:latin typeface="Cambria Math" charset="0"/>
                          </a:rPr>
                          <m:t>𝟏</m:t>
                        </m:r>
                      </m:sup>
                    </m:sSubSup>
                  </m:oMath>
                </a14:m>
                <a:r>
                  <a:rPr lang="it-IT" b="1" dirty="0" smtClean="0">
                    <a:solidFill>
                      <a:srgbClr val="162DCF"/>
                    </a:solidFill>
                  </a:rPr>
                  <a:t>(y)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ossia,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1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𝝆</m:t>
                        </m:r>
                      </m:e>
                      <m:sub>
                        <m:r>
                          <a:rPr lang="it-IT" b="1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</m:t>
                        </m:r>
                      </m:sub>
                      <m:sup>
                        <m:r>
                          <a:rPr lang="it-IT" b="1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𝒋</m:t>
                        </m:r>
                        <m:r>
                          <a:rPr lang="it-IT" b="1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−</m:t>
                        </m:r>
                        <m:r>
                          <a:rPr lang="it-IT" b="1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𝟏</m:t>
                        </m:r>
                      </m:sup>
                    </m:sSubSup>
                    <m:r>
                      <a:rPr lang="it-IT" b="1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≠</m:t>
                    </m:r>
                  </m:oMath>
                </a14:m>
                <a:r>
                  <a:rPr lang="it-IT" b="1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1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𝝆</m:t>
                        </m:r>
                      </m:e>
                      <m:sub>
                        <m:r>
                          <a:rPr lang="it-IT" b="1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ℓ</m:t>
                        </m:r>
                      </m:sub>
                      <m:sup>
                        <m:r>
                          <a:rPr lang="it-IT" b="1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𝒋</m:t>
                        </m:r>
                        <m:r>
                          <a:rPr lang="it-IT" b="1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−</m:t>
                        </m:r>
                        <m:r>
                          <a:rPr lang="it-IT" b="1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𝟏</m:t>
                        </m:r>
                      </m:sup>
                    </m:sSubSup>
                  </m:oMath>
                </a14:m>
                <a:endParaRPr lang="it-IT" b="1" dirty="0">
                  <a:solidFill>
                    <a:schemeClr val="tx1"/>
                  </a:solidFill>
                </a:endParaRPr>
              </a:p>
              <a:p>
                <a:pPr lvl="1"/>
                <a:r>
                  <a:rPr lang="it-IT" dirty="0" smtClean="0">
                    <a:solidFill>
                      <a:schemeClr val="tx1"/>
                    </a:solidFill>
                  </a:rPr>
                  <a:t>non può essere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ℓ </m:t>
                    </m:r>
                  </m:oMath>
                </a14:m>
                <a:r>
                  <a:rPr lang="it-IT" dirty="0" smtClean="0">
                    <a:solidFill>
                      <a:schemeClr val="tx1"/>
                    </a:solidFill>
                  </a:rPr>
                  <a:t>&gt; </a:t>
                </a:r>
                <a:r>
                  <a:rPr lang="it-IT" dirty="0" err="1">
                    <a:solidFill>
                      <a:schemeClr val="tx1"/>
                    </a:solidFill>
                  </a:rPr>
                  <a:t>j</a:t>
                </a:r>
                <a:r>
                  <a:rPr lang="it-IT" dirty="0">
                    <a:solidFill>
                      <a:schemeClr val="tx1"/>
                    </a:solidFill>
                  </a:rPr>
                  <a:t>: </a:t>
                </a:r>
                <a:endParaRPr lang="it-IT" dirty="0" smtClean="0">
                  <a:solidFill>
                    <a:schemeClr val="tx1"/>
                  </a:solidFill>
                </a:endParaRPr>
              </a:p>
              <a:p>
                <a:pPr lvl="2"/>
                <a:r>
                  <a:rPr lang="it-IT" dirty="0" smtClean="0">
                    <a:solidFill>
                      <a:schemeClr val="tx1"/>
                    </a:solidFill>
                  </a:rPr>
                  <a:t>nel profilo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P</a:t>
                </a:r>
                <a14:m>
                  <m:oMath xmlns:m="http://schemas.openxmlformats.org/officeDocument/2006/math">
                    <m:r>
                      <a:rPr lang="it-IT" i="1" baseline="3000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𝑗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vale che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𝜌</m:t>
                    </m:r>
                    <m:r>
                      <a:rPr lang="it-IT" i="1" baseline="3000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𝑗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(x) = </a:t>
                </a:r>
                <a:r>
                  <a:rPr lang="it-IT" dirty="0" err="1">
                    <a:solidFill>
                      <a:schemeClr val="tx1"/>
                    </a:solidFill>
                  </a:rPr>
                  <a:t>n</a:t>
                </a:r>
                <a:r>
                  <a:rPr lang="it-IT" dirty="0">
                    <a:solidFill>
                      <a:schemeClr val="tx1"/>
                    </a:solidFill>
                  </a:rPr>
                  <a:t> - 1 e, quindi,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𝜌</m:t>
                    </m:r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it-IT" i="1" baseline="3000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𝑗</m:t>
                    </m:r>
                  </m:oMath>
                </a14:m>
                <a:r>
                  <a:rPr lang="it-IT" sz="800" dirty="0">
                    <a:solidFill>
                      <a:schemeClr val="tx1"/>
                    </a:solidFill>
                  </a:rPr>
                  <a:t> </a:t>
                </a:r>
                <a:r>
                  <a:rPr lang="it-IT" dirty="0">
                    <a:solidFill>
                      <a:schemeClr val="tx1"/>
                    </a:solidFill>
                  </a:rPr>
                  <a:t>(x) &gt;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𝜌</m:t>
                    </m:r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it-IT" i="1" baseline="3000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𝑗</m:t>
                    </m:r>
                    <m:r>
                      <a:rPr lang="it-IT" i="1" baseline="3000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(y)  </a:t>
                </a:r>
                <a:endParaRPr lang="it-IT" dirty="0" smtClean="0">
                  <a:solidFill>
                    <a:schemeClr val="tx1"/>
                  </a:solidFill>
                </a:endParaRPr>
              </a:p>
              <a:p>
                <a:pPr lvl="2"/>
                <a:r>
                  <a:rPr lang="it-IT" dirty="0">
                    <a:solidFill>
                      <a:schemeClr val="tx1"/>
                    </a:solidFill>
                  </a:rPr>
                  <a:t>ma, poiché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𝜌</m:t>
                        </m:r>
                      </m:e>
                      <m:sub>
                        <m:r>
                          <a:rPr lang="it-IT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  <m:sup>
                        <m:r>
                          <a:rPr lang="it-IT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h</m:t>
                        </m:r>
                      </m:sup>
                    </m:sSubSup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(x) =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0 per </a:t>
                </a:r>
                <a:r>
                  <a:rPr lang="it-IT" dirty="0">
                    <a:solidFill>
                      <a:schemeClr val="tx1"/>
                    </a:solidFill>
                  </a:rPr>
                  <a:t>ogni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i </a:t>
                </a:r>
                <a14:m>
                  <m:oMath xmlns:m="http://schemas.openxmlformats.org/officeDocument/2006/math">
                    <m:r>
                      <a:rPr lang="it-IT" b="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&gt;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h, allora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𝜌</m:t>
                        </m:r>
                      </m:e>
                      <m:sub>
                        <m:r>
                          <a:rPr lang="it-IT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ℓ</m:t>
                        </m:r>
                      </m:sub>
                      <m:sup>
                        <m:r>
                          <a:rPr lang="it-IT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𝑗</m:t>
                        </m:r>
                        <m:r>
                          <a:rPr lang="it-IT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</m:t>
                        </m:r>
                      </m:sup>
                    </m:sSubSup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(x) =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0</a:t>
                </a:r>
                <a:endParaRPr lang="it-IT" dirty="0">
                  <a:solidFill>
                    <a:schemeClr val="tx1"/>
                  </a:solidFill>
                </a:endParaRPr>
              </a:p>
              <a:p>
                <a:pPr lvl="2"/>
                <a:r>
                  <a:rPr lang="it-IT" dirty="0">
                    <a:solidFill>
                      <a:schemeClr val="tx1"/>
                    </a:solidFill>
                  </a:rPr>
                  <a:t>allora 	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𝜌</m:t>
                        </m:r>
                      </m:e>
                      <m:sub>
                        <m:r>
                          <a:rPr lang="it-IT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ℓ</m:t>
                        </m:r>
                      </m:sub>
                      <m:sup>
                        <m:r>
                          <a:rPr lang="it-IT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𝑗</m:t>
                        </m:r>
                        <m:r>
                          <a:rPr lang="it-IT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</m:t>
                        </m:r>
                      </m:sup>
                    </m:sSubSup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(x)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&lt;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𝜌</m:t>
                        </m:r>
                      </m:e>
                      <m:sub>
                        <m:r>
                          <a:rPr lang="it-IT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ℓ</m:t>
                        </m:r>
                      </m:sub>
                      <m:sup>
                        <m:r>
                          <a:rPr lang="it-IT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𝑗</m:t>
                        </m:r>
                        <m:r>
                          <a:rPr lang="it-IT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</m:t>
                        </m:r>
                      </m:sup>
                    </m:sSubSup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(y) ossia,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𝜌</m:t>
                        </m:r>
                      </m:e>
                      <m:sub>
                        <m:r>
                          <a:rPr lang="it-IT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</m:t>
                        </m:r>
                      </m:sub>
                      <m:sup>
                        <m:r>
                          <a:rPr lang="it-IT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𝑗</m:t>
                        </m:r>
                        <m:r>
                          <a:rPr lang="it-IT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</m:t>
                        </m:r>
                      </m:sup>
                    </m:sSubSup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≠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𝜌</m:t>
                        </m:r>
                      </m:e>
                      <m:sub>
                        <m:r>
                          <a:rPr lang="it-IT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ℓ</m:t>
                        </m:r>
                      </m:sub>
                      <m:sup>
                        <m:r>
                          <a:rPr lang="it-IT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𝑗</m:t>
                        </m:r>
                        <m:r>
                          <a:rPr lang="it-IT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</m:t>
                        </m:r>
                      </m:sup>
                    </m:sSubSup>
                  </m:oMath>
                </a14:m>
                <a:endParaRPr lang="it-IT" dirty="0">
                  <a:solidFill>
                    <a:schemeClr val="tx1"/>
                  </a:solidFill>
                </a:endParaRPr>
              </a:p>
              <a:p>
                <a:pPr lvl="1"/>
                <a:r>
                  <a:rPr lang="it-IT" dirty="0" smtClean="0">
                    <a:solidFill>
                      <a:schemeClr val="tx1"/>
                    </a:solidFill>
                  </a:rPr>
                  <a:t>quindi,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ℓ </m:t>
                    </m:r>
                  </m:oMath>
                </a14:m>
                <a:r>
                  <a:rPr lang="it-IT" dirty="0" smtClean="0">
                    <a:solidFill>
                      <a:schemeClr val="tx1"/>
                    </a:solidFill>
                  </a:rPr>
                  <a:t>=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j</a:t>
                </a:r>
                <a:r>
                  <a:rPr lang="it-IT" dirty="0">
                    <a:solidFill>
                      <a:schemeClr val="tx1"/>
                    </a:solidFill>
                  </a:rPr>
                  <a:t>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. 													QED </a:t>
                </a:r>
                <a:endParaRPr lang="it-IT" dirty="0">
                  <a:solidFill>
                    <a:schemeClr val="tx1"/>
                  </a:solidFill>
                </a:endParaRPr>
              </a:p>
              <a:p>
                <a:pPr lvl="1"/>
                <a:endParaRPr lang="it-IT" dirty="0">
                  <a:solidFill>
                    <a:schemeClr val="tx1"/>
                  </a:solidFill>
                </a:endParaRPr>
              </a:p>
              <a:p>
                <a:pPr lvl="1"/>
                <a:endParaRPr lang="it-IT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" name="Segnaposto contenut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15256" y="906445"/>
                <a:ext cx="9140315" cy="5664476"/>
              </a:xfrm>
              <a:blipFill rotWithShape="0">
                <a:blip r:embed="rId2"/>
                <a:stretch>
                  <a:fillRect l="-467" t="-549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103245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113423" y="155499"/>
            <a:ext cx="8911687" cy="669431"/>
          </a:xfrm>
        </p:spPr>
        <p:txBody>
          <a:bodyPr/>
          <a:lstStyle/>
          <a:p>
            <a:r>
              <a:rPr lang="it-IT" dirty="0" smtClean="0"/>
              <a:t>Ombre e luci del teorema di Arrow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2215256" y="1129729"/>
            <a:ext cx="9140315" cy="5377397"/>
          </a:xfrm>
        </p:spPr>
        <p:txBody>
          <a:bodyPr>
            <a:normAutofit/>
          </a:bodyPr>
          <a:lstStyle/>
          <a:p>
            <a:r>
              <a:rPr lang="it-IT" dirty="0" smtClean="0">
                <a:solidFill>
                  <a:schemeClr val="tx1"/>
                </a:solidFill>
              </a:rPr>
              <a:t>Certo che il teorema di Arrow getta un ombra scura sui sistemi di voto</a:t>
            </a:r>
          </a:p>
          <a:p>
            <a:r>
              <a:rPr lang="it-IT" dirty="0" smtClean="0">
                <a:solidFill>
                  <a:schemeClr val="tx1"/>
                </a:solidFill>
              </a:rPr>
              <a:t>perché afferma che un sistema di voto, </a:t>
            </a:r>
          </a:p>
          <a:p>
            <a:pPr lvl="1"/>
            <a:r>
              <a:rPr lang="it-IT" dirty="0" smtClean="0">
                <a:solidFill>
                  <a:schemeClr val="tx1"/>
                </a:solidFill>
              </a:rPr>
              <a:t>per non essere soggetto a manipolazioni interessate (utilizzando alternative irrilevanti) </a:t>
            </a:r>
          </a:p>
          <a:p>
            <a:pPr lvl="1"/>
            <a:r>
              <a:rPr lang="it-IT" dirty="0" smtClean="0">
                <a:solidFill>
                  <a:schemeClr val="tx1"/>
                </a:solidFill>
              </a:rPr>
              <a:t>ed essere in grado di rispecchiare la volontà dell’unanimità </a:t>
            </a:r>
          </a:p>
          <a:p>
            <a:r>
              <a:rPr lang="it-IT" dirty="0" smtClean="0">
                <a:solidFill>
                  <a:schemeClr val="tx1"/>
                </a:solidFill>
              </a:rPr>
              <a:t>deve essere una dittatura.</a:t>
            </a:r>
          </a:p>
          <a:p>
            <a:pPr lvl="1"/>
            <a:r>
              <a:rPr lang="it-IT" dirty="0" smtClean="0">
                <a:solidFill>
                  <a:schemeClr val="tx1"/>
                </a:solidFill>
              </a:rPr>
              <a:t>(E, per inciso, va dunque da sé che se un sistema di voto soddisfa U e IIA, allora non è nemmeno esposto al paradosso di </a:t>
            </a:r>
            <a:r>
              <a:rPr lang="it-IT" dirty="0" err="1" smtClean="0">
                <a:solidFill>
                  <a:schemeClr val="tx1"/>
                </a:solidFill>
              </a:rPr>
              <a:t>Condorcet</a:t>
            </a:r>
            <a:r>
              <a:rPr lang="it-IT" dirty="0" smtClean="0">
                <a:solidFill>
                  <a:schemeClr val="tx1"/>
                </a:solidFill>
              </a:rPr>
              <a:t>...)</a:t>
            </a:r>
          </a:p>
          <a:p>
            <a:r>
              <a:rPr lang="it-IT" dirty="0" smtClean="0">
                <a:solidFill>
                  <a:schemeClr val="tx1"/>
                </a:solidFill>
              </a:rPr>
              <a:t>Che non è proprio rassicurante.</a:t>
            </a:r>
          </a:p>
          <a:p>
            <a:r>
              <a:rPr lang="it-IT" dirty="0" smtClean="0">
                <a:solidFill>
                  <a:schemeClr val="tx1"/>
                </a:solidFill>
              </a:rPr>
              <a:t>Tuttavia, se le alternative hanno certe caratteristiche</a:t>
            </a:r>
          </a:p>
          <a:p>
            <a:r>
              <a:rPr lang="it-IT" dirty="0">
                <a:solidFill>
                  <a:schemeClr val="tx1"/>
                </a:solidFill>
              </a:rPr>
              <a:t> </a:t>
            </a:r>
            <a:r>
              <a:rPr lang="it-IT" dirty="0" smtClean="0">
                <a:solidFill>
                  <a:schemeClr val="tx1"/>
                </a:solidFill>
              </a:rPr>
              <a:t>           e se i ranking dei votanti soddisfano una certa proprietà</a:t>
            </a:r>
          </a:p>
          <a:p>
            <a:pPr lvl="1"/>
            <a:r>
              <a:rPr lang="it-IT" dirty="0">
                <a:solidFill>
                  <a:schemeClr val="tx1"/>
                </a:solidFill>
              </a:rPr>
              <a:t> </a:t>
            </a:r>
            <a:r>
              <a:rPr lang="it-IT" dirty="0" smtClean="0">
                <a:solidFill>
                  <a:schemeClr val="tx1"/>
                </a:solidFill>
              </a:rPr>
              <a:t>                      (perfettamente plausibile in presenza di quelle caratteristiche 		   			     delle alternative)</a:t>
            </a:r>
          </a:p>
          <a:p>
            <a:r>
              <a:rPr lang="it-IT" dirty="0" smtClean="0">
                <a:solidFill>
                  <a:schemeClr val="tx1"/>
                </a:solidFill>
              </a:rPr>
              <a:t>allora il teorema di Arrow può essere “aggirato”</a:t>
            </a:r>
            <a:endParaRPr lang="it-IT" dirty="0">
              <a:solidFill>
                <a:schemeClr val="tx1"/>
              </a:solidFill>
            </a:endParaRPr>
          </a:p>
          <a:p>
            <a:pPr lvl="1"/>
            <a:endParaRPr lang="it-IT" dirty="0">
              <a:solidFill>
                <a:schemeClr val="tx1"/>
              </a:solidFill>
            </a:endParaRPr>
          </a:p>
          <a:p>
            <a:pPr lvl="1"/>
            <a:endParaRPr lang="it-IT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40389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113423" y="155499"/>
            <a:ext cx="8911687" cy="669431"/>
          </a:xfrm>
        </p:spPr>
        <p:txBody>
          <a:bodyPr/>
          <a:lstStyle/>
          <a:p>
            <a:r>
              <a:rPr lang="it-IT" dirty="0" smtClean="0"/>
              <a:t>Single </a:t>
            </a:r>
            <a:r>
              <a:rPr lang="it-IT" dirty="0" err="1" smtClean="0"/>
              <a:t>peaked</a:t>
            </a:r>
            <a:r>
              <a:rPr lang="it-IT" dirty="0" smtClean="0"/>
              <a:t> </a:t>
            </a:r>
            <a:r>
              <a:rPr lang="it-IT" dirty="0" err="1" smtClean="0"/>
              <a:t>preferences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/>
              <p:cNvSpPr>
                <a:spLocks noGrp="1"/>
              </p:cNvSpPr>
              <p:nvPr>
                <p:ph idx="1"/>
              </p:nvPr>
            </p:nvSpPr>
            <p:spPr>
              <a:xfrm>
                <a:off x="2215256" y="1129729"/>
                <a:ext cx="9140315" cy="5377397"/>
              </a:xfrm>
            </p:spPr>
            <p:txBody>
              <a:bodyPr>
                <a:normAutofit/>
              </a:bodyPr>
              <a:lstStyle/>
              <a:p>
                <a:r>
                  <a:rPr lang="it-IT" dirty="0" smtClean="0">
                    <a:solidFill>
                      <a:schemeClr val="tx1"/>
                    </a:solidFill>
                  </a:rPr>
                  <a:t>Supponiamo che le alternative siano un insieme ordinato, ossia: 					A </a:t>
                </a:r>
                <a:r>
                  <a:rPr lang="it-IT" dirty="0">
                    <a:solidFill>
                      <a:schemeClr val="tx1"/>
                    </a:solidFill>
                  </a:rPr>
                  <a:t>= { a</a:t>
                </a:r>
                <a:r>
                  <a:rPr lang="it-IT" baseline="-25000" dirty="0">
                    <a:solidFill>
                      <a:schemeClr val="tx1"/>
                    </a:solidFill>
                  </a:rPr>
                  <a:t>1</a:t>
                </a:r>
                <a:r>
                  <a:rPr lang="it-IT" dirty="0">
                    <a:solidFill>
                      <a:schemeClr val="tx1"/>
                    </a:solidFill>
                  </a:rPr>
                  <a:t>, a</a:t>
                </a:r>
                <a:r>
                  <a:rPr lang="it-IT" baseline="-25000" dirty="0">
                    <a:solidFill>
                      <a:schemeClr val="tx1"/>
                    </a:solidFill>
                  </a:rPr>
                  <a:t>2</a:t>
                </a:r>
                <a:r>
                  <a:rPr lang="it-IT" dirty="0">
                    <a:solidFill>
                      <a:schemeClr val="tx1"/>
                    </a:solidFill>
                  </a:rPr>
                  <a:t>, ... , a</a:t>
                </a:r>
                <a:r>
                  <a:rPr lang="it-IT" baseline="-25000" dirty="0">
                    <a:solidFill>
                      <a:schemeClr val="tx1"/>
                    </a:solidFill>
                  </a:rPr>
                  <a:t>n</a:t>
                </a:r>
                <a:r>
                  <a:rPr lang="it-IT" dirty="0">
                    <a:solidFill>
                      <a:schemeClr val="tx1"/>
                    </a:solidFill>
                  </a:rPr>
                  <a:t>}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     con       a</a:t>
                </a:r>
                <a:r>
                  <a:rPr lang="it-IT" baseline="-25000" dirty="0" smtClean="0">
                    <a:solidFill>
                      <a:schemeClr val="tx1"/>
                    </a:solidFill>
                  </a:rPr>
                  <a:t>i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&lt; a</a:t>
                </a:r>
                <a:r>
                  <a:rPr lang="it-IT" baseline="-25000" dirty="0" smtClean="0">
                    <a:solidFill>
                      <a:schemeClr val="tx1"/>
                    </a:solidFill>
                  </a:rPr>
                  <a:t>i+1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, per ogni i = 1, ... , n-1</a:t>
                </a:r>
              </a:p>
              <a:p>
                <a:r>
                  <a:rPr lang="it-IT" dirty="0" smtClean="0">
                    <a:solidFill>
                      <a:schemeClr val="tx1"/>
                    </a:solidFill>
                  </a:rPr>
                  <a:t>Il ranking del votante h, </a:t>
                </a:r>
                <a:r>
                  <a:rPr lang="it-IT" dirty="0" err="1">
                    <a:solidFill>
                      <a:schemeClr val="tx1"/>
                    </a:solidFill>
                  </a:rPr>
                  <a:t>r</a:t>
                </a:r>
                <a:r>
                  <a:rPr lang="it-IT" baseline="-25000" dirty="0" err="1">
                    <a:solidFill>
                      <a:schemeClr val="tx1"/>
                    </a:solidFill>
                  </a:rPr>
                  <a:t>h</a:t>
                </a:r>
                <a:r>
                  <a:rPr lang="it-IT" dirty="0">
                    <a:solidFill>
                      <a:schemeClr val="tx1"/>
                    </a:solidFill>
                  </a:rPr>
                  <a:t> =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it-IT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it-IT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a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it-IT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h</m:t>
                            </m:r>
                            <m:r>
                              <a:rPr lang="it-IT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it-IT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a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it-IT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h</m:t>
                            </m:r>
                            <m:r>
                              <a:rPr lang="it-IT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  <m: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, …,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it-IT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a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it-IT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hn</m:t>
                            </m:r>
                          </m:sub>
                        </m:sSub>
                      </m:e>
                    </m:d>
                  </m:oMath>
                </a14:m>
                <a:r>
                  <a:rPr lang="it-IT" dirty="0" smtClean="0">
                    <a:solidFill>
                      <a:schemeClr val="tx1"/>
                    </a:solidFill>
                  </a:rPr>
                  <a:t>, è </a:t>
                </a:r>
                <a:r>
                  <a:rPr lang="it-IT" b="1" i="1" dirty="0" smtClean="0">
                    <a:solidFill>
                      <a:srgbClr val="DD51E7"/>
                    </a:solidFill>
                  </a:rPr>
                  <a:t>single </a:t>
                </a:r>
                <a:r>
                  <a:rPr lang="it-IT" b="1" i="1" dirty="0" err="1" smtClean="0">
                    <a:solidFill>
                      <a:srgbClr val="DD51E7"/>
                    </a:solidFill>
                  </a:rPr>
                  <a:t>peaked</a:t>
                </a:r>
                <a:r>
                  <a:rPr lang="it-IT" b="1" i="1" dirty="0" smtClean="0">
                    <a:solidFill>
                      <a:srgbClr val="DD51E7"/>
                    </a:solidFill>
                  </a:rPr>
                  <a:t>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se, 					</a:t>
                </a:r>
                <a:r>
                  <a:rPr lang="it-IT" b="1" dirty="0" smtClean="0">
                    <a:solidFill>
                      <a:schemeClr val="tx1"/>
                    </a:solidFill>
                  </a:rPr>
                  <a:t>comunque si scelgano tre alternative a</a:t>
                </a:r>
                <a:r>
                  <a:rPr lang="it-IT" b="1" baseline="-25000" dirty="0" smtClean="0">
                    <a:solidFill>
                      <a:schemeClr val="tx1"/>
                    </a:solidFill>
                  </a:rPr>
                  <a:t>i</a:t>
                </a:r>
                <a:r>
                  <a:rPr lang="it-IT" b="1" dirty="0">
                    <a:solidFill>
                      <a:schemeClr val="tx1"/>
                    </a:solidFill>
                  </a:rPr>
                  <a:t> </a:t>
                </a:r>
                <a:r>
                  <a:rPr lang="it-IT" b="1" dirty="0" smtClean="0">
                    <a:solidFill>
                      <a:schemeClr val="tx1"/>
                    </a:solidFill>
                  </a:rPr>
                  <a:t>&lt; </a:t>
                </a:r>
                <a:r>
                  <a:rPr lang="it-IT" b="1" dirty="0" err="1" smtClean="0">
                    <a:solidFill>
                      <a:schemeClr val="tx1"/>
                    </a:solidFill>
                  </a:rPr>
                  <a:t>a</a:t>
                </a:r>
                <a:r>
                  <a:rPr lang="it-IT" b="1" baseline="-25000" dirty="0" err="1" smtClean="0">
                    <a:solidFill>
                      <a:schemeClr val="tx1"/>
                    </a:solidFill>
                  </a:rPr>
                  <a:t>j</a:t>
                </a:r>
                <a:r>
                  <a:rPr lang="it-IT" b="1" dirty="0">
                    <a:solidFill>
                      <a:schemeClr val="tx1"/>
                    </a:solidFill>
                  </a:rPr>
                  <a:t> </a:t>
                </a:r>
                <a:r>
                  <a:rPr lang="it-IT" b="1" dirty="0" smtClean="0">
                    <a:solidFill>
                      <a:schemeClr val="tx1"/>
                    </a:solidFill>
                  </a:rPr>
                  <a:t>&lt; a</a:t>
                </a:r>
                <a14:m>
                  <m:oMath xmlns:m="http://schemas.openxmlformats.org/officeDocument/2006/math">
                    <m:r>
                      <a:rPr lang="it-IT" b="1" i="1" baseline="-25000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ℓ</m:t>
                    </m:r>
                  </m:oMath>
                </a14:m>
                <a:r>
                  <a:rPr lang="it-IT" b="1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b="1" i="1" dirty="0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</m:oMath>
                </a14:m>
                <a:r>
                  <a:rPr lang="it-IT" b="1" dirty="0" smtClean="0">
                    <a:solidFill>
                      <a:schemeClr val="tx1"/>
                    </a:solidFill>
                  </a:rPr>
                  <a:t> non accade che 			</a:t>
                </a:r>
                <a14:m>
                  <m:oMath xmlns:m="http://schemas.openxmlformats.org/officeDocument/2006/math">
                    <m:r>
                      <a:rPr lang="it-IT" b="1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𝝆</m:t>
                    </m:r>
                  </m:oMath>
                </a14:m>
                <a:r>
                  <a:rPr lang="it-IT" b="1" baseline="-25000" dirty="0" smtClean="0">
                    <a:solidFill>
                      <a:schemeClr val="tx1"/>
                    </a:solidFill>
                  </a:rPr>
                  <a:t>h</a:t>
                </a:r>
                <a:r>
                  <a:rPr lang="it-IT" b="1" dirty="0" smtClean="0">
                    <a:solidFill>
                      <a:schemeClr val="tx1"/>
                    </a:solidFill>
                  </a:rPr>
                  <a:t>(</a:t>
                </a:r>
                <a:r>
                  <a:rPr lang="it-IT" b="1" dirty="0">
                    <a:solidFill>
                      <a:schemeClr val="tx1"/>
                    </a:solidFill>
                  </a:rPr>
                  <a:t>a</a:t>
                </a:r>
                <a:r>
                  <a:rPr lang="it-IT" b="1" baseline="-25000" dirty="0">
                    <a:solidFill>
                      <a:schemeClr val="tx1"/>
                    </a:solidFill>
                  </a:rPr>
                  <a:t>i</a:t>
                </a:r>
                <a:r>
                  <a:rPr lang="it-IT" b="1" dirty="0" smtClean="0">
                    <a:solidFill>
                      <a:schemeClr val="tx1"/>
                    </a:solidFill>
                  </a:rPr>
                  <a:t>) &lt; </a:t>
                </a:r>
                <a14:m>
                  <m:oMath xmlns:m="http://schemas.openxmlformats.org/officeDocument/2006/math">
                    <m:r>
                      <a:rPr lang="it-IT" b="1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𝝆</m:t>
                    </m:r>
                  </m:oMath>
                </a14:m>
                <a:r>
                  <a:rPr lang="it-IT" b="1" baseline="-25000" dirty="0" smtClean="0">
                    <a:solidFill>
                      <a:schemeClr val="tx1"/>
                    </a:solidFill>
                  </a:rPr>
                  <a:t>h</a:t>
                </a:r>
                <a:r>
                  <a:rPr lang="it-IT" b="1" dirty="0" smtClean="0">
                    <a:solidFill>
                      <a:schemeClr val="tx1"/>
                    </a:solidFill>
                  </a:rPr>
                  <a:t>(a</a:t>
                </a:r>
                <a:r>
                  <a:rPr lang="it-IT" b="1" baseline="-25000" dirty="0" smtClean="0">
                    <a:solidFill>
                      <a:schemeClr val="tx1"/>
                    </a:solidFill>
                  </a:rPr>
                  <a:t>j</a:t>
                </a:r>
                <a:r>
                  <a:rPr lang="it-IT" b="1" dirty="0" smtClean="0">
                    <a:solidFill>
                      <a:schemeClr val="tx1"/>
                    </a:solidFill>
                  </a:rPr>
                  <a:t>)  e </a:t>
                </a:r>
                <a14:m>
                  <m:oMath xmlns:m="http://schemas.openxmlformats.org/officeDocument/2006/math">
                    <m:r>
                      <a:rPr lang="it-IT" b="1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𝝆</m:t>
                    </m:r>
                  </m:oMath>
                </a14:m>
                <a:r>
                  <a:rPr lang="it-IT" b="1" baseline="-25000" dirty="0">
                    <a:solidFill>
                      <a:schemeClr val="tx1"/>
                    </a:solidFill>
                  </a:rPr>
                  <a:t>h</a:t>
                </a:r>
                <a:r>
                  <a:rPr lang="it-IT" b="1" dirty="0">
                    <a:solidFill>
                      <a:schemeClr val="tx1"/>
                    </a:solidFill>
                  </a:rPr>
                  <a:t>(a</a:t>
                </a:r>
                <a:r>
                  <a:rPr lang="it-IT" b="1" baseline="-25000" dirty="0">
                    <a:solidFill>
                      <a:schemeClr val="tx1"/>
                    </a:solidFill>
                  </a:rPr>
                  <a:t>i</a:t>
                </a:r>
                <a:r>
                  <a:rPr lang="it-IT" b="1" dirty="0">
                    <a:solidFill>
                      <a:schemeClr val="tx1"/>
                    </a:solidFill>
                  </a:rPr>
                  <a:t>) &lt; </a:t>
                </a:r>
                <a14:m>
                  <m:oMath xmlns:m="http://schemas.openxmlformats.org/officeDocument/2006/math">
                    <m:r>
                      <a:rPr lang="it-IT" b="1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𝝆</m:t>
                    </m:r>
                  </m:oMath>
                </a14:m>
                <a:r>
                  <a:rPr lang="it-IT" b="1" baseline="-25000" dirty="0" smtClean="0">
                    <a:solidFill>
                      <a:schemeClr val="tx1"/>
                    </a:solidFill>
                  </a:rPr>
                  <a:t>h</a:t>
                </a:r>
                <a:r>
                  <a:rPr lang="it-IT" b="1" dirty="0" smtClean="0">
                    <a:solidFill>
                      <a:schemeClr val="tx1"/>
                    </a:solidFill>
                  </a:rPr>
                  <a:t>(</a:t>
                </a:r>
                <a:r>
                  <a:rPr lang="it-IT" b="1" dirty="0">
                    <a:solidFill>
                      <a:schemeClr val="tx1"/>
                    </a:solidFill>
                  </a:rPr>
                  <a:t>a</a:t>
                </a:r>
                <a14:m>
                  <m:oMath xmlns:m="http://schemas.openxmlformats.org/officeDocument/2006/math">
                    <m:r>
                      <a:rPr lang="it-IT" b="1" i="1" baseline="-2500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ℓ</m:t>
                    </m:r>
                  </m:oMath>
                </a14:m>
                <a:r>
                  <a:rPr lang="it-IT" b="1" dirty="0" smtClean="0">
                    <a:solidFill>
                      <a:schemeClr val="tx1"/>
                    </a:solidFill>
                  </a:rPr>
                  <a:t>)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: </a:t>
                </a:r>
                <a:r>
                  <a:rPr lang="it-IT" sz="800" dirty="0" smtClean="0">
                    <a:solidFill>
                      <a:schemeClr val="tx1"/>
                    </a:solidFill>
                  </a:rPr>
                  <a:t>																															</a:t>
                </a:r>
                <a14:m>
                  <m:oMath xmlns:m="http://schemas.openxmlformats.org/officeDocument/2006/math">
                    <m:r>
                      <a:rPr lang="it-IT" b="1" i="1" smtClean="0">
                        <a:solidFill>
                          <a:srgbClr val="DD51E7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∀</m:t>
                    </m:r>
                  </m:oMath>
                </a14:m>
                <a:r>
                  <a:rPr lang="it-IT" b="1" dirty="0" smtClean="0">
                    <a:solidFill>
                      <a:srgbClr val="DD51E7"/>
                    </a:solidFill>
                  </a:rPr>
                  <a:t> </a:t>
                </a:r>
                <a:r>
                  <a:rPr lang="it-IT" b="1" dirty="0">
                    <a:solidFill>
                      <a:srgbClr val="DD51E7"/>
                    </a:solidFill>
                  </a:rPr>
                  <a:t>a</a:t>
                </a:r>
                <a:r>
                  <a:rPr lang="it-IT" b="1" baseline="-25000" dirty="0">
                    <a:solidFill>
                      <a:srgbClr val="DD51E7"/>
                    </a:solidFill>
                  </a:rPr>
                  <a:t>i</a:t>
                </a:r>
                <a:r>
                  <a:rPr lang="it-IT" b="1" dirty="0">
                    <a:solidFill>
                      <a:srgbClr val="DD51E7"/>
                    </a:solidFill>
                  </a:rPr>
                  <a:t> </a:t>
                </a:r>
                <a:r>
                  <a:rPr lang="it-IT" b="1" dirty="0" smtClean="0">
                    <a:solidFill>
                      <a:srgbClr val="DD51E7"/>
                    </a:solidFill>
                  </a:rPr>
                  <a:t>, </a:t>
                </a:r>
                <a:r>
                  <a:rPr lang="it-IT" b="1" dirty="0" err="1">
                    <a:solidFill>
                      <a:srgbClr val="DD51E7"/>
                    </a:solidFill>
                  </a:rPr>
                  <a:t>a</a:t>
                </a:r>
                <a:r>
                  <a:rPr lang="it-IT" b="1" baseline="-25000" dirty="0" err="1">
                    <a:solidFill>
                      <a:srgbClr val="DD51E7"/>
                    </a:solidFill>
                  </a:rPr>
                  <a:t>j</a:t>
                </a:r>
                <a:r>
                  <a:rPr lang="it-IT" b="1" dirty="0">
                    <a:solidFill>
                      <a:srgbClr val="DD51E7"/>
                    </a:solidFill>
                  </a:rPr>
                  <a:t> </a:t>
                </a:r>
                <a:r>
                  <a:rPr lang="it-IT" b="1" dirty="0" smtClean="0">
                    <a:solidFill>
                      <a:srgbClr val="DD51E7"/>
                    </a:solidFill>
                  </a:rPr>
                  <a:t>, </a:t>
                </a:r>
                <a:r>
                  <a:rPr lang="it-IT" b="1" dirty="0">
                    <a:solidFill>
                      <a:srgbClr val="DD51E7"/>
                    </a:solidFill>
                  </a:rPr>
                  <a:t>a</a:t>
                </a:r>
                <a14:m>
                  <m:oMath xmlns:m="http://schemas.openxmlformats.org/officeDocument/2006/math">
                    <m:r>
                      <a:rPr lang="it-IT" b="1" i="1" baseline="-25000">
                        <a:solidFill>
                          <a:srgbClr val="DD51E7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ℓ</m:t>
                    </m:r>
                  </m:oMath>
                </a14:m>
                <a:r>
                  <a:rPr lang="it-IT" b="1" dirty="0">
                    <a:solidFill>
                      <a:srgbClr val="DD51E7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b="1" i="1" dirty="0" smtClean="0">
                        <a:solidFill>
                          <a:srgbClr val="DD51E7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</m:oMath>
                </a14:m>
                <a:r>
                  <a:rPr lang="it-IT" b="1" dirty="0" smtClean="0">
                    <a:solidFill>
                      <a:srgbClr val="DD51E7"/>
                    </a:solidFill>
                  </a:rPr>
                  <a:t> A : </a:t>
                </a:r>
                <a:r>
                  <a:rPr lang="it-IT" b="1" dirty="0">
                    <a:solidFill>
                      <a:srgbClr val="DD51E7"/>
                    </a:solidFill>
                  </a:rPr>
                  <a:t>a</a:t>
                </a:r>
                <a:r>
                  <a:rPr lang="it-IT" b="1" baseline="-25000" dirty="0">
                    <a:solidFill>
                      <a:srgbClr val="DD51E7"/>
                    </a:solidFill>
                  </a:rPr>
                  <a:t>i</a:t>
                </a:r>
                <a:r>
                  <a:rPr lang="it-IT" b="1" dirty="0">
                    <a:solidFill>
                      <a:srgbClr val="DD51E7"/>
                    </a:solidFill>
                  </a:rPr>
                  <a:t> &lt; </a:t>
                </a:r>
                <a:r>
                  <a:rPr lang="it-IT" b="1" dirty="0" err="1">
                    <a:solidFill>
                      <a:srgbClr val="DD51E7"/>
                    </a:solidFill>
                  </a:rPr>
                  <a:t>a</a:t>
                </a:r>
                <a:r>
                  <a:rPr lang="it-IT" b="1" baseline="-25000" dirty="0" err="1">
                    <a:solidFill>
                      <a:srgbClr val="DD51E7"/>
                    </a:solidFill>
                  </a:rPr>
                  <a:t>j</a:t>
                </a:r>
                <a:r>
                  <a:rPr lang="it-IT" b="1" dirty="0">
                    <a:solidFill>
                      <a:srgbClr val="DD51E7"/>
                    </a:solidFill>
                  </a:rPr>
                  <a:t> &lt; a</a:t>
                </a:r>
                <a14:m>
                  <m:oMath xmlns:m="http://schemas.openxmlformats.org/officeDocument/2006/math">
                    <m:r>
                      <a:rPr lang="it-IT" b="1" i="1" baseline="-25000">
                        <a:solidFill>
                          <a:srgbClr val="DD51E7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ℓ</m:t>
                    </m:r>
                  </m:oMath>
                </a14:m>
                <a:r>
                  <a:rPr lang="it-IT" b="1" dirty="0">
                    <a:solidFill>
                      <a:srgbClr val="DD51E7"/>
                    </a:solidFill>
                  </a:rPr>
                  <a:t> </a:t>
                </a:r>
                <a:r>
                  <a:rPr lang="it-IT" b="1" dirty="0" smtClean="0">
                    <a:solidFill>
                      <a:srgbClr val="DD51E7"/>
                    </a:solidFill>
                  </a:rPr>
                  <a:t>[ </a:t>
                </a:r>
                <a14:m>
                  <m:oMath xmlns:m="http://schemas.openxmlformats.org/officeDocument/2006/math">
                    <m:r>
                      <a:rPr lang="it-IT" b="1" i="1" smtClean="0">
                        <a:solidFill>
                          <a:srgbClr val="DD51E7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¬</m:t>
                    </m:r>
                  </m:oMath>
                </a14:m>
                <a:r>
                  <a:rPr lang="it-IT" b="1" dirty="0" smtClean="0">
                    <a:solidFill>
                      <a:srgbClr val="DD51E7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it-IT" b="1" i="1">
                        <a:solidFill>
                          <a:srgbClr val="DD51E7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𝝆</m:t>
                    </m:r>
                  </m:oMath>
                </a14:m>
                <a:r>
                  <a:rPr lang="it-IT" b="1" baseline="-25000" dirty="0">
                    <a:solidFill>
                      <a:srgbClr val="DD51E7"/>
                    </a:solidFill>
                  </a:rPr>
                  <a:t>h</a:t>
                </a:r>
                <a:r>
                  <a:rPr lang="it-IT" b="1" dirty="0">
                    <a:solidFill>
                      <a:srgbClr val="DD51E7"/>
                    </a:solidFill>
                  </a:rPr>
                  <a:t>(a</a:t>
                </a:r>
                <a:r>
                  <a:rPr lang="it-IT" b="1" baseline="-25000" dirty="0">
                    <a:solidFill>
                      <a:srgbClr val="DD51E7"/>
                    </a:solidFill>
                  </a:rPr>
                  <a:t>i</a:t>
                </a:r>
                <a:r>
                  <a:rPr lang="it-IT" b="1" dirty="0">
                    <a:solidFill>
                      <a:srgbClr val="DD51E7"/>
                    </a:solidFill>
                  </a:rPr>
                  <a:t>) &lt; </a:t>
                </a:r>
                <a14:m>
                  <m:oMath xmlns:m="http://schemas.openxmlformats.org/officeDocument/2006/math">
                    <m:r>
                      <a:rPr lang="it-IT" b="1" i="1">
                        <a:solidFill>
                          <a:srgbClr val="DD51E7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𝝆</m:t>
                    </m:r>
                  </m:oMath>
                </a14:m>
                <a:r>
                  <a:rPr lang="it-IT" b="1" baseline="-25000" dirty="0">
                    <a:solidFill>
                      <a:srgbClr val="DD51E7"/>
                    </a:solidFill>
                  </a:rPr>
                  <a:t>h</a:t>
                </a:r>
                <a:r>
                  <a:rPr lang="it-IT" b="1" dirty="0">
                    <a:solidFill>
                      <a:srgbClr val="DD51E7"/>
                    </a:solidFill>
                  </a:rPr>
                  <a:t>(a</a:t>
                </a:r>
                <a:r>
                  <a:rPr lang="it-IT" b="1" baseline="-25000" dirty="0">
                    <a:solidFill>
                      <a:srgbClr val="DD51E7"/>
                    </a:solidFill>
                  </a:rPr>
                  <a:t>j</a:t>
                </a:r>
                <a:r>
                  <a:rPr lang="it-IT" b="1" dirty="0">
                    <a:solidFill>
                      <a:srgbClr val="DD51E7"/>
                    </a:solidFill>
                  </a:rPr>
                  <a:t>) </a:t>
                </a:r>
                <a:r>
                  <a:rPr lang="it-IT" b="1" dirty="0" smtClean="0">
                    <a:solidFill>
                      <a:srgbClr val="DD51E7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b="1" i="1" smtClean="0">
                        <a:solidFill>
                          <a:srgbClr val="DD51E7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∧</m:t>
                    </m:r>
                  </m:oMath>
                </a14:m>
                <a:r>
                  <a:rPr lang="it-IT" b="1" dirty="0" smtClean="0">
                    <a:solidFill>
                      <a:srgbClr val="DD51E7"/>
                    </a:solidFill>
                  </a:rPr>
                  <a:t>  </a:t>
                </a:r>
                <a14:m>
                  <m:oMath xmlns:m="http://schemas.openxmlformats.org/officeDocument/2006/math">
                    <m:r>
                      <a:rPr lang="it-IT" b="1" i="1">
                        <a:solidFill>
                          <a:srgbClr val="DD51E7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𝝆</m:t>
                    </m:r>
                  </m:oMath>
                </a14:m>
                <a:r>
                  <a:rPr lang="it-IT" b="1" baseline="-25000" dirty="0">
                    <a:solidFill>
                      <a:srgbClr val="DD51E7"/>
                    </a:solidFill>
                  </a:rPr>
                  <a:t>h</a:t>
                </a:r>
                <a:r>
                  <a:rPr lang="it-IT" b="1" dirty="0">
                    <a:solidFill>
                      <a:srgbClr val="DD51E7"/>
                    </a:solidFill>
                  </a:rPr>
                  <a:t>(a</a:t>
                </a:r>
                <a:r>
                  <a:rPr lang="it-IT" b="1" baseline="-25000" dirty="0">
                    <a:solidFill>
                      <a:srgbClr val="DD51E7"/>
                    </a:solidFill>
                  </a:rPr>
                  <a:t>i</a:t>
                </a:r>
                <a:r>
                  <a:rPr lang="it-IT" b="1" dirty="0">
                    <a:solidFill>
                      <a:srgbClr val="DD51E7"/>
                    </a:solidFill>
                  </a:rPr>
                  <a:t>) &lt; </a:t>
                </a:r>
                <a14:m>
                  <m:oMath xmlns:m="http://schemas.openxmlformats.org/officeDocument/2006/math">
                    <m:r>
                      <a:rPr lang="it-IT" b="1" i="1">
                        <a:solidFill>
                          <a:srgbClr val="DD51E7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𝝆</m:t>
                    </m:r>
                  </m:oMath>
                </a14:m>
                <a:r>
                  <a:rPr lang="it-IT" b="1" baseline="-25000" dirty="0">
                    <a:solidFill>
                      <a:srgbClr val="DD51E7"/>
                    </a:solidFill>
                  </a:rPr>
                  <a:t>h</a:t>
                </a:r>
                <a:r>
                  <a:rPr lang="it-IT" b="1" dirty="0">
                    <a:solidFill>
                      <a:srgbClr val="DD51E7"/>
                    </a:solidFill>
                  </a:rPr>
                  <a:t>(a</a:t>
                </a:r>
                <a14:m>
                  <m:oMath xmlns:m="http://schemas.openxmlformats.org/officeDocument/2006/math">
                    <m:r>
                      <a:rPr lang="it-IT" b="1" i="1" baseline="-25000">
                        <a:solidFill>
                          <a:srgbClr val="DD51E7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ℓ</m:t>
                    </m:r>
                  </m:oMath>
                </a14:m>
                <a:r>
                  <a:rPr lang="it-IT" b="1" dirty="0" smtClean="0">
                    <a:solidFill>
                      <a:srgbClr val="DD51E7"/>
                    </a:solidFill>
                  </a:rPr>
                  <a:t>) ) ]</a:t>
                </a:r>
              </a:p>
              <a:p>
                <a:pPr lvl="1"/>
                <a:r>
                  <a:rPr lang="it-IT" dirty="0" smtClean="0">
                    <a:solidFill>
                      <a:schemeClr val="tx1"/>
                    </a:solidFill>
                  </a:rPr>
                  <a:t>ossia, considerando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𝜌</m:t>
                    </m:r>
                  </m:oMath>
                </a14:m>
                <a:r>
                  <a:rPr lang="it-IT" baseline="-25000" dirty="0">
                    <a:solidFill>
                      <a:schemeClr val="tx1"/>
                    </a:solidFill>
                  </a:rPr>
                  <a:t>h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una funzione definita su un dominio continuo,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𝜌</m:t>
                    </m:r>
                  </m:oMath>
                </a14:m>
                <a:r>
                  <a:rPr lang="it-IT" baseline="-25000" dirty="0" smtClean="0">
                    <a:solidFill>
                      <a:schemeClr val="tx1"/>
                    </a:solidFill>
                  </a:rPr>
                  <a:t>h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non ha minimi relativi</a:t>
                </a:r>
              </a:p>
              <a:p>
                <a:endParaRPr lang="it-IT" dirty="0">
                  <a:solidFill>
                    <a:schemeClr val="tx1"/>
                  </a:solidFill>
                </a:endParaRPr>
              </a:p>
              <a:p>
                <a:pPr lvl="1"/>
                <a:endParaRPr lang="it-IT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Segnaposto contenut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15256" y="1129729"/>
                <a:ext cx="9140315" cy="5377397"/>
              </a:xfrm>
              <a:blipFill rotWithShape="0">
                <a:blip r:embed="rId2"/>
                <a:stretch>
                  <a:fillRect l="-467" t="-56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magin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35" t="14483" r="41948" b="27674"/>
          <a:stretch/>
        </p:blipFill>
        <p:spPr>
          <a:xfrm>
            <a:off x="6060558" y="3540643"/>
            <a:ext cx="4461759" cy="2849526"/>
          </a:xfrm>
          <a:prstGeom prst="rect">
            <a:avLst/>
          </a:prstGeom>
        </p:spPr>
      </p:pic>
      <p:sp>
        <p:nvSpPr>
          <p:cNvPr id="5" name="Rettangolo 4"/>
          <p:cNvSpPr/>
          <p:nvPr/>
        </p:nvSpPr>
        <p:spPr>
          <a:xfrm>
            <a:off x="2952306" y="4475479"/>
            <a:ext cx="276801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it-IT" sz="1600" dirty="0"/>
              <a:t>In figura, tre ranking </a:t>
            </a:r>
            <a:endParaRPr lang="it-IT" sz="1600" dirty="0" smtClean="0"/>
          </a:p>
          <a:p>
            <a:pPr lvl="1"/>
            <a:r>
              <a:rPr lang="it-IT" sz="1600" dirty="0" smtClean="0"/>
              <a:t>single </a:t>
            </a:r>
            <a:r>
              <a:rPr lang="it-IT" sz="1600" dirty="0" err="1"/>
              <a:t>peaked</a:t>
            </a:r>
            <a:r>
              <a:rPr lang="it-IT" sz="1600" dirty="0"/>
              <a:t> </a:t>
            </a:r>
            <a:endParaRPr lang="it-IT" sz="1600" dirty="0" smtClean="0"/>
          </a:p>
          <a:p>
            <a:pPr lvl="1"/>
            <a:r>
              <a:rPr lang="it-IT" sz="1600" dirty="0" smtClean="0"/>
              <a:t>(</a:t>
            </a:r>
            <a:r>
              <a:rPr lang="it-IT" sz="1600" dirty="0"/>
              <a:t>rosa, blu e verde)</a:t>
            </a:r>
          </a:p>
        </p:txBody>
      </p:sp>
    </p:spTree>
    <p:extLst>
      <p:ext uri="{BB962C8B-B14F-4D97-AF65-F5344CB8AC3E}">
        <p14:creationId xmlns:p14="http://schemas.microsoft.com/office/powerpoint/2010/main" val="112446881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113423" y="155499"/>
            <a:ext cx="8911687" cy="669431"/>
          </a:xfrm>
        </p:spPr>
        <p:txBody>
          <a:bodyPr/>
          <a:lstStyle/>
          <a:p>
            <a:r>
              <a:rPr lang="it-IT" dirty="0" smtClean="0"/>
              <a:t>Single </a:t>
            </a:r>
            <a:r>
              <a:rPr lang="it-IT" dirty="0" err="1" smtClean="0"/>
              <a:t>peaked</a:t>
            </a:r>
            <a:r>
              <a:rPr lang="it-IT" dirty="0" smtClean="0"/>
              <a:t> </a:t>
            </a:r>
            <a:r>
              <a:rPr lang="it-IT" dirty="0" err="1" smtClean="0"/>
              <a:t>preferences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2113423" y="938343"/>
            <a:ext cx="9140315" cy="5685741"/>
          </a:xfrm>
        </p:spPr>
        <p:txBody>
          <a:bodyPr>
            <a:normAutofit/>
          </a:bodyPr>
          <a:lstStyle/>
          <a:p>
            <a:r>
              <a:rPr lang="it-IT" dirty="0" smtClean="0">
                <a:solidFill>
                  <a:schemeClr val="tx1"/>
                </a:solidFill>
              </a:rPr>
              <a:t>Supponiamo che le alternative siano un insieme ordinato, ossia: 					A </a:t>
            </a:r>
            <a:r>
              <a:rPr lang="it-IT" dirty="0">
                <a:solidFill>
                  <a:schemeClr val="tx1"/>
                </a:solidFill>
              </a:rPr>
              <a:t>= { a</a:t>
            </a:r>
            <a:r>
              <a:rPr lang="it-IT" baseline="-25000" dirty="0">
                <a:solidFill>
                  <a:schemeClr val="tx1"/>
                </a:solidFill>
              </a:rPr>
              <a:t>1</a:t>
            </a:r>
            <a:r>
              <a:rPr lang="it-IT" dirty="0">
                <a:solidFill>
                  <a:schemeClr val="tx1"/>
                </a:solidFill>
              </a:rPr>
              <a:t>, a</a:t>
            </a:r>
            <a:r>
              <a:rPr lang="it-IT" baseline="-25000" dirty="0">
                <a:solidFill>
                  <a:schemeClr val="tx1"/>
                </a:solidFill>
              </a:rPr>
              <a:t>2</a:t>
            </a:r>
            <a:r>
              <a:rPr lang="it-IT" dirty="0">
                <a:solidFill>
                  <a:schemeClr val="tx1"/>
                </a:solidFill>
              </a:rPr>
              <a:t>, ... , a</a:t>
            </a:r>
            <a:r>
              <a:rPr lang="it-IT" baseline="-25000" dirty="0">
                <a:solidFill>
                  <a:schemeClr val="tx1"/>
                </a:solidFill>
              </a:rPr>
              <a:t>n</a:t>
            </a:r>
            <a:r>
              <a:rPr lang="it-IT" dirty="0">
                <a:solidFill>
                  <a:schemeClr val="tx1"/>
                </a:solidFill>
              </a:rPr>
              <a:t>} </a:t>
            </a:r>
            <a:r>
              <a:rPr lang="it-IT" dirty="0" smtClean="0">
                <a:solidFill>
                  <a:schemeClr val="tx1"/>
                </a:solidFill>
              </a:rPr>
              <a:t>      con       a</a:t>
            </a:r>
            <a:r>
              <a:rPr lang="it-IT" baseline="-25000" dirty="0" smtClean="0">
                <a:solidFill>
                  <a:schemeClr val="tx1"/>
                </a:solidFill>
              </a:rPr>
              <a:t>i</a:t>
            </a:r>
            <a:r>
              <a:rPr lang="it-IT" dirty="0" smtClean="0">
                <a:solidFill>
                  <a:schemeClr val="tx1"/>
                </a:solidFill>
              </a:rPr>
              <a:t> &lt; a</a:t>
            </a:r>
            <a:r>
              <a:rPr lang="it-IT" baseline="-25000" dirty="0" smtClean="0">
                <a:solidFill>
                  <a:schemeClr val="tx1"/>
                </a:solidFill>
              </a:rPr>
              <a:t>i+1</a:t>
            </a:r>
            <a:r>
              <a:rPr lang="it-IT" dirty="0" smtClean="0">
                <a:solidFill>
                  <a:schemeClr val="tx1"/>
                </a:solidFill>
              </a:rPr>
              <a:t>, per ogni i = 1, ... , n-1</a:t>
            </a:r>
          </a:p>
          <a:p>
            <a:r>
              <a:rPr lang="it-IT" dirty="0" smtClean="0">
                <a:solidFill>
                  <a:schemeClr val="tx1"/>
                </a:solidFill>
              </a:rPr>
              <a:t>un ranking single </a:t>
            </a:r>
            <a:r>
              <a:rPr lang="it-IT" dirty="0" err="1" smtClean="0">
                <a:solidFill>
                  <a:schemeClr val="tx1"/>
                </a:solidFill>
              </a:rPr>
              <a:t>peaked</a:t>
            </a:r>
            <a:r>
              <a:rPr lang="it-IT" dirty="0" smtClean="0">
                <a:solidFill>
                  <a:schemeClr val="tx1"/>
                </a:solidFill>
              </a:rPr>
              <a:t> è, in effetti, un’ipotesi del tutto ragionevole in questa situazione</a:t>
            </a:r>
          </a:p>
          <a:p>
            <a:r>
              <a:rPr lang="it-IT" dirty="0" smtClean="0">
                <a:solidFill>
                  <a:schemeClr val="tx1"/>
                </a:solidFill>
              </a:rPr>
              <a:t>ESEMPIO 1: </a:t>
            </a:r>
          </a:p>
          <a:p>
            <a:pPr lvl="1"/>
            <a:r>
              <a:rPr lang="it-IT" dirty="0" smtClean="0">
                <a:solidFill>
                  <a:schemeClr val="tx1"/>
                </a:solidFill>
              </a:rPr>
              <a:t>possiamo ordinare gli schieramenti politici lungo un asse a partire da quelli di estrema sinistra a quelli di estrema destra</a:t>
            </a:r>
          </a:p>
          <a:p>
            <a:pPr lvl="1"/>
            <a:r>
              <a:rPr lang="it-IT" dirty="0" smtClean="0">
                <a:solidFill>
                  <a:schemeClr val="tx1"/>
                </a:solidFill>
              </a:rPr>
              <a:t>e difficilmente un elettore il cui schieramento politico preferito è di estrema sinistra avrà come seconda preferenza uno schieramento di estrema destra e come terza preferenza uno schieramento di centro...</a:t>
            </a:r>
          </a:p>
          <a:p>
            <a:r>
              <a:rPr lang="it-IT" dirty="0" smtClean="0">
                <a:solidFill>
                  <a:schemeClr val="tx1"/>
                </a:solidFill>
              </a:rPr>
              <a:t>ESEMPIO 2: </a:t>
            </a:r>
          </a:p>
          <a:p>
            <a:pPr lvl="1"/>
            <a:r>
              <a:rPr lang="it-IT" dirty="0" smtClean="0">
                <a:solidFill>
                  <a:schemeClr val="tx1"/>
                </a:solidFill>
              </a:rPr>
              <a:t>tipicamente, il livello di un college statunitense è tanto migliore quanto più elevata è la sua retta</a:t>
            </a:r>
          </a:p>
          <a:p>
            <a:pPr lvl="1"/>
            <a:r>
              <a:rPr lang="it-IT" dirty="0" smtClean="0">
                <a:solidFill>
                  <a:schemeClr val="tx1"/>
                </a:solidFill>
              </a:rPr>
              <a:t>un genitore che deve iscrivere il figlio, tipicamente, avrà un </a:t>
            </a:r>
            <a:r>
              <a:rPr lang="it-IT" dirty="0" err="1" smtClean="0">
                <a:solidFill>
                  <a:schemeClr val="tx1"/>
                </a:solidFill>
              </a:rPr>
              <a:t>range</a:t>
            </a:r>
            <a:r>
              <a:rPr lang="it-IT" dirty="0" smtClean="0">
                <a:solidFill>
                  <a:schemeClr val="tx1"/>
                </a:solidFill>
              </a:rPr>
              <a:t> di preferenze concentrate intorno alla retta che può permettersi di pagare...</a:t>
            </a:r>
          </a:p>
          <a:p>
            <a:pPr lvl="1"/>
            <a:r>
              <a:rPr lang="it-IT" dirty="0" smtClean="0">
                <a:solidFill>
                  <a:schemeClr val="tx1"/>
                </a:solidFill>
              </a:rPr>
              <a:t>difficilmente avrà come prima preferenza il college più esclusivo, come seconda preferenza quello più popolare e come terza preferenza, di nuovo un college molto costoso </a:t>
            </a:r>
          </a:p>
          <a:p>
            <a:pPr lvl="1"/>
            <a:endParaRPr lang="it-IT" dirty="0">
              <a:solidFill>
                <a:schemeClr val="tx1"/>
              </a:solidFill>
            </a:endParaRPr>
          </a:p>
          <a:p>
            <a:pPr lvl="1"/>
            <a:endParaRPr lang="it-IT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848556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113423" y="155499"/>
            <a:ext cx="8911687" cy="669431"/>
          </a:xfrm>
        </p:spPr>
        <p:txBody>
          <a:bodyPr/>
          <a:lstStyle/>
          <a:p>
            <a:r>
              <a:rPr lang="it-IT" dirty="0" smtClean="0"/>
              <a:t>Single </a:t>
            </a:r>
            <a:r>
              <a:rPr lang="it-IT" dirty="0" err="1" smtClean="0"/>
              <a:t>peaked</a:t>
            </a:r>
            <a:r>
              <a:rPr lang="it-IT" dirty="0" smtClean="0"/>
              <a:t> </a:t>
            </a:r>
            <a:r>
              <a:rPr lang="it-IT" dirty="0" err="1" smtClean="0"/>
              <a:t>preferences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/>
              <p:cNvSpPr>
                <a:spLocks noGrp="1"/>
              </p:cNvSpPr>
              <p:nvPr>
                <p:ph idx="1"/>
              </p:nvPr>
            </p:nvSpPr>
            <p:spPr>
              <a:xfrm>
                <a:off x="2215256" y="1129729"/>
                <a:ext cx="9140315" cy="5377397"/>
              </a:xfrm>
            </p:spPr>
            <p:txBody>
              <a:bodyPr>
                <a:normAutofit/>
              </a:bodyPr>
              <a:lstStyle/>
              <a:p>
                <a:r>
                  <a:rPr lang="it-IT" dirty="0" smtClean="0">
                    <a:solidFill>
                      <a:schemeClr val="tx1"/>
                    </a:solidFill>
                  </a:rPr>
                  <a:t>Supponiamo che le alternative siano un insieme ordinato, ossia: 					A </a:t>
                </a:r>
                <a:r>
                  <a:rPr lang="it-IT" dirty="0">
                    <a:solidFill>
                      <a:schemeClr val="tx1"/>
                    </a:solidFill>
                  </a:rPr>
                  <a:t>= { a</a:t>
                </a:r>
                <a:r>
                  <a:rPr lang="it-IT" baseline="-25000" dirty="0">
                    <a:solidFill>
                      <a:schemeClr val="tx1"/>
                    </a:solidFill>
                  </a:rPr>
                  <a:t>1</a:t>
                </a:r>
                <a:r>
                  <a:rPr lang="it-IT" dirty="0">
                    <a:solidFill>
                      <a:schemeClr val="tx1"/>
                    </a:solidFill>
                  </a:rPr>
                  <a:t>, a</a:t>
                </a:r>
                <a:r>
                  <a:rPr lang="it-IT" baseline="-25000" dirty="0">
                    <a:solidFill>
                      <a:schemeClr val="tx1"/>
                    </a:solidFill>
                  </a:rPr>
                  <a:t>2</a:t>
                </a:r>
                <a:r>
                  <a:rPr lang="it-IT" dirty="0">
                    <a:solidFill>
                      <a:schemeClr val="tx1"/>
                    </a:solidFill>
                  </a:rPr>
                  <a:t>, ... , a</a:t>
                </a:r>
                <a:r>
                  <a:rPr lang="it-IT" baseline="-25000" dirty="0">
                    <a:solidFill>
                      <a:schemeClr val="tx1"/>
                    </a:solidFill>
                  </a:rPr>
                  <a:t>n</a:t>
                </a:r>
                <a:r>
                  <a:rPr lang="it-IT" dirty="0">
                    <a:solidFill>
                      <a:schemeClr val="tx1"/>
                    </a:solidFill>
                  </a:rPr>
                  <a:t>}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     con       a</a:t>
                </a:r>
                <a:r>
                  <a:rPr lang="it-IT" baseline="-25000" dirty="0" smtClean="0">
                    <a:solidFill>
                      <a:schemeClr val="tx1"/>
                    </a:solidFill>
                  </a:rPr>
                  <a:t>i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&lt; a</a:t>
                </a:r>
                <a:r>
                  <a:rPr lang="it-IT" baseline="-25000" dirty="0" smtClean="0">
                    <a:solidFill>
                      <a:schemeClr val="tx1"/>
                    </a:solidFill>
                  </a:rPr>
                  <a:t>i+1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, per ogni i = 1, ... , n-1</a:t>
                </a:r>
              </a:p>
              <a:p>
                <a:r>
                  <a:rPr lang="it-IT" dirty="0" smtClean="0">
                    <a:solidFill>
                      <a:schemeClr val="tx1"/>
                    </a:solidFill>
                  </a:rPr>
                  <a:t>e che ogni votante esprima un ranking single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peaked</a:t>
                </a:r>
                <a:endParaRPr lang="it-IT" dirty="0" smtClean="0">
                  <a:solidFill>
                    <a:schemeClr val="tx1"/>
                  </a:solidFill>
                </a:endParaRPr>
              </a:p>
              <a:p>
                <a:r>
                  <a:rPr lang="it-IT" dirty="0" smtClean="0">
                    <a:solidFill>
                      <a:schemeClr val="tx1"/>
                    </a:solidFill>
                  </a:rPr>
                  <a:t>In questo caso, possiamo supporre </a:t>
                </a:r>
                <a:r>
                  <a:rPr lang="it-IT" b="1" i="1" dirty="0" smtClean="0">
                    <a:solidFill>
                      <a:srgbClr val="00B050"/>
                    </a:solidFill>
                  </a:rPr>
                  <a:t>senza perdita di generalità*</a:t>
                </a:r>
                <a:r>
                  <a:rPr lang="it-IT" i="1" dirty="0" smtClean="0">
                    <a:solidFill>
                      <a:schemeClr val="tx1"/>
                    </a:solidFill>
                  </a:rPr>
                  <a:t>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che, per ogni h </a:t>
                </a:r>
                <a14:m>
                  <m:oMath xmlns:m="http://schemas.openxmlformats.org/officeDocument/2006/math">
                    <m:r>
                      <a:rPr lang="it-IT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</m:oMath>
                </a14:m>
                <a:r>
                  <a:rPr lang="it-IT" dirty="0" smtClean="0">
                    <a:solidFill>
                      <a:schemeClr val="tx1"/>
                    </a:solidFill>
                  </a:rPr>
                  <a:t> [k], il picco del del votante h non preceda il picco del votante h+1</a:t>
                </a:r>
              </a:p>
              <a:p>
                <a:pPr lvl="1"/>
                <a:r>
                  <a:rPr lang="it-IT" dirty="0" smtClean="0">
                    <a:solidFill>
                      <a:schemeClr val="tx1"/>
                    </a:solidFill>
                  </a:rPr>
                  <a:t>ossia: sia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P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=〈 r</a:t>
                </a:r>
                <a:r>
                  <a:rPr lang="it-IT" baseline="-25000" dirty="0" smtClean="0">
                    <a:solidFill>
                      <a:schemeClr val="tx1"/>
                    </a:solidFill>
                  </a:rPr>
                  <a:t>1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, r</a:t>
                </a:r>
                <a:r>
                  <a:rPr lang="it-IT" baseline="-25000" dirty="0" smtClean="0">
                    <a:solidFill>
                      <a:schemeClr val="tx1"/>
                    </a:solidFill>
                  </a:rPr>
                  <a:t>2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, </a:t>
                </a:r>
                <a:r>
                  <a:rPr lang="it-IT" dirty="0">
                    <a:solidFill>
                      <a:schemeClr val="tx1"/>
                    </a:solidFill>
                  </a:rPr>
                  <a:t>... ,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r</a:t>
                </a:r>
                <a:r>
                  <a:rPr lang="it-IT" baseline="-25000" dirty="0" err="1" smtClean="0">
                    <a:solidFill>
                      <a:schemeClr val="tx1"/>
                    </a:solidFill>
                  </a:rPr>
                  <a:t>k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〉un profilo nel quale ogni ranking è single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peaked</a:t>
                </a:r>
                <a:endParaRPr lang="it-IT" dirty="0" smtClean="0">
                  <a:solidFill>
                    <a:schemeClr val="tx1"/>
                  </a:solidFill>
                </a:endParaRPr>
              </a:p>
              <a:p>
                <a:pPr lvl="1"/>
                <a:r>
                  <a:rPr lang="it-IT" dirty="0">
                    <a:solidFill>
                      <a:schemeClr val="tx1"/>
                    </a:solidFill>
                  </a:rPr>
                  <a:t>per ogni h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[k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], indichiamo con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M</a:t>
                </a:r>
                <a:r>
                  <a:rPr lang="it-IT" baseline="-25000" dirty="0" err="1" smtClean="0">
                    <a:solidFill>
                      <a:schemeClr val="tx1"/>
                    </a:solidFill>
                  </a:rPr>
                  <a:t>h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l’alternativa preferita dal votante h, cioè, 	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M</a:t>
                </a:r>
                <a:r>
                  <a:rPr lang="it-IT" baseline="-25000" dirty="0" err="1" smtClean="0">
                    <a:solidFill>
                      <a:schemeClr val="tx1"/>
                    </a:solidFill>
                  </a:rPr>
                  <a:t>h</a:t>
                </a:r>
                <a:r>
                  <a:rPr lang="it-IT" baseline="-25000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</m:oMath>
                </a14:m>
                <a:r>
                  <a:rPr lang="it-IT" dirty="0" smtClean="0">
                    <a:solidFill>
                      <a:schemeClr val="tx1"/>
                    </a:solidFill>
                  </a:rPr>
                  <a:t> A  e </a:t>
                </a:r>
                <a14:m>
                  <m:oMath xmlns:m="http://schemas.openxmlformats.org/officeDocument/2006/math">
                    <m:r>
                      <a:rPr lang="it-IT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𝜌</m:t>
                    </m:r>
                  </m:oMath>
                </a14:m>
                <a:r>
                  <a:rPr lang="it-IT" baseline="-25000" dirty="0" smtClean="0">
                    <a:solidFill>
                      <a:schemeClr val="tx1"/>
                    </a:solidFill>
                  </a:rPr>
                  <a:t>h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(</a:t>
                </a:r>
                <a:r>
                  <a:rPr lang="it-IT" dirty="0" err="1">
                    <a:solidFill>
                      <a:schemeClr val="tx1"/>
                    </a:solidFill>
                  </a:rPr>
                  <a:t>M</a:t>
                </a:r>
                <a:r>
                  <a:rPr lang="it-IT" baseline="-25000" dirty="0" err="1">
                    <a:solidFill>
                      <a:schemeClr val="tx1"/>
                    </a:solidFill>
                  </a:rPr>
                  <a:t>h</a:t>
                </a:r>
                <a:r>
                  <a:rPr lang="it-IT" baseline="-25000" dirty="0">
                    <a:solidFill>
                      <a:schemeClr val="tx1"/>
                    </a:solidFill>
                  </a:rPr>
                  <a:t>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) =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n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– 1 </a:t>
                </a:r>
              </a:p>
              <a:p>
                <a:pPr lvl="1"/>
                <a:r>
                  <a:rPr lang="it-IT" dirty="0" smtClean="0">
                    <a:solidFill>
                      <a:schemeClr val="tx1"/>
                    </a:solidFill>
                  </a:rPr>
                  <a:t>allora, M</a:t>
                </a:r>
                <a:r>
                  <a:rPr lang="it-IT" baseline="-25000" dirty="0" smtClean="0">
                    <a:solidFill>
                      <a:schemeClr val="tx1"/>
                    </a:solidFill>
                  </a:rPr>
                  <a:t>1 </a:t>
                </a:r>
                <a14:m>
                  <m:oMath xmlns:m="http://schemas.openxmlformats.org/officeDocument/2006/math">
                    <m:r>
                      <a:rPr lang="it-IT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≤</m:t>
                    </m:r>
                  </m:oMath>
                </a14:m>
                <a:r>
                  <a:rPr lang="it-IT" dirty="0" smtClean="0">
                    <a:solidFill>
                      <a:schemeClr val="tx1"/>
                    </a:solidFill>
                  </a:rPr>
                  <a:t> M</a:t>
                </a:r>
                <a:r>
                  <a:rPr lang="it-IT" baseline="-25000" dirty="0" smtClean="0">
                    <a:solidFill>
                      <a:schemeClr val="tx1"/>
                    </a:solidFill>
                  </a:rPr>
                  <a:t>2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≤</m:t>
                    </m:r>
                  </m:oMath>
                </a14:m>
                <a:r>
                  <a:rPr lang="it-IT" dirty="0" smtClean="0">
                    <a:solidFill>
                      <a:schemeClr val="tx1"/>
                    </a:solidFill>
                  </a:rPr>
                  <a:t>  ...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≤</m:t>
                    </m:r>
                  </m:oMath>
                </a14:m>
                <a:r>
                  <a:rPr lang="it-IT" dirty="0" smtClean="0">
                    <a:solidFill>
                      <a:schemeClr val="tx1"/>
                    </a:solidFill>
                  </a:rPr>
                  <a:t> M</a:t>
                </a:r>
                <a:r>
                  <a:rPr lang="it-IT" baseline="-25000" dirty="0" smtClean="0">
                    <a:solidFill>
                      <a:schemeClr val="tx1"/>
                    </a:solidFill>
                  </a:rPr>
                  <a:t>k</a:t>
                </a:r>
                <a:endParaRPr lang="it-IT" dirty="0">
                  <a:solidFill>
                    <a:schemeClr val="tx1"/>
                  </a:solidFill>
                </a:endParaRPr>
              </a:p>
              <a:p>
                <a:pPr lvl="1"/>
                <a:endParaRPr lang="it-IT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Segnaposto contenut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15256" y="1129729"/>
                <a:ext cx="9140315" cy="5377397"/>
              </a:xfrm>
              <a:blipFill rotWithShape="0">
                <a:blip r:embed="rId2"/>
                <a:stretch>
                  <a:fillRect l="-467" t="-567" r="-13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sellaDiTesto 3"/>
              <p:cNvSpPr txBox="1"/>
              <p:nvPr/>
            </p:nvSpPr>
            <p:spPr>
              <a:xfrm>
                <a:off x="-1010093" y="-978195"/>
                <a:ext cx="3814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𝜌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4" name="CasellaDiTesto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010093" y="-978195"/>
                <a:ext cx="381450" cy="369332"/>
              </a:xfrm>
              <a:prstGeom prst="rect">
                <a:avLst/>
              </a:prstGeom>
              <a:blipFill rotWithShape="0">
                <a:blip r:embed="rId3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magin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23" t="14102" r="41948" b="27484"/>
          <a:stretch/>
        </p:blipFill>
        <p:spPr>
          <a:xfrm>
            <a:off x="6337005" y="3912783"/>
            <a:ext cx="4221507" cy="2711302"/>
          </a:xfrm>
          <a:prstGeom prst="rect">
            <a:avLst/>
          </a:prstGeom>
        </p:spPr>
      </p:pic>
      <p:sp>
        <p:nvSpPr>
          <p:cNvPr id="6" name="Rettangolo 5"/>
          <p:cNvSpPr/>
          <p:nvPr/>
        </p:nvSpPr>
        <p:spPr>
          <a:xfrm>
            <a:off x="2810824" y="4679729"/>
            <a:ext cx="341151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1600" dirty="0"/>
              <a:t>In </a:t>
            </a:r>
            <a:r>
              <a:rPr lang="it-IT" sz="1600" dirty="0" smtClean="0"/>
              <a:t>figura, il votante 1 è quello blu</a:t>
            </a:r>
          </a:p>
          <a:p>
            <a:r>
              <a:rPr lang="it-IT" sz="1600" dirty="0" smtClean="0"/>
              <a:t>il votante 2 è quello rosa,</a:t>
            </a:r>
          </a:p>
          <a:p>
            <a:r>
              <a:rPr lang="it-IT" sz="1600" dirty="0" smtClean="0"/>
              <a:t>il votante 3 è quello verde</a:t>
            </a:r>
            <a:endParaRPr lang="it-IT" sz="1600" dirty="0"/>
          </a:p>
        </p:txBody>
      </p:sp>
      <p:sp>
        <p:nvSpPr>
          <p:cNvPr id="8" name="Rettangolo 7"/>
          <p:cNvSpPr/>
          <p:nvPr/>
        </p:nvSpPr>
        <p:spPr>
          <a:xfrm>
            <a:off x="1579905" y="5922351"/>
            <a:ext cx="319350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b="1" i="1" dirty="0">
                <a:solidFill>
                  <a:srgbClr val="00B050"/>
                </a:solidFill>
              </a:rPr>
              <a:t>*</a:t>
            </a:r>
            <a:r>
              <a:rPr lang="it-IT" sz="1400" b="1" i="1" dirty="0" smtClean="0">
                <a:solidFill>
                  <a:srgbClr val="00B050"/>
                </a:solidFill>
              </a:rPr>
              <a:t>ossia a meno di un riordinamento</a:t>
            </a:r>
          </a:p>
          <a:p>
            <a:r>
              <a:rPr lang="it-IT" sz="1400" b="1" i="1" dirty="0" smtClean="0">
                <a:solidFill>
                  <a:srgbClr val="00B050"/>
                </a:solidFill>
              </a:rPr>
              <a:t>dei votanti</a:t>
            </a:r>
            <a:endParaRPr lang="it-IT" sz="14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542843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113423" y="155499"/>
            <a:ext cx="8911687" cy="669431"/>
          </a:xfrm>
        </p:spPr>
        <p:txBody>
          <a:bodyPr/>
          <a:lstStyle/>
          <a:p>
            <a:r>
              <a:rPr lang="it-IT" dirty="0" smtClean="0"/>
              <a:t>Il teorema del votante mediano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/>
              <p:cNvSpPr>
                <a:spLocks noGrp="1"/>
              </p:cNvSpPr>
              <p:nvPr>
                <p:ph idx="1"/>
              </p:nvPr>
            </p:nvSpPr>
            <p:spPr>
              <a:xfrm>
                <a:off x="2215256" y="1129729"/>
                <a:ext cx="9140315" cy="5377397"/>
              </a:xfrm>
            </p:spPr>
            <p:txBody>
              <a:bodyPr>
                <a:normAutofit/>
              </a:bodyPr>
              <a:lstStyle/>
              <a:p>
                <a:r>
                  <a:rPr lang="it-IT" dirty="0" smtClean="0">
                    <a:solidFill>
                      <a:schemeClr val="tx1"/>
                    </a:solidFill>
                  </a:rPr>
                  <a:t>Nel caso in cui le alternative sono un insieme ordinato e i ranking di tutti i votanti sono single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peaked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è possibile utilizzare il sistema di voto a maggioranza con la certezza di non incorrere nel paradosso di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Condorcet</a:t>
                </a:r>
                <a:endParaRPr lang="it-IT" dirty="0" smtClean="0">
                  <a:solidFill>
                    <a:schemeClr val="tx1"/>
                  </a:solidFill>
                </a:endParaRPr>
              </a:p>
              <a:p>
                <a:endParaRPr lang="it-IT" dirty="0" smtClean="0">
                  <a:solidFill>
                    <a:schemeClr val="tx1"/>
                  </a:solidFill>
                </a:endParaRPr>
              </a:p>
              <a:p>
                <a:r>
                  <a:rPr lang="it-IT" dirty="0" smtClean="0">
                    <a:solidFill>
                      <a:schemeClr val="tx1"/>
                    </a:solidFill>
                  </a:rPr>
                  <a:t>Questo è garantito dal seguente	</a:t>
                </a:r>
                <a:r>
                  <a:rPr lang="it-IT" sz="1400" dirty="0" smtClean="0">
                    <a:solidFill>
                      <a:schemeClr val="tx1"/>
                    </a:solidFill>
                  </a:rPr>
                  <a:t>																															</a:t>
                </a:r>
                <a:r>
                  <a:rPr lang="it-IT" b="1" dirty="0" smtClean="0">
                    <a:solidFill>
                      <a:schemeClr val="tx1"/>
                    </a:solidFill>
                  </a:rPr>
                  <a:t>Teorema del votante mediano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. </a:t>
                </a:r>
                <a:r>
                  <a:rPr lang="it-IT" dirty="0">
                    <a:solidFill>
                      <a:schemeClr val="tx1"/>
                    </a:solidFill>
                  </a:rPr>
                  <a:t>Sia A = {a</a:t>
                </a:r>
                <a:r>
                  <a:rPr lang="it-IT" baseline="-25000" dirty="0">
                    <a:solidFill>
                      <a:schemeClr val="tx1"/>
                    </a:solidFill>
                  </a:rPr>
                  <a:t>1</a:t>
                </a:r>
                <a:r>
                  <a:rPr lang="it-IT" dirty="0">
                    <a:solidFill>
                      <a:schemeClr val="tx1"/>
                    </a:solidFill>
                  </a:rPr>
                  <a:t> , a</a:t>
                </a:r>
                <a:r>
                  <a:rPr lang="it-IT" baseline="-25000" dirty="0">
                    <a:solidFill>
                      <a:schemeClr val="tx1"/>
                    </a:solidFill>
                  </a:rPr>
                  <a:t>2</a:t>
                </a:r>
                <a:r>
                  <a:rPr lang="it-IT" dirty="0">
                    <a:solidFill>
                      <a:schemeClr val="tx1"/>
                    </a:solidFill>
                  </a:rPr>
                  <a:t> , ... , a</a:t>
                </a:r>
                <a:r>
                  <a:rPr lang="it-IT" baseline="-25000" dirty="0">
                    <a:solidFill>
                      <a:schemeClr val="tx1"/>
                    </a:solidFill>
                  </a:rPr>
                  <a:t>n</a:t>
                </a:r>
                <a:r>
                  <a:rPr lang="it-IT" dirty="0">
                    <a:solidFill>
                      <a:schemeClr val="tx1"/>
                    </a:solidFill>
                  </a:rPr>
                  <a:t> }  un insieme di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				alternative </a:t>
                </a:r>
                <a:r>
                  <a:rPr lang="it-IT" dirty="0">
                    <a:solidFill>
                      <a:schemeClr val="tx1"/>
                    </a:solidFill>
                  </a:rPr>
                  <a:t>tali che a</a:t>
                </a:r>
                <a:r>
                  <a:rPr lang="it-IT" baseline="-25000" dirty="0">
                    <a:solidFill>
                      <a:schemeClr val="tx1"/>
                    </a:solidFill>
                  </a:rPr>
                  <a:t>1</a:t>
                </a:r>
                <a:r>
                  <a:rPr lang="it-IT" dirty="0">
                    <a:solidFill>
                      <a:schemeClr val="tx1"/>
                    </a:solidFill>
                  </a:rPr>
                  <a:t> &lt; a</a:t>
                </a:r>
                <a:r>
                  <a:rPr lang="it-IT" baseline="-25000" dirty="0">
                    <a:solidFill>
                      <a:schemeClr val="tx1"/>
                    </a:solidFill>
                  </a:rPr>
                  <a:t>2</a:t>
                </a:r>
                <a:r>
                  <a:rPr lang="it-IT" dirty="0">
                    <a:solidFill>
                      <a:schemeClr val="tx1"/>
                    </a:solidFill>
                  </a:rPr>
                  <a:t> &lt; ... a</a:t>
                </a:r>
                <a:r>
                  <a:rPr lang="it-IT" baseline="-25000" dirty="0">
                    <a:solidFill>
                      <a:schemeClr val="tx1"/>
                    </a:solidFill>
                  </a:rPr>
                  <a:t>n</a:t>
                </a:r>
                <a:r>
                  <a:rPr lang="it-IT" dirty="0">
                    <a:solidFill>
                      <a:schemeClr val="tx1"/>
                    </a:solidFill>
                  </a:rPr>
                  <a:t> , e sia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P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=〈 r</a:t>
                </a:r>
                <a:r>
                  <a:rPr lang="it-IT" baseline="-25000" dirty="0" smtClean="0">
                    <a:solidFill>
                      <a:schemeClr val="tx1"/>
                    </a:solidFill>
                  </a:rPr>
                  <a:t>1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, r</a:t>
                </a:r>
                <a:r>
                  <a:rPr lang="it-IT" baseline="-25000" dirty="0" smtClean="0">
                    <a:solidFill>
                      <a:schemeClr val="tx1"/>
                    </a:solidFill>
                  </a:rPr>
                  <a:t>2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, ... , r</a:t>
                </a:r>
                <a:r>
                  <a:rPr lang="it-IT" baseline="-25000" dirty="0" smtClean="0">
                    <a:solidFill>
                      <a:schemeClr val="tx1"/>
                    </a:solidFill>
                  </a:rPr>
                  <a:t>2k – 1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〉è un 				profilo per </a:t>
                </a:r>
                <a:r>
                  <a:rPr lang="it-IT" dirty="0">
                    <a:solidFill>
                      <a:schemeClr val="tx1"/>
                    </a:solidFill>
                  </a:rPr>
                  <a:t>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A nel quale ogni ranking è single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peaked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e 						tale che M</a:t>
                </a:r>
                <a:r>
                  <a:rPr lang="it-IT" baseline="-25000" dirty="0" smtClean="0">
                    <a:solidFill>
                      <a:schemeClr val="tx1"/>
                    </a:solidFill>
                  </a:rPr>
                  <a:t>1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≤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M</a:t>
                </a:r>
                <a:r>
                  <a:rPr lang="it-IT" baseline="-25000" dirty="0">
                    <a:solidFill>
                      <a:schemeClr val="tx1"/>
                    </a:solidFill>
                  </a:rPr>
                  <a:t>2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≤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 ...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≤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M</a:t>
                </a:r>
                <a:r>
                  <a:rPr lang="it-IT" baseline="-25000" dirty="0" smtClean="0">
                    <a:solidFill>
                      <a:schemeClr val="tx1"/>
                    </a:solidFill>
                  </a:rPr>
                  <a:t>2k – 1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, 												allora, per ogni y </a:t>
                </a:r>
                <a14:m>
                  <m:oMath xmlns:m="http://schemas.openxmlformats.org/officeDocument/2006/math">
                    <m:r>
                      <a:rPr lang="it-IT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</m:oMath>
                </a14:m>
                <a:r>
                  <a:rPr lang="it-IT" dirty="0" smtClean="0">
                    <a:solidFill>
                      <a:schemeClr val="tx1"/>
                    </a:solidFill>
                  </a:rPr>
                  <a:t> A – {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M</a:t>
                </a:r>
                <a:r>
                  <a:rPr lang="it-IT" baseline="-25000" dirty="0" err="1" smtClean="0">
                    <a:solidFill>
                      <a:schemeClr val="tx1"/>
                    </a:solidFill>
                  </a:rPr>
                  <a:t>k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} </a:t>
                </a:r>
                <a:r>
                  <a:rPr lang="it-IT" sz="800" dirty="0" smtClean="0">
                    <a:solidFill>
                      <a:schemeClr val="tx1"/>
                    </a:solidFill>
                  </a:rPr>
                  <a:t>																																			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|{ h :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𝜌</m:t>
                    </m:r>
                  </m:oMath>
                </a14:m>
                <a:r>
                  <a:rPr lang="it-IT" baseline="-25000" dirty="0" smtClean="0">
                    <a:solidFill>
                      <a:schemeClr val="tx1"/>
                    </a:solidFill>
                  </a:rPr>
                  <a:t>h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(M</a:t>
                </a:r>
                <a:r>
                  <a:rPr lang="it-IT" baseline="-25000" dirty="0" smtClean="0">
                    <a:solidFill>
                      <a:schemeClr val="tx1"/>
                    </a:solidFill>
                  </a:rPr>
                  <a:t>k </a:t>
                </a:r>
                <a:r>
                  <a:rPr lang="it-IT" dirty="0">
                    <a:solidFill>
                      <a:schemeClr val="tx1"/>
                    </a:solidFill>
                  </a:rPr>
                  <a:t>)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&gt;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𝜌</m:t>
                    </m:r>
                  </m:oMath>
                </a14:m>
                <a:r>
                  <a:rPr lang="it-IT" baseline="-25000" dirty="0" smtClean="0">
                    <a:solidFill>
                      <a:schemeClr val="tx1"/>
                    </a:solidFill>
                  </a:rPr>
                  <a:t>h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(y) }| &gt; </a:t>
                </a:r>
                <a:r>
                  <a:rPr lang="it-IT" dirty="0">
                    <a:solidFill>
                      <a:schemeClr val="tx1"/>
                    </a:solidFill>
                  </a:rPr>
                  <a:t>|{ h :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𝜌</m:t>
                    </m:r>
                  </m:oMath>
                </a14:m>
                <a:r>
                  <a:rPr lang="it-IT" baseline="-25000" dirty="0" smtClean="0">
                    <a:solidFill>
                      <a:schemeClr val="tx1"/>
                    </a:solidFill>
                  </a:rPr>
                  <a:t>h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(y) </a:t>
                </a:r>
                <a:r>
                  <a:rPr lang="it-IT" dirty="0">
                    <a:solidFill>
                      <a:schemeClr val="tx1"/>
                    </a:solidFill>
                  </a:rPr>
                  <a:t>&gt;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𝜌</m:t>
                    </m:r>
                  </m:oMath>
                </a14:m>
                <a:r>
                  <a:rPr lang="it-IT" baseline="-25000" dirty="0" smtClean="0">
                    <a:solidFill>
                      <a:schemeClr val="tx1"/>
                    </a:solidFill>
                  </a:rPr>
                  <a:t>h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(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M</a:t>
                </a:r>
                <a:r>
                  <a:rPr lang="it-IT" baseline="-25000" dirty="0" err="1" smtClean="0">
                    <a:solidFill>
                      <a:schemeClr val="tx1"/>
                    </a:solidFill>
                  </a:rPr>
                  <a:t>k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) }|</a:t>
                </a:r>
              </a:p>
              <a:p>
                <a:endParaRPr lang="it-IT" dirty="0">
                  <a:solidFill>
                    <a:schemeClr val="tx1"/>
                  </a:solidFill>
                </a:endParaRPr>
              </a:p>
              <a:p>
                <a:r>
                  <a:rPr lang="it-IT" dirty="0" smtClean="0">
                    <a:solidFill>
                      <a:schemeClr val="tx1"/>
                    </a:solidFill>
                  </a:rPr>
                  <a:t>Il teorema del votante mediano ci dice che, nelle ipotesi della sua validità, esiste una alternativa che, per il maggior numero dei votanti, batte tutte le altre alternative nei confronti a coppie</a:t>
                </a:r>
                <a:endParaRPr lang="it-IT" dirty="0">
                  <a:solidFill>
                    <a:schemeClr val="tx1"/>
                  </a:solidFill>
                </a:endParaRPr>
              </a:p>
              <a:p>
                <a:pPr lvl="1"/>
                <a:endParaRPr lang="it-IT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Segnaposto contenut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15256" y="1129729"/>
                <a:ext cx="9140315" cy="5377397"/>
              </a:xfrm>
              <a:blipFill rotWithShape="0">
                <a:blip r:embed="rId2"/>
                <a:stretch>
                  <a:fillRect l="-467" t="-56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sellaDiTesto 3"/>
              <p:cNvSpPr txBox="1"/>
              <p:nvPr/>
            </p:nvSpPr>
            <p:spPr>
              <a:xfrm>
                <a:off x="-1010093" y="-978195"/>
                <a:ext cx="3814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𝜌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4" name="CasellaDiTesto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010093" y="-978195"/>
                <a:ext cx="381450" cy="369332"/>
              </a:xfrm>
              <a:prstGeom prst="rect">
                <a:avLst/>
              </a:prstGeom>
              <a:blipFill rotWithShape="0">
                <a:blip r:embed="rId3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663593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60112" y="119604"/>
            <a:ext cx="8911687" cy="925975"/>
          </a:xfrm>
        </p:spPr>
        <p:txBody>
          <a:bodyPr/>
          <a:lstStyle/>
          <a:p>
            <a:r>
              <a:rPr lang="it-IT" dirty="0">
                <a:solidFill>
                  <a:schemeClr val="tx1"/>
                </a:solidFill>
              </a:rPr>
              <a:t>Un </a:t>
            </a:r>
            <a:r>
              <a:rPr lang="it-IT" dirty="0" smtClean="0">
                <a:solidFill>
                  <a:schemeClr val="tx1"/>
                </a:solidFill>
              </a:rPr>
              <a:t>nuovo modello di </a:t>
            </a:r>
            <a:r>
              <a:rPr lang="it-IT" dirty="0" err="1" smtClean="0">
                <a:solidFill>
                  <a:schemeClr val="tx1"/>
                </a:solidFill>
              </a:rPr>
              <a:t>decision</a:t>
            </a:r>
            <a:r>
              <a:rPr lang="it-IT" dirty="0" smtClean="0">
                <a:solidFill>
                  <a:schemeClr val="tx1"/>
                </a:solidFill>
              </a:rPr>
              <a:t> </a:t>
            </a:r>
            <a:r>
              <a:rPr lang="it-IT" dirty="0" err="1" smtClean="0">
                <a:solidFill>
                  <a:schemeClr val="tx1"/>
                </a:solidFill>
              </a:rPr>
              <a:t>making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/>
              <p:cNvSpPr>
                <a:spLocks noGrp="1"/>
              </p:cNvSpPr>
              <p:nvPr>
                <p:ph idx="1"/>
              </p:nvPr>
            </p:nvSpPr>
            <p:spPr>
              <a:xfrm>
                <a:off x="1952604" y="1045579"/>
                <a:ext cx="9598929" cy="5540416"/>
              </a:xfrm>
            </p:spPr>
            <p:txBody>
              <a:bodyPr>
                <a:normAutofit/>
              </a:bodyPr>
              <a:lstStyle/>
              <a:p>
                <a:r>
                  <a:rPr lang="it-IT" dirty="0" smtClean="0">
                    <a:solidFill>
                      <a:schemeClr val="tx1"/>
                    </a:solidFill>
                  </a:rPr>
                  <a:t>Come avviene nelle votazioni a scrutinio segreto</a:t>
                </a:r>
              </a:p>
              <a:p>
                <a:r>
                  <a:rPr lang="it-IT" b="1" dirty="0" smtClean="0">
                    <a:solidFill>
                      <a:schemeClr val="tx1"/>
                    </a:solidFill>
                  </a:rPr>
                  <a:t>Teorema della giuria di </a:t>
                </a:r>
                <a:r>
                  <a:rPr lang="it-IT" b="1" dirty="0" err="1" smtClean="0">
                    <a:solidFill>
                      <a:schemeClr val="tx1"/>
                    </a:solidFill>
                  </a:rPr>
                  <a:t>Condorcet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. Nel modello di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decision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making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appena definito, se X &gt; Y e il numero di individui coinvolti nella decisione è k allora </a:t>
                </a:r>
                <a:r>
                  <a:rPr lang="it-IT" sz="1200" dirty="0" smtClean="0">
                    <a:solidFill>
                      <a:schemeClr val="tx1"/>
                    </a:solidFill>
                  </a:rPr>
                  <a:t>																						</a:t>
                </a:r>
                <a:r>
                  <a:rPr lang="it-IT" sz="800" dirty="0" smtClean="0">
                    <a:solidFill>
                      <a:schemeClr val="tx1"/>
                    </a:solidFill>
                  </a:rPr>
                  <a:t>			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quasi sicuramente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is-IS" sz="200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is-IS" sz="200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is-IS" sz="2000" i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lim</m:t>
                            </m:r>
                          </m:e>
                          <m:lim>
                            <m:r>
                              <m:rPr>
                                <m:sty m:val="p"/>
                              </m:rPr>
                              <a:rPr lang="it-IT" sz="2000" b="0" i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k</m:t>
                            </m:r>
                            <m:r>
                              <a:rPr lang="is-IS" sz="2000" i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bg-BG" sz="200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lang="it-IT" sz="2000" b="0" i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|</m:t>
                            </m:r>
                            <m:d>
                              <m:dPr>
                                <m:begChr m:val="{"/>
                                <m:endChr m:val="}"/>
                                <m:ctrlPr>
                                  <a:rPr lang="it-IT" sz="2000" b="0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it-IT" sz="2000" b="0" i="0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it-IT" sz="2000" b="0" i="0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i</m:t>
                                </m:r>
                                <m:r>
                                  <a:rPr lang="it-IT" sz="2000" b="0" i="0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 : </m:t>
                                </m:r>
                                <m:sSub>
                                  <m:sSubPr>
                                    <m:ctrlPr>
                                      <a:rPr lang="en-US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it-IT" sz="2000" b="0" i="0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it-IT" sz="2000" b="0" i="0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i</m:t>
                                    </m:r>
                                  </m:sub>
                                </m:sSub>
                                <m:r>
                                  <a:rPr lang="it-IT" sz="2000" b="0" i="0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=</m:t>
                                </m:r>
                                <m:r>
                                  <m:rPr>
                                    <m:sty m:val="p"/>
                                  </m:rPr>
                                  <a:rPr lang="it-IT" sz="2000" b="0" i="0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X</m:t>
                                </m:r>
                                <m:r>
                                  <a:rPr lang="it-IT" sz="2000" b="0" i="0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 </m:t>
                                </m:r>
                              </m:e>
                            </m:d>
                            <m:r>
                              <a:rPr lang="it-IT" sz="2000" b="0" i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|</m:t>
                            </m:r>
                          </m:num>
                          <m:den>
                            <m:r>
                              <m:rPr>
                                <m:sty m:val="p"/>
                              </m:rPr>
                              <a:rPr lang="it-IT" sz="2000" b="0" i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k</m:t>
                            </m:r>
                          </m:den>
                        </m:f>
                      </m:e>
                    </m:func>
                  </m:oMath>
                </a14:m>
                <a:r>
                  <a:rPr lang="it-IT" dirty="0" smtClean="0">
                    <a:solidFill>
                      <a:schemeClr val="tx1"/>
                    </a:solidFill>
                  </a:rPr>
                  <a:t> =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q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, </a:t>
                </a:r>
                <a:r>
                  <a:rPr lang="it-IT" sz="1200" dirty="0" smtClean="0">
                    <a:solidFill>
                      <a:schemeClr val="tx1"/>
                    </a:solidFill>
                  </a:rPr>
                  <a:t>																												</a:t>
                </a:r>
                <a:r>
                  <a:rPr lang="it-IT" sz="800" dirty="0" smtClean="0">
                    <a:solidFill>
                      <a:schemeClr val="tx1"/>
                    </a:solidFill>
                  </a:rPr>
                  <a:t>				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ovvero,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is-IS" sz="200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is-IS" sz="20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is-IS" sz="2000" i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lim</m:t>
                            </m:r>
                          </m:e>
                          <m:lim>
                            <m:r>
                              <m:rPr>
                                <m:sty m:val="p"/>
                              </m:rPr>
                              <a:rPr lang="it-IT" sz="2000" b="0" i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k</m:t>
                            </m:r>
                            <m:r>
                              <a:rPr lang="is-IS" sz="2000" i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r>
                          <m:rPr>
                            <m:sty m:val="p"/>
                          </m:rPr>
                          <a:rPr lang="it-IT" sz="2000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P</m:t>
                        </m:r>
                      </m:e>
                    </m:func>
                    <m:r>
                      <a:rPr lang="it-IT" sz="2000" b="0" i="0" smtClean="0">
                        <a:solidFill>
                          <a:schemeClr val="tx1"/>
                        </a:solidFill>
                        <a:latin typeface="Cambria Math" charset="0"/>
                      </a:rPr>
                      <m:t> </m:t>
                    </m:r>
                    <m:d>
                      <m:dPr>
                        <m:ctrlPr>
                          <a:rPr lang="is-IS" sz="20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bg-BG" sz="20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lang="it-IT" sz="2000" i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|</m:t>
                            </m:r>
                            <m:d>
                              <m:dPr>
                                <m:begChr m:val="{"/>
                                <m:endChr m:val="}"/>
                                <m:ctrlPr>
                                  <a:rPr lang="it-IT" sz="20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it-IT" sz="2000" i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it-IT" sz="2000" i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i</m:t>
                                </m:r>
                                <m:r>
                                  <a:rPr lang="it-IT" sz="2000" i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 : 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it-IT" sz="2000" i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it-IT" sz="2000" i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i</m:t>
                                    </m:r>
                                  </m:sub>
                                </m:sSub>
                                <m:r>
                                  <a:rPr lang="it-IT" sz="2000" i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=</m:t>
                                </m:r>
                                <m:r>
                                  <m:rPr>
                                    <m:sty m:val="p"/>
                                  </m:rPr>
                                  <a:rPr lang="it-IT" sz="2000" i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X</m:t>
                                </m:r>
                                <m:r>
                                  <a:rPr lang="it-IT" sz="2000" i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 </m:t>
                                </m:r>
                              </m:e>
                            </m:d>
                            <m:r>
                              <a:rPr lang="it-IT" sz="2000" i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|</m:t>
                            </m:r>
                          </m:num>
                          <m:den>
                            <m:r>
                              <m:rPr>
                                <m:sty m:val="p"/>
                              </m:rPr>
                              <a:rPr lang="it-IT" sz="2000" i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k</m:t>
                            </m:r>
                          </m:den>
                        </m:f>
                        <m:r>
                          <a:rPr lang="it-IT" sz="2000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it-IT" sz="2000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q</m:t>
                        </m:r>
                      </m:e>
                    </m:d>
                  </m:oMath>
                </a14:m>
                <a:r>
                  <a:rPr lang="it-IT" dirty="0" smtClean="0">
                    <a:solidFill>
                      <a:schemeClr val="tx1"/>
                    </a:solidFill>
                  </a:rPr>
                  <a:t> =1 </a:t>
                </a:r>
                <a:r>
                  <a:rPr lang="it-IT" sz="1200" dirty="0" smtClean="0">
                    <a:solidFill>
                      <a:schemeClr val="tx1"/>
                    </a:solidFill>
                  </a:rPr>
                  <a:t>																													       		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dove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it-IT" i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r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it-IT" i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i</m:t>
                        </m:r>
                      </m:sub>
                    </m:sSub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è la </a:t>
                </a:r>
                <a:r>
                  <a:rPr lang="it-IT" dirty="0">
                    <a:solidFill>
                      <a:schemeClr val="tx1"/>
                    </a:solidFill>
                  </a:rPr>
                  <a:t>scelta dell’individuo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i </a:t>
                </a:r>
                <a:endParaRPr lang="it-IT" dirty="0">
                  <a:solidFill>
                    <a:schemeClr val="tx1"/>
                  </a:solidFill>
                </a:endParaRPr>
              </a:p>
              <a:p>
                <a:endParaRPr lang="it-IT" dirty="0">
                  <a:solidFill>
                    <a:schemeClr val="tx1"/>
                  </a:solidFill>
                </a:endParaRPr>
              </a:p>
              <a:p>
                <a:r>
                  <a:rPr lang="it-IT" dirty="0" smtClean="0">
                    <a:solidFill>
                      <a:schemeClr val="tx1"/>
                    </a:solidFill>
                  </a:rPr>
                  <a:t>Questo teorema dimostra che, </a:t>
                </a:r>
                <a:r>
                  <a:rPr lang="it-IT" b="1" dirty="0" smtClean="0">
                    <a:solidFill>
                      <a:srgbClr val="DD51E7"/>
                    </a:solidFill>
                  </a:rPr>
                  <a:t>qualora si dovesse prendere una </a:t>
                </a:r>
                <a:r>
                  <a:rPr lang="it-IT" b="1" i="1" dirty="0" smtClean="0">
                    <a:solidFill>
                      <a:srgbClr val="DD51E7"/>
                    </a:solidFill>
                  </a:rPr>
                  <a:t>decisione collettiva </a:t>
                </a:r>
                <a:r>
                  <a:rPr lang="it-IT" b="1" dirty="0" smtClean="0">
                    <a:solidFill>
                      <a:srgbClr val="DD51E7"/>
                    </a:solidFill>
                  </a:rPr>
                  <a:t>in favore di X o di Y e si decidesse di decidere in accordo alla scelta della maggioranza degli individui, la decisione collettiva porterebbe a scegliere l’alternativa “giusta”</a:t>
                </a:r>
              </a:p>
              <a:p>
                <a:r>
                  <a:rPr lang="it-IT" dirty="0" smtClean="0">
                    <a:solidFill>
                      <a:schemeClr val="tx1"/>
                    </a:solidFill>
                  </a:rPr>
                  <a:t>il che mostra come il modello </a:t>
                </a:r>
                <a:r>
                  <a:rPr lang="it-IT" dirty="0">
                    <a:solidFill>
                      <a:schemeClr val="tx1"/>
                    </a:solidFill>
                  </a:rPr>
                  <a:t>di </a:t>
                </a:r>
                <a:r>
                  <a:rPr lang="it-IT" dirty="0" err="1">
                    <a:solidFill>
                      <a:schemeClr val="tx1"/>
                    </a:solidFill>
                  </a:rPr>
                  <a:t>decision</a:t>
                </a:r>
                <a:r>
                  <a:rPr lang="it-IT" dirty="0">
                    <a:solidFill>
                      <a:schemeClr val="tx1"/>
                    </a:solidFill>
                  </a:rPr>
                  <a:t> </a:t>
                </a:r>
                <a:r>
                  <a:rPr lang="it-IT" dirty="0" err="1">
                    <a:solidFill>
                      <a:schemeClr val="tx1"/>
                    </a:solidFill>
                  </a:rPr>
                  <a:t>making</a:t>
                </a:r>
                <a:r>
                  <a:rPr lang="it-IT" dirty="0">
                    <a:solidFill>
                      <a:schemeClr val="tx1"/>
                    </a:solidFill>
                  </a:rPr>
                  <a:t> appena definito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sia un esempio nel quale si manifesta “la saggezza della folla” di </a:t>
                </a:r>
                <a:r>
                  <a:rPr lang="it-IT" dirty="0" err="1">
                    <a:solidFill>
                      <a:schemeClr val="tx1"/>
                    </a:solidFill>
                  </a:rPr>
                  <a:t>Surowiecki</a:t>
                </a:r>
                <a:endParaRPr lang="it-IT" dirty="0" smtClean="0">
                  <a:solidFill>
                    <a:schemeClr val="tx1"/>
                  </a:solidFill>
                </a:endParaRPr>
              </a:p>
              <a:p>
                <a:endParaRPr lang="it-IT" dirty="0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Segnaposto contenut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52604" y="1045579"/>
                <a:ext cx="9598929" cy="5540416"/>
              </a:xfrm>
              <a:blipFill rotWithShape="0">
                <a:blip r:embed="rId2"/>
                <a:stretch>
                  <a:fillRect l="-444" t="-661" r="-38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64296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113423" y="155499"/>
            <a:ext cx="8911687" cy="669431"/>
          </a:xfrm>
        </p:spPr>
        <p:txBody>
          <a:bodyPr/>
          <a:lstStyle/>
          <a:p>
            <a:r>
              <a:rPr lang="it-IT" dirty="0" smtClean="0"/>
              <a:t>Il teorema del votante mediano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2215256" y="1129729"/>
            <a:ext cx="9140315" cy="5377397"/>
          </a:xfrm>
        </p:spPr>
        <p:txBody>
          <a:bodyPr>
            <a:normAutofit/>
          </a:bodyPr>
          <a:lstStyle/>
          <a:p>
            <a:r>
              <a:rPr lang="it-IT" dirty="0" smtClean="0">
                <a:solidFill>
                  <a:schemeClr val="tx1"/>
                </a:solidFill>
              </a:rPr>
              <a:t>Il teorema del votante mediano ci dice che, nelle ipotesi della sua validità, esiste una alternativa che, per il maggior numero dei votanti, batte tutte le altre alternative nei confronti a coppie</a:t>
            </a:r>
          </a:p>
          <a:p>
            <a:pPr lvl="1"/>
            <a:r>
              <a:rPr lang="it-IT" dirty="0" smtClean="0">
                <a:solidFill>
                  <a:schemeClr val="tx1"/>
                </a:solidFill>
              </a:rPr>
              <a:t>ed essa è l’alternativa che corrisponde al picco del votante che si trova in posizione centrale nell’insieme dei picchi ordinati</a:t>
            </a:r>
          </a:p>
          <a:p>
            <a:pPr lvl="1"/>
            <a:r>
              <a:rPr lang="it-IT" dirty="0" smtClean="0">
                <a:solidFill>
                  <a:schemeClr val="tx1"/>
                </a:solidFill>
              </a:rPr>
              <a:t>nel sistema di voto a maggioranza, essa è l’alternativa prima classificata</a:t>
            </a:r>
          </a:p>
          <a:p>
            <a:r>
              <a:rPr lang="it-IT" dirty="0" smtClean="0">
                <a:solidFill>
                  <a:schemeClr val="tx1"/>
                </a:solidFill>
              </a:rPr>
              <a:t>Poi, osserviamo che: rimuovendo l’alternativa prima classificata dall’insieme di alternative, i 2k – 1 ranking sulle alternative rimanenti sono ancora single </a:t>
            </a:r>
            <a:r>
              <a:rPr lang="it-IT" dirty="0" err="1" smtClean="0">
                <a:solidFill>
                  <a:schemeClr val="tx1"/>
                </a:solidFill>
              </a:rPr>
              <a:t>peaked</a:t>
            </a:r>
            <a:endParaRPr lang="it-IT" dirty="0" smtClean="0">
              <a:solidFill>
                <a:schemeClr val="tx1"/>
              </a:solidFill>
            </a:endParaRPr>
          </a:p>
          <a:p>
            <a:pPr lvl="1"/>
            <a:r>
              <a:rPr lang="it-IT" dirty="0" smtClean="0">
                <a:solidFill>
                  <a:schemeClr val="tx1"/>
                </a:solidFill>
              </a:rPr>
              <a:t>allora, possiamo ordinarli per picchi non decrescenti</a:t>
            </a:r>
          </a:p>
          <a:p>
            <a:pPr lvl="1"/>
            <a:r>
              <a:rPr lang="it-IT" dirty="0" smtClean="0">
                <a:solidFill>
                  <a:schemeClr val="tx1"/>
                </a:solidFill>
              </a:rPr>
              <a:t>e dedurre, dal teorema del votante mediano, che il picco che occupa la posizione centrale nell’ordinamento non decrescente dei picchi sulle </a:t>
            </a:r>
            <a:r>
              <a:rPr lang="it-IT" dirty="0" err="1" smtClean="0">
                <a:solidFill>
                  <a:schemeClr val="tx1"/>
                </a:solidFill>
              </a:rPr>
              <a:t>n</a:t>
            </a:r>
            <a:r>
              <a:rPr lang="it-IT" dirty="0" smtClean="0">
                <a:solidFill>
                  <a:schemeClr val="tx1"/>
                </a:solidFill>
              </a:rPr>
              <a:t> – 1 alternative corrisponde all’alternativa seconda classificata</a:t>
            </a:r>
          </a:p>
          <a:p>
            <a:r>
              <a:rPr lang="it-IT" dirty="0" smtClean="0">
                <a:solidFill>
                  <a:schemeClr val="tx1"/>
                </a:solidFill>
              </a:rPr>
              <a:t>e così via, e così via...</a:t>
            </a:r>
          </a:p>
          <a:p>
            <a:r>
              <a:rPr lang="it-IT" dirty="0" smtClean="0">
                <a:solidFill>
                  <a:schemeClr val="tx1"/>
                </a:solidFill>
              </a:rPr>
              <a:t>Ma vediamo un esempio</a:t>
            </a:r>
          </a:p>
          <a:p>
            <a:pPr lvl="1"/>
            <a:endParaRPr lang="it-IT" dirty="0">
              <a:solidFill>
                <a:schemeClr val="tx1"/>
              </a:solidFill>
            </a:endParaRPr>
          </a:p>
          <a:p>
            <a:pPr lvl="1"/>
            <a:endParaRPr lang="it-IT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sellaDiTesto 3"/>
              <p:cNvSpPr txBox="1"/>
              <p:nvPr/>
            </p:nvSpPr>
            <p:spPr>
              <a:xfrm>
                <a:off x="-1010093" y="-978195"/>
                <a:ext cx="3814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𝜌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4" name="CasellaDiTesto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010093" y="-978195"/>
                <a:ext cx="381450" cy="369332"/>
              </a:xfrm>
              <a:prstGeom prst="rect">
                <a:avLst/>
              </a:prstGeom>
              <a:blipFill rotWithShape="0">
                <a:blip r:embed="rId3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9000988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113423" y="155499"/>
            <a:ext cx="8911687" cy="669431"/>
          </a:xfrm>
        </p:spPr>
        <p:txBody>
          <a:bodyPr/>
          <a:lstStyle/>
          <a:p>
            <a:r>
              <a:rPr lang="it-IT" dirty="0" smtClean="0"/>
              <a:t>Il teorema del votante mediano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/>
              <p:cNvSpPr>
                <a:spLocks noGrp="1"/>
              </p:cNvSpPr>
              <p:nvPr>
                <p:ph idx="1"/>
              </p:nvPr>
            </p:nvSpPr>
            <p:spPr>
              <a:xfrm>
                <a:off x="2215256" y="1129729"/>
                <a:ext cx="9140315" cy="5377397"/>
              </a:xfrm>
            </p:spPr>
            <p:txBody>
              <a:bodyPr>
                <a:normAutofit/>
              </a:bodyPr>
              <a:lstStyle/>
              <a:p>
                <a:r>
                  <a:rPr lang="it-IT" dirty="0" smtClean="0">
                    <a:solidFill>
                      <a:schemeClr val="tx1"/>
                    </a:solidFill>
                  </a:rPr>
                  <a:t>ESEMPIO: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n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= 8, k = 2</a:t>
                </a:r>
              </a:p>
              <a:p>
                <a:pPr lvl="1"/>
                <a:r>
                  <a:rPr lang="it-IT" dirty="0" smtClean="0">
                    <a:solidFill>
                      <a:schemeClr val="tx1"/>
                    </a:solidFill>
                  </a:rPr>
                  <a:t>1) In questo caso,      												       M</a:t>
                </a:r>
                <a:r>
                  <a:rPr lang="it-IT" baseline="-25000" dirty="0" smtClean="0">
                    <a:solidFill>
                      <a:schemeClr val="tx1"/>
                    </a:solidFill>
                  </a:rPr>
                  <a:t>1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= </a:t>
                </a:r>
                <a:r>
                  <a:rPr lang="it-IT" b="1" dirty="0" smtClean="0">
                    <a:solidFill>
                      <a:srgbClr val="162DCF"/>
                    </a:solidFill>
                  </a:rPr>
                  <a:t>M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=a</a:t>
                </a:r>
                <a:r>
                  <a:rPr lang="it-IT" baseline="-25000" dirty="0" smtClean="0">
                    <a:solidFill>
                      <a:schemeClr val="tx1"/>
                    </a:solidFill>
                  </a:rPr>
                  <a:t>2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, M</a:t>
                </a:r>
                <a:r>
                  <a:rPr lang="it-IT" baseline="-25000" dirty="0" smtClean="0">
                    <a:solidFill>
                      <a:schemeClr val="tx1"/>
                    </a:solidFill>
                  </a:rPr>
                  <a:t>2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= </a:t>
                </a:r>
                <a:r>
                  <a:rPr lang="it-IT" b="1" dirty="0">
                    <a:solidFill>
                      <a:srgbClr val="DD51E7"/>
                    </a:solidFill>
                  </a:rPr>
                  <a:t>M</a:t>
                </a:r>
                <a:r>
                  <a:rPr lang="it-IT" dirty="0">
                    <a:solidFill>
                      <a:schemeClr val="tx1"/>
                    </a:solidFill>
                  </a:rPr>
                  <a:t> =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a</a:t>
                </a:r>
                <a:r>
                  <a:rPr lang="it-IT" baseline="-25000" dirty="0" smtClean="0">
                    <a:solidFill>
                      <a:schemeClr val="tx1"/>
                    </a:solidFill>
                  </a:rPr>
                  <a:t>4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, M</a:t>
                </a:r>
                <a:r>
                  <a:rPr lang="it-IT" baseline="-25000" dirty="0" smtClean="0">
                    <a:solidFill>
                      <a:schemeClr val="tx1"/>
                    </a:solidFill>
                  </a:rPr>
                  <a:t>3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= </a:t>
                </a:r>
                <a:r>
                  <a:rPr lang="it-IT" b="1" dirty="0">
                    <a:solidFill>
                      <a:srgbClr val="00B050"/>
                    </a:solidFill>
                  </a:rPr>
                  <a:t>M</a:t>
                </a:r>
                <a:r>
                  <a:rPr lang="it-IT" dirty="0">
                    <a:solidFill>
                      <a:schemeClr val="tx1"/>
                    </a:solidFill>
                  </a:rPr>
                  <a:t> =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a</a:t>
                </a:r>
                <a:r>
                  <a:rPr lang="it-IT" baseline="-25000" dirty="0" smtClean="0">
                    <a:solidFill>
                      <a:schemeClr val="tx1"/>
                    </a:solidFill>
                  </a:rPr>
                  <a:t>6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,</a:t>
                </a:r>
                <a:endParaRPr lang="it-IT" dirty="0">
                  <a:solidFill>
                    <a:schemeClr val="tx1"/>
                  </a:solidFill>
                </a:endParaRPr>
              </a:p>
              <a:p>
                <a:pPr lvl="1"/>
                <a:r>
                  <a:rPr lang="it-IT" dirty="0" smtClean="0">
                    <a:solidFill>
                      <a:schemeClr val="tx1"/>
                    </a:solidFill>
                  </a:rPr>
                  <a:t>quindi, detta </a:t>
                </a:r>
                <a14:m>
                  <m:oMath xmlns:m="http://schemas.openxmlformats.org/officeDocument/2006/math">
                    <m:r>
                      <a:rPr lang="it-IT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𝜌</m:t>
                    </m:r>
                  </m:oMath>
                </a14:m>
                <a:r>
                  <a:rPr lang="it-IT" dirty="0" smtClean="0">
                    <a:solidFill>
                      <a:schemeClr val="tx1"/>
                    </a:solidFill>
                  </a:rPr>
                  <a:t> la funzione peso 									      associata al ranking collettivo,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𝜌</m:t>
                    </m:r>
                  </m:oMath>
                </a14:m>
                <a:r>
                  <a:rPr lang="it-IT" dirty="0" smtClean="0">
                    <a:solidFill>
                      <a:schemeClr val="tx1"/>
                    </a:solidFill>
                  </a:rPr>
                  <a:t>(a</a:t>
                </a:r>
                <a:r>
                  <a:rPr lang="it-IT" baseline="-25000" dirty="0" smtClean="0">
                    <a:solidFill>
                      <a:schemeClr val="tx1"/>
                    </a:solidFill>
                  </a:rPr>
                  <a:t>4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) = 7</a:t>
                </a:r>
              </a:p>
              <a:p>
                <a:pPr lvl="1"/>
                <a:endParaRPr lang="it-IT" dirty="0">
                  <a:solidFill>
                    <a:schemeClr val="tx1"/>
                  </a:solidFill>
                </a:endParaRPr>
              </a:p>
              <a:p>
                <a:pPr lvl="1"/>
                <a:endParaRPr lang="it-IT" dirty="0" smtClean="0">
                  <a:solidFill>
                    <a:schemeClr val="tx1"/>
                  </a:solidFill>
                </a:endParaRPr>
              </a:p>
              <a:p>
                <a:pPr lvl="1"/>
                <a:endParaRPr lang="it-IT" dirty="0">
                  <a:solidFill>
                    <a:schemeClr val="tx1"/>
                  </a:solidFill>
                </a:endParaRPr>
              </a:p>
              <a:p>
                <a:pPr lvl="1"/>
                <a:endParaRPr lang="it-IT" dirty="0" smtClean="0">
                  <a:solidFill>
                    <a:schemeClr val="tx1"/>
                  </a:solidFill>
                </a:endParaRPr>
              </a:p>
              <a:p>
                <a:pPr lvl="1"/>
                <a:r>
                  <a:rPr lang="it-IT" dirty="0" smtClean="0">
                    <a:solidFill>
                      <a:schemeClr val="tx1"/>
                    </a:solidFill>
                  </a:rPr>
                  <a:t>2) ora				</a:t>
                </a:r>
                <a:r>
                  <a:rPr lang="it-IT" dirty="0">
                    <a:solidFill>
                      <a:schemeClr val="tx1"/>
                    </a:solidFill>
                  </a:rPr>
                  <a:t>												       M</a:t>
                </a:r>
                <a:r>
                  <a:rPr lang="it-IT" baseline="-25000" dirty="0">
                    <a:solidFill>
                      <a:schemeClr val="tx1"/>
                    </a:solidFill>
                  </a:rPr>
                  <a:t>1</a:t>
                </a:r>
                <a:r>
                  <a:rPr lang="it-IT" dirty="0">
                    <a:solidFill>
                      <a:schemeClr val="tx1"/>
                    </a:solidFill>
                  </a:rPr>
                  <a:t>= </a:t>
                </a:r>
                <a:r>
                  <a:rPr lang="it-IT" b="1" dirty="0">
                    <a:solidFill>
                      <a:srgbClr val="162DCF"/>
                    </a:solidFill>
                  </a:rPr>
                  <a:t>M</a:t>
                </a:r>
                <a:r>
                  <a:rPr lang="it-IT" dirty="0">
                    <a:solidFill>
                      <a:schemeClr val="tx1"/>
                    </a:solidFill>
                  </a:rPr>
                  <a:t> =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a</a:t>
                </a:r>
                <a:r>
                  <a:rPr lang="it-IT" baseline="-25000" dirty="0" smtClean="0">
                    <a:solidFill>
                      <a:schemeClr val="tx1"/>
                    </a:solidFill>
                  </a:rPr>
                  <a:t>2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, </a:t>
                </a:r>
                <a:r>
                  <a:rPr lang="it-IT" dirty="0">
                    <a:solidFill>
                      <a:schemeClr val="tx1"/>
                    </a:solidFill>
                  </a:rPr>
                  <a:t>M</a:t>
                </a:r>
                <a:r>
                  <a:rPr lang="it-IT" baseline="-25000" dirty="0">
                    <a:solidFill>
                      <a:schemeClr val="tx1"/>
                    </a:solidFill>
                  </a:rPr>
                  <a:t>2</a:t>
                </a:r>
                <a:r>
                  <a:rPr lang="it-IT" dirty="0">
                    <a:solidFill>
                      <a:schemeClr val="tx1"/>
                    </a:solidFill>
                  </a:rPr>
                  <a:t>= </a:t>
                </a:r>
                <a:r>
                  <a:rPr lang="it-IT" b="1" dirty="0">
                    <a:solidFill>
                      <a:srgbClr val="DD51E7"/>
                    </a:solidFill>
                  </a:rPr>
                  <a:t>M</a:t>
                </a:r>
                <a:r>
                  <a:rPr lang="it-IT" dirty="0">
                    <a:solidFill>
                      <a:schemeClr val="tx1"/>
                    </a:solidFill>
                  </a:rPr>
                  <a:t> =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a</a:t>
                </a:r>
                <a:r>
                  <a:rPr lang="it-IT" baseline="-25000" dirty="0" smtClean="0">
                    <a:solidFill>
                      <a:schemeClr val="tx1"/>
                    </a:solidFill>
                  </a:rPr>
                  <a:t>5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, </a:t>
                </a:r>
                <a:r>
                  <a:rPr lang="it-IT" dirty="0">
                    <a:solidFill>
                      <a:schemeClr val="tx1"/>
                    </a:solidFill>
                  </a:rPr>
                  <a:t>M</a:t>
                </a:r>
                <a:r>
                  <a:rPr lang="it-IT" baseline="-25000" dirty="0">
                    <a:solidFill>
                      <a:schemeClr val="tx1"/>
                    </a:solidFill>
                  </a:rPr>
                  <a:t>3</a:t>
                </a:r>
                <a:r>
                  <a:rPr lang="it-IT" dirty="0">
                    <a:solidFill>
                      <a:schemeClr val="tx1"/>
                    </a:solidFill>
                  </a:rPr>
                  <a:t>= </a:t>
                </a:r>
                <a:r>
                  <a:rPr lang="it-IT" b="1" dirty="0">
                    <a:solidFill>
                      <a:srgbClr val="00B050"/>
                    </a:solidFill>
                  </a:rPr>
                  <a:t>M</a:t>
                </a:r>
                <a:r>
                  <a:rPr lang="it-IT" dirty="0">
                    <a:solidFill>
                      <a:schemeClr val="tx1"/>
                    </a:solidFill>
                  </a:rPr>
                  <a:t> =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a</a:t>
                </a:r>
                <a:r>
                  <a:rPr lang="it-IT" baseline="-25000" dirty="0" smtClean="0">
                    <a:solidFill>
                      <a:schemeClr val="tx1"/>
                    </a:solidFill>
                  </a:rPr>
                  <a:t>6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,</a:t>
                </a:r>
                <a:endParaRPr lang="it-IT" dirty="0">
                  <a:solidFill>
                    <a:schemeClr val="tx1"/>
                  </a:solidFill>
                </a:endParaRPr>
              </a:p>
              <a:p>
                <a:pPr lvl="1"/>
                <a:r>
                  <a:rPr lang="it-IT" dirty="0">
                    <a:solidFill>
                      <a:schemeClr val="tx1"/>
                    </a:solidFill>
                  </a:rPr>
                  <a:t>quindi,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𝜌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(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a</a:t>
                </a:r>
                <a:r>
                  <a:rPr lang="it-IT" baseline="-25000" dirty="0" smtClean="0">
                    <a:solidFill>
                      <a:schemeClr val="tx1"/>
                    </a:solidFill>
                  </a:rPr>
                  <a:t>5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) </a:t>
                </a:r>
                <a:r>
                  <a:rPr lang="it-IT" dirty="0">
                    <a:solidFill>
                      <a:schemeClr val="tx1"/>
                    </a:solidFill>
                  </a:rPr>
                  <a:t>=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6</a:t>
                </a:r>
                <a:endParaRPr lang="it-IT" dirty="0">
                  <a:solidFill>
                    <a:schemeClr val="tx1"/>
                  </a:solidFill>
                </a:endParaRPr>
              </a:p>
              <a:p>
                <a:pPr lvl="1"/>
                <a:endParaRPr lang="it-IT" dirty="0" smtClean="0">
                  <a:solidFill>
                    <a:schemeClr val="tx1"/>
                  </a:solidFill>
                </a:endParaRPr>
              </a:p>
              <a:p>
                <a:pPr lvl="1"/>
                <a:r>
                  <a:rPr lang="it-IT" dirty="0" smtClean="0">
                    <a:solidFill>
                      <a:schemeClr val="tx1"/>
                    </a:solidFill>
                  </a:rPr>
                  <a:t>... to be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continued</a:t>
                </a:r>
                <a:endParaRPr lang="it-IT" dirty="0" smtClean="0">
                  <a:solidFill>
                    <a:schemeClr val="tx1"/>
                  </a:solidFill>
                </a:endParaRPr>
              </a:p>
              <a:p>
                <a:pPr lvl="1"/>
                <a:endParaRPr lang="it-IT" dirty="0">
                  <a:solidFill>
                    <a:schemeClr val="tx1"/>
                  </a:solidFill>
                </a:endParaRPr>
              </a:p>
              <a:p>
                <a:pPr lvl="1"/>
                <a:endParaRPr lang="it-IT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Segnaposto contenut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15256" y="1129729"/>
                <a:ext cx="9140315" cy="5377397"/>
              </a:xfrm>
              <a:blipFill rotWithShape="0">
                <a:blip r:embed="rId2"/>
                <a:stretch>
                  <a:fillRect l="-467" t="-56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sellaDiTesto 3"/>
              <p:cNvSpPr txBox="1"/>
              <p:nvPr/>
            </p:nvSpPr>
            <p:spPr>
              <a:xfrm>
                <a:off x="-1010093" y="-978195"/>
                <a:ext cx="3814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𝜌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4" name="CasellaDiTesto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010093" y="-978195"/>
                <a:ext cx="381450" cy="369332"/>
              </a:xfrm>
              <a:prstGeom prst="rect">
                <a:avLst/>
              </a:prstGeom>
              <a:blipFill rotWithShape="0">
                <a:blip r:embed="rId3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Immagin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09" t="20951" r="56960" b="26533"/>
          <a:stretch/>
        </p:blipFill>
        <p:spPr>
          <a:xfrm>
            <a:off x="7506587" y="886335"/>
            <a:ext cx="3078228" cy="2646701"/>
          </a:xfrm>
          <a:prstGeom prst="rect">
            <a:avLst/>
          </a:prstGeom>
        </p:spPr>
      </p:pic>
      <p:pic>
        <p:nvPicPr>
          <p:cNvPr id="8" name="Immagin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74" t="21142" r="14676" b="25011"/>
          <a:stretch/>
        </p:blipFill>
        <p:spPr>
          <a:xfrm>
            <a:off x="7506587" y="3808766"/>
            <a:ext cx="3078228" cy="2688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58156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113423" y="155499"/>
            <a:ext cx="8911687" cy="669431"/>
          </a:xfrm>
        </p:spPr>
        <p:txBody>
          <a:bodyPr/>
          <a:lstStyle/>
          <a:p>
            <a:r>
              <a:rPr lang="it-IT" dirty="0" smtClean="0"/>
              <a:t>Il teorema del votante mediano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/>
              <p:cNvSpPr>
                <a:spLocks noGrp="1"/>
              </p:cNvSpPr>
              <p:nvPr>
                <p:ph idx="1"/>
              </p:nvPr>
            </p:nvSpPr>
            <p:spPr>
              <a:xfrm>
                <a:off x="2215256" y="1129729"/>
                <a:ext cx="9140315" cy="5377397"/>
              </a:xfrm>
            </p:spPr>
            <p:txBody>
              <a:bodyPr>
                <a:normAutofit/>
              </a:bodyPr>
              <a:lstStyle/>
              <a:p>
                <a:r>
                  <a:rPr lang="it-IT" dirty="0">
                    <a:solidFill>
                      <a:schemeClr val="tx1"/>
                    </a:solidFill>
                  </a:rPr>
                  <a:t>ESEMPIO: </a:t>
                </a:r>
                <a:r>
                  <a:rPr lang="it-IT" dirty="0" err="1">
                    <a:solidFill>
                      <a:schemeClr val="tx1"/>
                    </a:solidFill>
                  </a:rPr>
                  <a:t>n</a:t>
                </a:r>
                <a:r>
                  <a:rPr lang="it-IT" dirty="0">
                    <a:solidFill>
                      <a:schemeClr val="tx1"/>
                    </a:solidFill>
                  </a:rPr>
                  <a:t> = 8, k =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2</a:t>
                </a:r>
              </a:p>
              <a:p>
                <a:pPr lvl="1"/>
                <a:r>
                  <a:rPr lang="it-IT" dirty="0" smtClean="0">
                    <a:solidFill>
                      <a:schemeClr val="tx1"/>
                    </a:solidFill>
                  </a:rPr>
                  <a:t>3) ora																       M</a:t>
                </a:r>
                <a:r>
                  <a:rPr lang="it-IT" baseline="-25000" dirty="0" smtClean="0">
                    <a:solidFill>
                      <a:schemeClr val="tx1"/>
                    </a:solidFill>
                  </a:rPr>
                  <a:t>1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= </a:t>
                </a:r>
                <a:r>
                  <a:rPr lang="it-IT" b="1" dirty="0" smtClean="0">
                    <a:solidFill>
                      <a:srgbClr val="162DCF"/>
                    </a:solidFill>
                  </a:rPr>
                  <a:t>M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=a</a:t>
                </a:r>
                <a:r>
                  <a:rPr lang="it-IT" baseline="-25000" dirty="0" smtClean="0">
                    <a:solidFill>
                      <a:schemeClr val="tx1"/>
                    </a:solidFill>
                  </a:rPr>
                  <a:t>2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, M</a:t>
                </a:r>
                <a:r>
                  <a:rPr lang="it-IT" baseline="-25000" dirty="0" smtClean="0">
                    <a:solidFill>
                      <a:schemeClr val="tx1"/>
                    </a:solidFill>
                  </a:rPr>
                  <a:t>2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= </a:t>
                </a:r>
                <a:r>
                  <a:rPr lang="it-IT" b="1" dirty="0">
                    <a:solidFill>
                      <a:srgbClr val="DD51E7"/>
                    </a:solidFill>
                  </a:rPr>
                  <a:t>M</a:t>
                </a:r>
                <a:r>
                  <a:rPr lang="it-IT" dirty="0">
                    <a:solidFill>
                      <a:schemeClr val="tx1"/>
                    </a:solidFill>
                  </a:rPr>
                  <a:t> =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a</a:t>
                </a:r>
                <a:r>
                  <a:rPr lang="it-IT" baseline="-25000" dirty="0" smtClean="0">
                    <a:solidFill>
                      <a:schemeClr val="tx1"/>
                    </a:solidFill>
                  </a:rPr>
                  <a:t>3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, M</a:t>
                </a:r>
                <a:r>
                  <a:rPr lang="it-IT" baseline="-25000" dirty="0" smtClean="0">
                    <a:solidFill>
                      <a:schemeClr val="tx1"/>
                    </a:solidFill>
                  </a:rPr>
                  <a:t>3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= </a:t>
                </a:r>
                <a:r>
                  <a:rPr lang="it-IT" b="1" dirty="0">
                    <a:solidFill>
                      <a:srgbClr val="00B050"/>
                    </a:solidFill>
                  </a:rPr>
                  <a:t>M</a:t>
                </a:r>
                <a:r>
                  <a:rPr lang="it-IT" dirty="0">
                    <a:solidFill>
                      <a:schemeClr val="tx1"/>
                    </a:solidFill>
                  </a:rPr>
                  <a:t> =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a</a:t>
                </a:r>
                <a:r>
                  <a:rPr lang="it-IT" baseline="-25000" dirty="0" smtClean="0">
                    <a:solidFill>
                      <a:schemeClr val="tx1"/>
                    </a:solidFill>
                  </a:rPr>
                  <a:t>6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,</a:t>
                </a:r>
                <a:endParaRPr lang="it-IT" dirty="0">
                  <a:solidFill>
                    <a:schemeClr val="tx1"/>
                  </a:solidFill>
                </a:endParaRPr>
              </a:p>
              <a:p>
                <a:pPr lvl="1"/>
                <a:r>
                  <a:rPr lang="it-IT" dirty="0" smtClean="0">
                    <a:solidFill>
                      <a:schemeClr val="tx1"/>
                    </a:solidFill>
                  </a:rPr>
                  <a:t>quindi,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𝜌</m:t>
                    </m:r>
                  </m:oMath>
                </a14:m>
                <a:r>
                  <a:rPr lang="it-IT" dirty="0" smtClean="0">
                    <a:solidFill>
                      <a:schemeClr val="tx1"/>
                    </a:solidFill>
                  </a:rPr>
                  <a:t>(a</a:t>
                </a:r>
                <a:r>
                  <a:rPr lang="it-IT" baseline="-25000" dirty="0" smtClean="0">
                    <a:solidFill>
                      <a:schemeClr val="tx1"/>
                    </a:solidFill>
                  </a:rPr>
                  <a:t>3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) = 5</a:t>
                </a:r>
              </a:p>
              <a:p>
                <a:pPr lvl="1"/>
                <a:endParaRPr lang="it-IT" dirty="0">
                  <a:solidFill>
                    <a:schemeClr val="tx1"/>
                  </a:solidFill>
                </a:endParaRPr>
              </a:p>
              <a:p>
                <a:pPr lvl="1"/>
                <a:endParaRPr lang="it-IT" dirty="0" smtClean="0">
                  <a:solidFill>
                    <a:schemeClr val="tx1"/>
                  </a:solidFill>
                </a:endParaRPr>
              </a:p>
              <a:p>
                <a:pPr lvl="1"/>
                <a:endParaRPr lang="it-IT" dirty="0">
                  <a:solidFill>
                    <a:schemeClr val="tx1"/>
                  </a:solidFill>
                </a:endParaRPr>
              </a:p>
              <a:p>
                <a:pPr lvl="1"/>
                <a:endParaRPr lang="it-IT" dirty="0" smtClean="0">
                  <a:solidFill>
                    <a:schemeClr val="tx1"/>
                  </a:solidFill>
                </a:endParaRPr>
              </a:p>
              <a:p>
                <a:pPr lvl="1"/>
                <a:r>
                  <a:rPr lang="it-IT" dirty="0" smtClean="0">
                    <a:solidFill>
                      <a:schemeClr val="tx1"/>
                    </a:solidFill>
                  </a:rPr>
                  <a:t>4) ora				</a:t>
                </a:r>
                <a:r>
                  <a:rPr lang="it-IT" dirty="0">
                    <a:solidFill>
                      <a:schemeClr val="tx1"/>
                    </a:solidFill>
                  </a:rPr>
                  <a:t>												       M</a:t>
                </a:r>
                <a:r>
                  <a:rPr lang="it-IT" baseline="-25000" dirty="0">
                    <a:solidFill>
                      <a:schemeClr val="tx1"/>
                    </a:solidFill>
                  </a:rPr>
                  <a:t>1</a:t>
                </a:r>
                <a:r>
                  <a:rPr lang="it-IT" dirty="0">
                    <a:solidFill>
                      <a:schemeClr val="tx1"/>
                    </a:solidFill>
                  </a:rPr>
                  <a:t>= </a:t>
                </a:r>
                <a:r>
                  <a:rPr lang="it-IT" b="1" dirty="0">
                    <a:solidFill>
                      <a:srgbClr val="162DCF"/>
                    </a:solidFill>
                  </a:rPr>
                  <a:t>M</a:t>
                </a:r>
                <a:r>
                  <a:rPr lang="it-IT" dirty="0">
                    <a:solidFill>
                      <a:schemeClr val="tx1"/>
                    </a:solidFill>
                  </a:rPr>
                  <a:t> =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a</a:t>
                </a:r>
                <a:r>
                  <a:rPr lang="it-IT" baseline="-25000" dirty="0" smtClean="0">
                    <a:solidFill>
                      <a:schemeClr val="tx1"/>
                    </a:solidFill>
                  </a:rPr>
                  <a:t>2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, </a:t>
                </a:r>
                <a:r>
                  <a:rPr lang="it-IT" dirty="0">
                    <a:solidFill>
                      <a:schemeClr val="tx1"/>
                    </a:solidFill>
                  </a:rPr>
                  <a:t>M</a:t>
                </a:r>
                <a:r>
                  <a:rPr lang="it-IT" baseline="-25000" dirty="0">
                    <a:solidFill>
                      <a:schemeClr val="tx1"/>
                    </a:solidFill>
                  </a:rPr>
                  <a:t>2</a:t>
                </a:r>
                <a:r>
                  <a:rPr lang="it-IT" dirty="0">
                    <a:solidFill>
                      <a:schemeClr val="tx1"/>
                    </a:solidFill>
                  </a:rPr>
                  <a:t>= </a:t>
                </a:r>
                <a:r>
                  <a:rPr lang="it-IT" b="1" dirty="0">
                    <a:solidFill>
                      <a:srgbClr val="DD51E7"/>
                    </a:solidFill>
                  </a:rPr>
                  <a:t>M</a:t>
                </a:r>
                <a:r>
                  <a:rPr lang="it-IT" dirty="0">
                    <a:solidFill>
                      <a:schemeClr val="tx1"/>
                    </a:solidFill>
                  </a:rPr>
                  <a:t> =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a</a:t>
                </a:r>
                <a:r>
                  <a:rPr lang="it-IT" baseline="-25000" dirty="0" smtClean="0">
                    <a:solidFill>
                      <a:schemeClr val="tx1"/>
                    </a:solidFill>
                  </a:rPr>
                  <a:t>2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, </a:t>
                </a:r>
                <a:r>
                  <a:rPr lang="it-IT" dirty="0">
                    <a:solidFill>
                      <a:schemeClr val="tx1"/>
                    </a:solidFill>
                  </a:rPr>
                  <a:t>M</a:t>
                </a:r>
                <a:r>
                  <a:rPr lang="it-IT" baseline="-25000" dirty="0">
                    <a:solidFill>
                      <a:schemeClr val="tx1"/>
                    </a:solidFill>
                  </a:rPr>
                  <a:t>3</a:t>
                </a:r>
                <a:r>
                  <a:rPr lang="it-IT" dirty="0">
                    <a:solidFill>
                      <a:schemeClr val="tx1"/>
                    </a:solidFill>
                  </a:rPr>
                  <a:t>= </a:t>
                </a:r>
                <a:r>
                  <a:rPr lang="it-IT" b="1" dirty="0">
                    <a:solidFill>
                      <a:srgbClr val="00B050"/>
                    </a:solidFill>
                  </a:rPr>
                  <a:t>M</a:t>
                </a:r>
                <a:r>
                  <a:rPr lang="it-IT" dirty="0">
                    <a:solidFill>
                      <a:schemeClr val="tx1"/>
                    </a:solidFill>
                  </a:rPr>
                  <a:t> =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a</a:t>
                </a:r>
                <a:r>
                  <a:rPr lang="it-IT" baseline="-25000" dirty="0" smtClean="0">
                    <a:solidFill>
                      <a:schemeClr val="tx1"/>
                    </a:solidFill>
                  </a:rPr>
                  <a:t>6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, 									 oppure, equivalentemente, 											       M</a:t>
                </a:r>
                <a:r>
                  <a:rPr lang="it-IT" baseline="-25000" dirty="0" smtClean="0">
                    <a:solidFill>
                      <a:schemeClr val="tx1"/>
                    </a:solidFill>
                  </a:rPr>
                  <a:t>1</a:t>
                </a:r>
                <a:r>
                  <a:rPr lang="it-IT" dirty="0">
                    <a:solidFill>
                      <a:schemeClr val="tx1"/>
                    </a:solidFill>
                  </a:rPr>
                  <a:t>= </a:t>
                </a:r>
                <a:r>
                  <a:rPr lang="it-IT" b="1" dirty="0">
                    <a:solidFill>
                      <a:srgbClr val="DD51E7"/>
                    </a:solidFill>
                  </a:rPr>
                  <a:t>M</a:t>
                </a:r>
                <a:r>
                  <a:rPr lang="it-IT" dirty="0">
                    <a:solidFill>
                      <a:schemeClr val="tx1"/>
                    </a:solidFill>
                  </a:rPr>
                  <a:t> =a</a:t>
                </a:r>
                <a:r>
                  <a:rPr lang="it-IT" baseline="-25000" dirty="0">
                    <a:solidFill>
                      <a:schemeClr val="tx1"/>
                    </a:solidFill>
                  </a:rPr>
                  <a:t>2</a:t>
                </a:r>
                <a:r>
                  <a:rPr lang="it-IT" dirty="0">
                    <a:solidFill>
                      <a:schemeClr val="tx1"/>
                    </a:solidFill>
                  </a:rPr>
                  <a:t>, M</a:t>
                </a:r>
                <a:r>
                  <a:rPr lang="it-IT" baseline="-25000" dirty="0">
                    <a:solidFill>
                      <a:schemeClr val="tx1"/>
                    </a:solidFill>
                  </a:rPr>
                  <a:t>2</a:t>
                </a:r>
                <a:r>
                  <a:rPr lang="it-IT" dirty="0">
                    <a:solidFill>
                      <a:schemeClr val="tx1"/>
                    </a:solidFill>
                  </a:rPr>
                  <a:t>= </a:t>
                </a:r>
                <a:r>
                  <a:rPr lang="it-IT" b="1" dirty="0">
                    <a:solidFill>
                      <a:srgbClr val="162DCF"/>
                    </a:solidFill>
                  </a:rPr>
                  <a:t>M</a:t>
                </a:r>
                <a:r>
                  <a:rPr lang="it-IT" dirty="0">
                    <a:solidFill>
                      <a:schemeClr val="tx1"/>
                    </a:solidFill>
                  </a:rPr>
                  <a:t> =a</a:t>
                </a:r>
                <a:r>
                  <a:rPr lang="it-IT" baseline="-25000" dirty="0">
                    <a:solidFill>
                      <a:schemeClr val="tx1"/>
                    </a:solidFill>
                  </a:rPr>
                  <a:t>2</a:t>
                </a:r>
                <a:r>
                  <a:rPr lang="it-IT" dirty="0">
                    <a:solidFill>
                      <a:schemeClr val="tx1"/>
                    </a:solidFill>
                  </a:rPr>
                  <a:t>, M</a:t>
                </a:r>
                <a:r>
                  <a:rPr lang="it-IT" baseline="-25000" dirty="0">
                    <a:solidFill>
                      <a:schemeClr val="tx1"/>
                    </a:solidFill>
                  </a:rPr>
                  <a:t>3</a:t>
                </a:r>
                <a:r>
                  <a:rPr lang="it-IT" dirty="0">
                    <a:solidFill>
                      <a:schemeClr val="tx1"/>
                    </a:solidFill>
                  </a:rPr>
                  <a:t>= </a:t>
                </a:r>
                <a:r>
                  <a:rPr lang="it-IT" b="1" dirty="0">
                    <a:solidFill>
                      <a:srgbClr val="00B050"/>
                    </a:solidFill>
                  </a:rPr>
                  <a:t>M</a:t>
                </a:r>
                <a:r>
                  <a:rPr lang="it-IT" dirty="0">
                    <a:solidFill>
                      <a:schemeClr val="tx1"/>
                    </a:solidFill>
                  </a:rPr>
                  <a:t> =a</a:t>
                </a:r>
                <a:r>
                  <a:rPr lang="it-IT" baseline="-25000" dirty="0">
                    <a:solidFill>
                      <a:schemeClr val="tx1"/>
                    </a:solidFill>
                  </a:rPr>
                  <a:t>6</a:t>
                </a:r>
                <a:r>
                  <a:rPr lang="it-IT" dirty="0">
                    <a:solidFill>
                      <a:schemeClr val="tx1"/>
                    </a:solidFill>
                  </a:rPr>
                  <a:t>, </a:t>
                </a:r>
              </a:p>
              <a:p>
                <a:pPr lvl="1"/>
                <a:r>
                  <a:rPr lang="it-IT" dirty="0">
                    <a:solidFill>
                      <a:schemeClr val="tx1"/>
                    </a:solidFill>
                  </a:rPr>
                  <a:t>quindi,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𝜌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(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a</a:t>
                </a:r>
                <a:r>
                  <a:rPr lang="it-IT" baseline="-25000" dirty="0" smtClean="0">
                    <a:solidFill>
                      <a:schemeClr val="tx1"/>
                    </a:solidFill>
                  </a:rPr>
                  <a:t>2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) </a:t>
                </a:r>
                <a:r>
                  <a:rPr lang="it-IT" dirty="0">
                    <a:solidFill>
                      <a:schemeClr val="tx1"/>
                    </a:solidFill>
                  </a:rPr>
                  <a:t>=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4</a:t>
                </a:r>
                <a:endParaRPr lang="it-IT" dirty="0">
                  <a:solidFill>
                    <a:schemeClr val="tx1"/>
                  </a:solidFill>
                </a:endParaRPr>
              </a:p>
              <a:p>
                <a:pPr lvl="1"/>
                <a:endParaRPr lang="it-IT" dirty="0" smtClean="0">
                  <a:solidFill>
                    <a:schemeClr val="tx1"/>
                  </a:solidFill>
                </a:endParaRPr>
              </a:p>
              <a:p>
                <a:pPr lvl="1"/>
                <a:r>
                  <a:rPr lang="it-IT" dirty="0" smtClean="0">
                    <a:solidFill>
                      <a:schemeClr val="tx1"/>
                    </a:solidFill>
                  </a:rPr>
                  <a:t>... to be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continued</a:t>
                </a:r>
                <a:endParaRPr lang="it-IT" dirty="0" smtClean="0">
                  <a:solidFill>
                    <a:schemeClr val="tx1"/>
                  </a:solidFill>
                </a:endParaRPr>
              </a:p>
              <a:p>
                <a:pPr lvl="1"/>
                <a:endParaRPr lang="it-IT" dirty="0">
                  <a:solidFill>
                    <a:schemeClr val="tx1"/>
                  </a:solidFill>
                </a:endParaRPr>
              </a:p>
              <a:p>
                <a:pPr lvl="1"/>
                <a:endParaRPr lang="it-IT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Segnaposto contenut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15256" y="1129729"/>
                <a:ext cx="9140315" cy="5377397"/>
              </a:xfrm>
              <a:blipFill rotWithShape="0">
                <a:blip r:embed="rId2"/>
                <a:stretch>
                  <a:fillRect l="-467" t="-56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sellaDiTesto 3"/>
              <p:cNvSpPr txBox="1"/>
              <p:nvPr/>
            </p:nvSpPr>
            <p:spPr>
              <a:xfrm>
                <a:off x="-1010093" y="-978195"/>
                <a:ext cx="3814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𝜌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4" name="CasellaDiTesto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010093" y="-978195"/>
                <a:ext cx="381450" cy="369332"/>
              </a:xfrm>
              <a:prstGeom prst="rect">
                <a:avLst/>
              </a:prstGeom>
              <a:blipFill rotWithShape="0">
                <a:blip r:embed="rId3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Immagin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57" t="19429" r="56748" b="26343"/>
          <a:stretch/>
        </p:blipFill>
        <p:spPr>
          <a:xfrm>
            <a:off x="7028121" y="935665"/>
            <a:ext cx="3147238" cy="2701695"/>
          </a:xfrm>
          <a:prstGeom prst="rect">
            <a:avLst/>
          </a:prstGeom>
        </p:spPr>
      </p:pic>
      <p:pic>
        <p:nvPicPr>
          <p:cNvPr id="8" name="Immagine 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32" t="20190" r="13513" b="26533"/>
          <a:stretch/>
        </p:blipFill>
        <p:spPr>
          <a:xfrm>
            <a:off x="7028121" y="3748095"/>
            <a:ext cx="3147238" cy="2711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52555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113423" y="155499"/>
            <a:ext cx="8911687" cy="669431"/>
          </a:xfrm>
        </p:spPr>
        <p:txBody>
          <a:bodyPr/>
          <a:lstStyle/>
          <a:p>
            <a:r>
              <a:rPr lang="it-IT" dirty="0" smtClean="0"/>
              <a:t>Il teorema del votante mediano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/>
              <p:cNvSpPr>
                <a:spLocks noGrp="1"/>
              </p:cNvSpPr>
              <p:nvPr>
                <p:ph idx="1"/>
              </p:nvPr>
            </p:nvSpPr>
            <p:spPr>
              <a:xfrm>
                <a:off x="2215256" y="1129729"/>
                <a:ext cx="9140315" cy="5377397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it-IT" dirty="0">
                    <a:solidFill>
                      <a:schemeClr val="tx1"/>
                    </a:solidFill>
                  </a:rPr>
                  <a:t>ESEMPIO: </a:t>
                </a:r>
                <a:r>
                  <a:rPr lang="it-IT" dirty="0" err="1">
                    <a:solidFill>
                      <a:schemeClr val="tx1"/>
                    </a:solidFill>
                  </a:rPr>
                  <a:t>n</a:t>
                </a:r>
                <a:r>
                  <a:rPr lang="it-IT" dirty="0">
                    <a:solidFill>
                      <a:schemeClr val="tx1"/>
                    </a:solidFill>
                  </a:rPr>
                  <a:t> = 8, k = 2</a:t>
                </a:r>
                <a:endParaRPr lang="it-IT" dirty="0" smtClean="0">
                  <a:solidFill>
                    <a:schemeClr val="tx1"/>
                  </a:solidFill>
                </a:endParaRPr>
              </a:p>
              <a:p>
                <a:pPr lvl="1"/>
                <a:r>
                  <a:rPr lang="it-IT" dirty="0">
                    <a:solidFill>
                      <a:schemeClr val="tx1"/>
                    </a:solidFill>
                  </a:rPr>
                  <a:t>5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) ora																       M</a:t>
                </a:r>
                <a:r>
                  <a:rPr lang="it-IT" baseline="-25000" dirty="0" smtClean="0">
                    <a:solidFill>
                      <a:schemeClr val="tx1"/>
                    </a:solidFill>
                  </a:rPr>
                  <a:t>1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= </a:t>
                </a:r>
                <a:r>
                  <a:rPr lang="it-IT" b="1" dirty="0" smtClean="0">
                    <a:solidFill>
                      <a:srgbClr val="162DCF"/>
                    </a:solidFill>
                  </a:rPr>
                  <a:t>M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=a</a:t>
                </a:r>
                <a:r>
                  <a:rPr lang="it-IT" baseline="-25000" dirty="0" smtClean="0">
                    <a:solidFill>
                      <a:schemeClr val="tx1"/>
                    </a:solidFill>
                  </a:rPr>
                  <a:t>1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, M</a:t>
                </a:r>
                <a:r>
                  <a:rPr lang="it-IT" baseline="-25000" dirty="0" smtClean="0">
                    <a:solidFill>
                      <a:schemeClr val="tx1"/>
                    </a:solidFill>
                  </a:rPr>
                  <a:t>2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= </a:t>
                </a:r>
                <a:r>
                  <a:rPr lang="it-IT" b="1" dirty="0">
                    <a:solidFill>
                      <a:srgbClr val="DD51E7"/>
                    </a:solidFill>
                  </a:rPr>
                  <a:t>M</a:t>
                </a:r>
                <a:r>
                  <a:rPr lang="it-IT" dirty="0">
                    <a:solidFill>
                      <a:schemeClr val="tx1"/>
                    </a:solidFill>
                  </a:rPr>
                  <a:t> =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a</a:t>
                </a:r>
                <a:r>
                  <a:rPr lang="it-IT" baseline="-25000" dirty="0" smtClean="0">
                    <a:solidFill>
                      <a:schemeClr val="tx1"/>
                    </a:solidFill>
                  </a:rPr>
                  <a:t>6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, M</a:t>
                </a:r>
                <a:r>
                  <a:rPr lang="it-IT" baseline="-25000" dirty="0" smtClean="0">
                    <a:solidFill>
                      <a:schemeClr val="tx1"/>
                    </a:solidFill>
                  </a:rPr>
                  <a:t>3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= </a:t>
                </a:r>
                <a:r>
                  <a:rPr lang="it-IT" b="1" dirty="0">
                    <a:solidFill>
                      <a:srgbClr val="00B050"/>
                    </a:solidFill>
                  </a:rPr>
                  <a:t>M</a:t>
                </a:r>
                <a:r>
                  <a:rPr lang="it-IT" dirty="0">
                    <a:solidFill>
                      <a:schemeClr val="tx1"/>
                    </a:solidFill>
                  </a:rPr>
                  <a:t> =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a</a:t>
                </a:r>
                <a:r>
                  <a:rPr lang="it-IT" baseline="-25000" dirty="0" smtClean="0">
                    <a:solidFill>
                      <a:schemeClr val="tx1"/>
                    </a:solidFill>
                  </a:rPr>
                  <a:t>6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, 								</a:t>
                </a:r>
                <a:r>
                  <a:rPr lang="it-IT" dirty="0">
                    <a:solidFill>
                      <a:schemeClr val="tx1"/>
                    </a:solidFill>
                  </a:rPr>
                  <a:t>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       oppure</a:t>
                </a:r>
                <a:r>
                  <a:rPr lang="it-IT" dirty="0">
                    <a:solidFill>
                      <a:schemeClr val="tx1"/>
                    </a:solidFill>
                  </a:rPr>
                  <a:t>, equivalentemente, 											       M</a:t>
                </a:r>
                <a:r>
                  <a:rPr lang="it-IT" baseline="-25000" dirty="0">
                    <a:solidFill>
                      <a:schemeClr val="tx1"/>
                    </a:solidFill>
                  </a:rPr>
                  <a:t>1</a:t>
                </a:r>
                <a:r>
                  <a:rPr lang="it-IT" dirty="0">
                    <a:solidFill>
                      <a:schemeClr val="tx1"/>
                    </a:solidFill>
                  </a:rPr>
                  <a:t>= </a:t>
                </a:r>
                <a:r>
                  <a:rPr lang="it-IT" b="1" dirty="0">
                    <a:solidFill>
                      <a:srgbClr val="162DCF"/>
                    </a:solidFill>
                  </a:rPr>
                  <a:t>M</a:t>
                </a:r>
                <a:r>
                  <a:rPr lang="it-IT" dirty="0">
                    <a:solidFill>
                      <a:schemeClr val="tx1"/>
                    </a:solidFill>
                  </a:rPr>
                  <a:t> =a</a:t>
                </a:r>
                <a:r>
                  <a:rPr lang="it-IT" baseline="-25000" dirty="0">
                    <a:solidFill>
                      <a:schemeClr val="tx1"/>
                    </a:solidFill>
                  </a:rPr>
                  <a:t>2</a:t>
                </a:r>
                <a:r>
                  <a:rPr lang="it-IT" dirty="0">
                    <a:solidFill>
                      <a:schemeClr val="tx1"/>
                    </a:solidFill>
                  </a:rPr>
                  <a:t>, M</a:t>
                </a:r>
                <a:r>
                  <a:rPr lang="it-IT" baseline="-25000" dirty="0">
                    <a:solidFill>
                      <a:schemeClr val="tx1"/>
                    </a:solidFill>
                  </a:rPr>
                  <a:t>2</a:t>
                </a:r>
                <a:r>
                  <a:rPr lang="it-IT" dirty="0">
                    <a:solidFill>
                      <a:schemeClr val="tx1"/>
                    </a:solidFill>
                  </a:rPr>
                  <a:t>= </a:t>
                </a:r>
                <a:r>
                  <a:rPr lang="it-IT" b="1" dirty="0">
                    <a:solidFill>
                      <a:srgbClr val="00B050"/>
                    </a:solidFill>
                  </a:rPr>
                  <a:t>M</a:t>
                </a:r>
                <a:r>
                  <a:rPr lang="it-IT" dirty="0">
                    <a:solidFill>
                      <a:schemeClr val="tx1"/>
                    </a:solidFill>
                  </a:rPr>
                  <a:t> =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a</a:t>
                </a:r>
                <a:r>
                  <a:rPr lang="it-IT" baseline="-25000" dirty="0" smtClean="0">
                    <a:solidFill>
                      <a:schemeClr val="tx1"/>
                    </a:solidFill>
                  </a:rPr>
                  <a:t>6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, </a:t>
                </a:r>
                <a:r>
                  <a:rPr lang="it-IT" dirty="0">
                    <a:solidFill>
                      <a:schemeClr val="tx1"/>
                    </a:solidFill>
                  </a:rPr>
                  <a:t>M</a:t>
                </a:r>
                <a:r>
                  <a:rPr lang="it-IT" baseline="-25000" dirty="0">
                    <a:solidFill>
                      <a:schemeClr val="tx1"/>
                    </a:solidFill>
                  </a:rPr>
                  <a:t>3</a:t>
                </a:r>
                <a:r>
                  <a:rPr lang="it-IT" dirty="0">
                    <a:solidFill>
                      <a:schemeClr val="tx1"/>
                    </a:solidFill>
                  </a:rPr>
                  <a:t>= </a:t>
                </a:r>
                <a:r>
                  <a:rPr lang="it-IT" b="1" dirty="0">
                    <a:solidFill>
                      <a:srgbClr val="DD51E7"/>
                    </a:solidFill>
                  </a:rPr>
                  <a:t>M</a:t>
                </a:r>
                <a:r>
                  <a:rPr lang="it-IT" dirty="0">
                    <a:solidFill>
                      <a:schemeClr val="tx1"/>
                    </a:solidFill>
                  </a:rPr>
                  <a:t> =a</a:t>
                </a:r>
                <a:r>
                  <a:rPr lang="it-IT" baseline="-25000" dirty="0">
                    <a:solidFill>
                      <a:schemeClr val="tx1"/>
                    </a:solidFill>
                  </a:rPr>
                  <a:t>6</a:t>
                </a:r>
                <a:r>
                  <a:rPr lang="it-IT" dirty="0">
                    <a:solidFill>
                      <a:schemeClr val="tx1"/>
                    </a:solidFill>
                  </a:rPr>
                  <a:t>, </a:t>
                </a:r>
              </a:p>
              <a:p>
                <a:pPr lvl="1"/>
                <a:endParaRPr lang="it-IT" dirty="0">
                  <a:solidFill>
                    <a:schemeClr val="tx1"/>
                  </a:solidFill>
                </a:endParaRPr>
              </a:p>
              <a:p>
                <a:pPr lvl="1"/>
                <a:r>
                  <a:rPr lang="it-IT" dirty="0" smtClean="0">
                    <a:solidFill>
                      <a:schemeClr val="tx1"/>
                    </a:solidFill>
                  </a:rPr>
                  <a:t>quindi,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𝜌</m:t>
                    </m:r>
                  </m:oMath>
                </a14:m>
                <a:r>
                  <a:rPr lang="it-IT" dirty="0" smtClean="0">
                    <a:solidFill>
                      <a:schemeClr val="tx1"/>
                    </a:solidFill>
                  </a:rPr>
                  <a:t>(a</a:t>
                </a:r>
                <a:r>
                  <a:rPr lang="it-IT" baseline="-25000" dirty="0" smtClean="0">
                    <a:solidFill>
                      <a:schemeClr val="tx1"/>
                    </a:solidFill>
                  </a:rPr>
                  <a:t>6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) = 3</a:t>
                </a:r>
              </a:p>
              <a:p>
                <a:pPr lvl="1"/>
                <a:endParaRPr lang="it-IT" dirty="0">
                  <a:solidFill>
                    <a:schemeClr val="tx1"/>
                  </a:solidFill>
                </a:endParaRPr>
              </a:p>
              <a:p>
                <a:pPr lvl="1"/>
                <a:endParaRPr lang="it-IT" dirty="0" smtClean="0">
                  <a:solidFill>
                    <a:schemeClr val="tx1"/>
                  </a:solidFill>
                </a:endParaRPr>
              </a:p>
              <a:p>
                <a:pPr lvl="1"/>
                <a:endParaRPr lang="it-IT" dirty="0">
                  <a:solidFill>
                    <a:schemeClr val="tx1"/>
                  </a:solidFill>
                </a:endParaRPr>
              </a:p>
              <a:p>
                <a:pPr lvl="1"/>
                <a:r>
                  <a:rPr lang="it-IT" dirty="0" smtClean="0">
                    <a:solidFill>
                      <a:schemeClr val="tx1"/>
                    </a:solidFill>
                  </a:rPr>
                  <a:t>6) ora				</a:t>
                </a:r>
                <a:r>
                  <a:rPr lang="it-IT" dirty="0">
                    <a:solidFill>
                      <a:schemeClr val="tx1"/>
                    </a:solidFill>
                  </a:rPr>
                  <a:t>												       M</a:t>
                </a:r>
                <a:r>
                  <a:rPr lang="it-IT" baseline="-25000" dirty="0">
                    <a:solidFill>
                      <a:schemeClr val="tx1"/>
                    </a:solidFill>
                  </a:rPr>
                  <a:t>1</a:t>
                </a:r>
                <a:r>
                  <a:rPr lang="it-IT" dirty="0">
                    <a:solidFill>
                      <a:schemeClr val="tx1"/>
                    </a:solidFill>
                  </a:rPr>
                  <a:t>= </a:t>
                </a:r>
                <a:r>
                  <a:rPr lang="it-IT" b="1" dirty="0">
                    <a:solidFill>
                      <a:srgbClr val="162DCF"/>
                    </a:solidFill>
                  </a:rPr>
                  <a:t>M</a:t>
                </a:r>
                <a:r>
                  <a:rPr lang="it-IT" dirty="0">
                    <a:solidFill>
                      <a:schemeClr val="tx1"/>
                    </a:solidFill>
                  </a:rPr>
                  <a:t> =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a</a:t>
                </a:r>
                <a:r>
                  <a:rPr lang="it-IT" baseline="-25000" dirty="0" smtClean="0">
                    <a:solidFill>
                      <a:schemeClr val="tx1"/>
                    </a:solidFill>
                  </a:rPr>
                  <a:t>2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, </a:t>
                </a:r>
                <a:r>
                  <a:rPr lang="it-IT" dirty="0">
                    <a:solidFill>
                      <a:schemeClr val="tx1"/>
                    </a:solidFill>
                  </a:rPr>
                  <a:t>M</a:t>
                </a:r>
                <a:r>
                  <a:rPr lang="it-IT" baseline="-25000" dirty="0">
                    <a:solidFill>
                      <a:schemeClr val="tx1"/>
                    </a:solidFill>
                  </a:rPr>
                  <a:t>2</a:t>
                </a:r>
                <a:r>
                  <a:rPr lang="it-IT" dirty="0">
                    <a:solidFill>
                      <a:schemeClr val="tx1"/>
                    </a:solidFill>
                  </a:rPr>
                  <a:t>= </a:t>
                </a:r>
                <a:r>
                  <a:rPr lang="it-IT" b="1" dirty="0">
                    <a:solidFill>
                      <a:srgbClr val="DD51E7"/>
                    </a:solidFill>
                  </a:rPr>
                  <a:t>M</a:t>
                </a:r>
                <a:r>
                  <a:rPr lang="it-IT" dirty="0">
                    <a:solidFill>
                      <a:schemeClr val="tx1"/>
                    </a:solidFill>
                  </a:rPr>
                  <a:t> =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a</a:t>
                </a:r>
                <a:r>
                  <a:rPr lang="it-IT" baseline="-25000" dirty="0" smtClean="0">
                    <a:solidFill>
                      <a:schemeClr val="tx1"/>
                    </a:solidFill>
                  </a:rPr>
                  <a:t>7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, </a:t>
                </a:r>
                <a:r>
                  <a:rPr lang="it-IT" dirty="0">
                    <a:solidFill>
                      <a:schemeClr val="tx1"/>
                    </a:solidFill>
                  </a:rPr>
                  <a:t>M</a:t>
                </a:r>
                <a:r>
                  <a:rPr lang="it-IT" baseline="-25000" dirty="0">
                    <a:solidFill>
                      <a:schemeClr val="tx1"/>
                    </a:solidFill>
                  </a:rPr>
                  <a:t>3</a:t>
                </a:r>
                <a:r>
                  <a:rPr lang="it-IT" dirty="0">
                    <a:solidFill>
                      <a:schemeClr val="tx1"/>
                    </a:solidFill>
                  </a:rPr>
                  <a:t>= </a:t>
                </a:r>
                <a:r>
                  <a:rPr lang="it-IT" b="1" dirty="0">
                    <a:solidFill>
                      <a:srgbClr val="00B050"/>
                    </a:solidFill>
                  </a:rPr>
                  <a:t>M</a:t>
                </a:r>
                <a:r>
                  <a:rPr lang="it-IT" dirty="0">
                    <a:solidFill>
                      <a:schemeClr val="tx1"/>
                    </a:solidFill>
                  </a:rPr>
                  <a:t> =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a</a:t>
                </a:r>
                <a:r>
                  <a:rPr lang="it-IT" baseline="-25000" dirty="0" smtClean="0">
                    <a:solidFill>
                      <a:schemeClr val="tx1"/>
                    </a:solidFill>
                  </a:rPr>
                  <a:t>7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, 									 oppure, equivalentemente, 											       M</a:t>
                </a:r>
                <a:r>
                  <a:rPr lang="it-IT" baseline="-25000" dirty="0" smtClean="0">
                    <a:solidFill>
                      <a:schemeClr val="tx1"/>
                    </a:solidFill>
                  </a:rPr>
                  <a:t>1</a:t>
                </a:r>
                <a:r>
                  <a:rPr lang="it-IT" dirty="0">
                    <a:solidFill>
                      <a:schemeClr val="tx1"/>
                    </a:solidFill>
                  </a:rPr>
                  <a:t>= </a:t>
                </a:r>
                <a:r>
                  <a:rPr lang="it-IT" b="1" dirty="0">
                    <a:solidFill>
                      <a:srgbClr val="162DCF"/>
                    </a:solidFill>
                  </a:rPr>
                  <a:t>M</a:t>
                </a:r>
                <a:r>
                  <a:rPr lang="it-IT" dirty="0">
                    <a:solidFill>
                      <a:schemeClr val="tx1"/>
                    </a:solidFill>
                  </a:rPr>
                  <a:t> =a</a:t>
                </a:r>
                <a:r>
                  <a:rPr lang="it-IT" baseline="-25000" dirty="0">
                    <a:solidFill>
                      <a:schemeClr val="tx1"/>
                    </a:solidFill>
                  </a:rPr>
                  <a:t>2</a:t>
                </a:r>
                <a:r>
                  <a:rPr lang="it-IT" dirty="0">
                    <a:solidFill>
                      <a:schemeClr val="tx1"/>
                    </a:solidFill>
                  </a:rPr>
                  <a:t>, M</a:t>
                </a:r>
                <a:r>
                  <a:rPr lang="it-IT" baseline="-25000" dirty="0">
                    <a:solidFill>
                      <a:schemeClr val="tx1"/>
                    </a:solidFill>
                  </a:rPr>
                  <a:t>2</a:t>
                </a:r>
                <a:r>
                  <a:rPr lang="it-IT" dirty="0">
                    <a:solidFill>
                      <a:schemeClr val="tx1"/>
                    </a:solidFill>
                  </a:rPr>
                  <a:t>= </a:t>
                </a:r>
                <a:r>
                  <a:rPr lang="it-IT" b="1" dirty="0">
                    <a:solidFill>
                      <a:srgbClr val="00B050"/>
                    </a:solidFill>
                  </a:rPr>
                  <a:t>M</a:t>
                </a:r>
                <a:r>
                  <a:rPr lang="it-IT" dirty="0">
                    <a:solidFill>
                      <a:schemeClr val="tx1"/>
                    </a:solidFill>
                  </a:rPr>
                  <a:t> =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a</a:t>
                </a:r>
                <a:r>
                  <a:rPr lang="it-IT" baseline="-25000" dirty="0" smtClean="0">
                    <a:solidFill>
                      <a:schemeClr val="tx1"/>
                    </a:solidFill>
                  </a:rPr>
                  <a:t>7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, </a:t>
                </a:r>
                <a:r>
                  <a:rPr lang="it-IT" dirty="0">
                    <a:solidFill>
                      <a:schemeClr val="tx1"/>
                    </a:solidFill>
                  </a:rPr>
                  <a:t>M</a:t>
                </a:r>
                <a:r>
                  <a:rPr lang="it-IT" baseline="-25000" dirty="0">
                    <a:solidFill>
                      <a:schemeClr val="tx1"/>
                    </a:solidFill>
                  </a:rPr>
                  <a:t>3</a:t>
                </a:r>
                <a:r>
                  <a:rPr lang="it-IT" dirty="0">
                    <a:solidFill>
                      <a:schemeClr val="tx1"/>
                    </a:solidFill>
                  </a:rPr>
                  <a:t>= </a:t>
                </a:r>
                <a:r>
                  <a:rPr lang="it-IT" b="1" dirty="0">
                    <a:solidFill>
                      <a:srgbClr val="DD51E7"/>
                    </a:solidFill>
                  </a:rPr>
                  <a:t>M</a:t>
                </a:r>
                <a:r>
                  <a:rPr lang="it-IT" dirty="0">
                    <a:solidFill>
                      <a:schemeClr val="tx1"/>
                    </a:solidFill>
                  </a:rPr>
                  <a:t> =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a</a:t>
                </a:r>
                <a:r>
                  <a:rPr lang="it-IT" baseline="-25000" dirty="0" smtClean="0">
                    <a:solidFill>
                      <a:schemeClr val="tx1"/>
                    </a:solidFill>
                  </a:rPr>
                  <a:t>7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, </a:t>
                </a:r>
                <a:endParaRPr lang="it-IT" dirty="0">
                  <a:solidFill>
                    <a:schemeClr val="tx1"/>
                  </a:solidFill>
                </a:endParaRPr>
              </a:p>
              <a:p>
                <a:pPr lvl="1"/>
                <a:r>
                  <a:rPr lang="it-IT" dirty="0">
                    <a:solidFill>
                      <a:schemeClr val="tx1"/>
                    </a:solidFill>
                  </a:rPr>
                  <a:t>quindi,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𝜌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(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a</a:t>
                </a:r>
                <a:r>
                  <a:rPr lang="it-IT" baseline="-25000" dirty="0" smtClean="0">
                    <a:solidFill>
                      <a:schemeClr val="tx1"/>
                    </a:solidFill>
                  </a:rPr>
                  <a:t>7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) </a:t>
                </a:r>
                <a:r>
                  <a:rPr lang="it-IT" dirty="0">
                    <a:solidFill>
                      <a:schemeClr val="tx1"/>
                    </a:solidFill>
                  </a:rPr>
                  <a:t>=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2</a:t>
                </a:r>
                <a:endParaRPr lang="it-IT" dirty="0">
                  <a:solidFill>
                    <a:schemeClr val="tx1"/>
                  </a:solidFill>
                </a:endParaRPr>
              </a:p>
              <a:p>
                <a:pPr lvl="1"/>
                <a:endParaRPr lang="it-IT" dirty="0" smtClean="0">
                  <a:solidFill>
                    <a:schemeClr val="tx1"/>
                  </a:solidFill>
                </a:endParaRPr>
              </a:p>
              <a:p>
                <a:pPr lvl="1"/>
                <a:r>
                  <a:rPr lang="it-IT" dirty="0" smtClean="0">
                    <a:solidFill>
                      <a:schemeClr val="tx1"/>
                    </a:solidFill>
                  </a:rPr>
                  <a:t>... to be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continued</a:t>
                </a:r>
                <a:endParaRPr lang="it-IT" dirty="0" smtClean="0">
                  <a:solidFill>
                    <a:schemeClr val="tx1"/>
                  </a:solidFill>
                </a:endParaRPr>
              </a:p>
              <a:p>
                <a:pPr lvl="1"/>
                <a:endParaRPr lang="it-IT" dirty="0">
                  <a:solidFill>
                    <a:schemeClr val="tx1"/>
                  </a:solidFill>
                </a:endParaRPr>
              </a:p>
              <a:p>
                <a:pPr lvl="1"/>
                <a:endParaRPr lang="it-IT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Segnaposto contenut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15256" y="1129729"/>
                <a:ext cx="9140315" cy="5377397"/>
              </a:xfrm>
              <a:blipFill rotWithShape="0">
                <a:blip r:embed="rId2"/>
                <a:stretch>
                  <a:fillRect l="-467" t="-113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sellaDiTesto 3"/>
              <p:cNvSpPr txBox="1"/>
              <p:nvPr/>
            </p:nvSpPr>
            <p:spPr>
              <a:xfrm>
                <a:off x="-1010093" y="-978195"/>
                <a:ext cx="3814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𝜌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4" name="CasellaDiTesto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010093" y="-978195"/>
                <a:ext cx="381450" cy="369332"/>
              </a:xfrm>
              <a:prstGeom prst="rect">
                <a:avLst/>
              </a:prstGeom>
              <a:blipFill rotWithShape="0">
                <a:blip r:embed="rId3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magin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14" t="19049" r="52731" b="27294"/>
          <a:stretch/>
        </p:blipFill>
        <p:spPr>
          <a:xfrm>
            <a:off x="7442790" y="988828"/>
            <a:ext cx="3038950" cy="2636874"/>
          </a:xfrm>
          <a:prstGeom prst="rect">
            <a:avLst/>
          </a:prstGeom>
        </p:spPr>
      </p:pic>
      <p:pic>
        <p:nvPicPr>
          <p:cNvPr id="9" name="Immagine 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83" t="19240" r="12350" b="27484"/>
          <a:stretch/>
        </p:blipFill>
        <p:spPr>
          <a:xfrm>
            <a:off x="7357731" y="3766603"/>
            <a:ext cx="3124010" cy="2674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65491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113423" y="155499"/>
            <a:ext cx="8911687" cy="669431"/>
          </a:xfrm>
        </p:spPr>
        <p:txBody>
          <a:bodyPr/>
          <a:lstStyle/>
          <a:p>
            <a:r>
              <a:rPr lang="it-IT" dirty="0" smtClean="0"/>
              <a:t>Il teorema del votante mediano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/>
              <p:cNvSpPr>
                <a:spLocks noGrp="1"/>
              </p:cNvSpPr>
              <p:nvPr>
                <p:ph idx="1"/>
              </p:nvPr>
            </p:nvSpPr>
            <p:spPr>
              <a:xfrm>
                <a:off x="2215256" y="1129729"/>
                <a:ext cx="9140315" cy="5377397"/>
              </a:xfrm>
            </p:spPr>
            <p:txBody>
              <a:bodyPr>
                <a:normAutofit/>
              </a:bodyPr>
              <a:lstStyle/>
              <a:p>
                <a:r>
                  <a:rPr lang="it-IT" dirty="0">
                    <a:solidFill>
                      <a:schemeClr val="tx1"/>
                    </a:solidFill>
                  </a:rPr>
                  <a:t>ESEMPIO: </a:t>
                </a:r>
                <a:r>
                  <a:rPr lang="it-IT" dirty="0" err="1">
                    <a:solidFill>
                      <a:schemeClr val="tx1"/>
                    </a:solidFill>
                  </a:rPr>
                  <a:t>n</a:t>
                </a:r>
                <a:r>
                  <a:rPr lang="it-IT" dirty="0">
                    <a:solidFill>
                      <a:schemeClr val="tx1"/>
                    </a:solidFill>
                  </a:rPr>
                  <a:t> = 8, k = 2</a:t>
                </a:r>
                <a:endParaRPr lang="it-IT" dirty="0" smtClean="0">
                  <a:solidFill>
                    <a:schemeClr val="tx1"/>
                  </a:solidFill>
                </a:endParaRPr>
              </a:p>
              <a:p>
                <a:pPr lvl="1"/>
                <a:r>
                  <a:rPr lang="it-IT" dirty="0" smtClean="0">
                    <a:solidFill>
                      <a:schemeClr val="tx1"/>
                    </a:solidFill>
                  </a:rPr>
                  <a:t>7) ora																       </a:t>
                </a:r>
                <a:r>
                  <a:rPr lang="it-IT" dirty="0">
                    <a:solidFill>
                      <a:schemeClr val="tx1"/>
                    </a:solidFill>
                  </a:rPr>
                  <a:t>M</a:t>
                </a:r>
                <a:r>
                  <a:rPr lang="it-IT" baseline="-25000" dirty="0">
                    <a:solidFill>
                      <a:schemeClr val="tx1"/>
                    </a:solidFill>
                  </a:rPr>
                  <a:t>1</a:t>
                </a:r>
                <a:r>
                  <a:rPr lang="it-IT" dirty="0">
                    <a:solidFill>
                      <a:schemeClr val="tx1"/>
                    </a:solidFill>
                  </a:rPr>
                  <a:t>= </a:t>
                </a:r>
                <a:r>
                  <a:rPr lang="it-IT" b="1" dirty="0">
                    <a:solidFill>
                      <a:srgbClr val="162DCF"/>
                    </a:solidFill>
                  </a:rPr>
                  <a:t>M</a:t>
                </a:r>
                <a:r>
                  <a:rPr lang="it-IT" dirty="0">
                    <a:solidFill>
                      <a:schemeClr val="tx1"/>
                    </a:solidFill>
                  </a:rPr>
                  <a:t> =a</a:t>
                </a:r>
                <a:r>
                  <a:rPr lang="it-IT" baseline="-25000" dirty="0">
                    <a:solidFill>
                      <a:schemeClr val="tx1"/>
                    </a:solidFill>
                  </a:rPr>
                  <a:t>2</a:t>
                </a:r>
                <a:r>
                  <a:rPr lang="it-IT" dirty="0">
                    <a:solidFill>
                      <a:schemeClr val="tx1"/>
                    </a:solidFill>
                  </a:rPr>
                  <a:t>, M</a:t>
                </a:r>
                <a:r>
                  <a:rPr lang="it-IT" baseline="-25000" dirty="0">
                    <a:solidFill>
                      <a:schemeClr val="tx1"/>
                    </a:solidFill>
                  </a:rPr>
                  <a:t>2</a:t>
                </a:r>
                <a:r>
                  <a:rPr lang="it-IT" dirty="0">
                    <a:solidFill>
                      <a:schemeClr val="tx1"/>
                    </a:solidFill>
                  </a:rPr>
                  <a:t>= </a:t>
                </a:r>
                <a:r>
                  <a:rPr lang="it-IT" b="1" dirty="0">
                    <a:solidFill>
                      <a:srgbClr val="DD51E7"/>
                    </a:solidFill>
                  </a:rPr>
                  <a:t>M</a:t>
                </a:r>
                <a:r>
                  <a:rPr lang="it-IT" dirty="0">
                    <a:solidFill>
                      <a:schemeClr val="tx1"/>
                    </a:solidFill>
                  </a:rPr>
                  <a:t> =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a</a:t>
                </a:r>
                <a:r>
                  <a:rPr lang="it-IT" baseline="-25000" dirty="0" smtClean="0">
                    <a:solidFill>
                      <a:schemeClr val="tx1"/>
                    </a:solidFill>
                  </a:rPr>
                  <a:t>8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, </a:t>
                </a:r>
                <a:r>
                  <a:rPr lang="it-IT" dirty="0">
                    <a:solidFill>
                      <a:schemeClr val="tx1"/>
                    </a:solidFill>
                  </a:rPr>
                  <a:t>M</a:t>
                </a:r>
                <a:r>
                  <a:rPr lang="it-IT" baseline="-25000" dirty="0">
                    <a:solidFill>
                      <a:schemeClr val="tx1"/>
                    </a:solidFill>
                  </a:rPr>
                  <a:t>3</a:t>
                </a:r>
                <a:r>
                  <a:rPr lang="it-IT" dirty="0">
                    <a:solidFill>
                      <a:schemeClr val="tx1"/>
                    </a:solidFill>
                  </a:rPr>
                  <a:t>= </a:t>
                </a:r>
                <a:r>
                  <a:rPr lang="it-IT" b="1" dirty="0">
                    <a:solidFill>
                      <a:srgbClr val="00B050"/>
                    </a:solidFill>
                  </a:rPr>
                  <a:t>M</a:t>
                </a:r>
                <a:r>
                  <a:rPr lang="it-IT" dirty="0">
                    <a:solidFill>
                      <a:schemeClr val="tx1"/>
                    </a:solidFill>
                  </a:rPr>
                  <a:t> =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a</a:t>
                </a:r>
                <a:r>
                  <a:rPr lang="it-IT" baseline="-25000" dirty="0" smtClean="0">
                    <a:solidFill>
                      <a:schemeClr val="tx1"/>
                    </a:solidFill>
                  </a:rPr>
                  <a:t>8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, </a:t>
                </a:r>
                <a:r>
                  <a:rPr lang="it-IT" dirty="0">
                    <a:solidFill>
                      <a:schemeClr val="tx1"/>
                    </a:solidFill>
                  </a:rPr>
                  <a:t>									 oppure, equivalentemente, 											       M</a:t>
                </a:r>
                <a:r>
                  <a:rPr lang="it-IT" baseline="-25000" dirty="0">
                    <a:solidFill>
                      <a:schemeClr val="tx1"/>
                    </a:solidFill>
                  </a:rPr>
                  <a:t>1</a:t>
                </a:r>
                <a:r>
                  <a:rPr lang="it-IT" dirty="0">
                    <a:solidFill>
                      <a:schemeClr val="tx1"/>
                    </a:solidFill>
                  </a:rPr>
                  <a:t>= </a:t>
                </a:r>
                <a:r>
                  <a:rPr lang="it-IT" b="1" dirty="0">
                    <a:solidFill>
                      <a:srgbClr val="162DCF"/>
                    </a:solidFill>
                  </a:rPr>
                  <a:t>M</a:t>
                </a:r>
                <a:r>
                  <a:rPr lang="it-IT" dirty="0">
                    <a:solidFill>
                      <a:schemeClr val="tx1"/>
                    </a:solidFill>
                  </a:rPr>
                  <a:t> =a</a:t>
                </a:r>
                <a:r>
                  <a:rPr lang="it-IT" baseline="-25000" dirty="0">
                    <a:solidFill>
                      <a:schemeClr val="tx1"/>
                    </a:solidFill>
                  </a:rPr>
                  <a:t>2</a:t>
                </a:r>
                <a:r>
                  <a:rPr lang="it-IT" dirty="0">
                    <a:solidFill>
                      <a:schemeClr val="tx1"/>
                    </a:solidFill>
                  </a:rPr>
                  <a:t>, M</a:t>
                </a:r>
                <a:r>
                  <a:rPr lang="it-IT" baseline="-25000" dirty="0">
                    <a:solidFill>
                      <a:schemeClr val="tx1"/>
                    </a:solidFill>
                  </a:rPr>
                  <a:t>2</a:t>
                </a:r>
                <a:r>
                  <a:rPr lang="it-IT" dirty="0">
                    <a:solidFill>
                      <a:schemeClr val="tx1"/>
                    </a:solidFill>
                  </a:rPr>
                  <a:t>= </a:t>
                </a:r>
                <a:r>
                  <a:rPr lang="it-IT" b="1" dirty="0">
                    <a:solidFill>
                      <a:srgbClr val="00B050"/>
                    </a:solidFill>
                  </a:rPr>
                  <a:t>M</a:t>
                </a:r>
                <a:r>
                  <a:rPr lang="it-IT" dirty="0">
                    <a:solidFill>
                      <a:schemeClr val="tx1"/>
                    </a:solidFill>
                  </a:rPr>
                  <a:t> =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a</a:t>
                </a:r>
                <a:r>
                  <a:rPr lang="it-IT" baseline="-25000" dirty="0" smtClean="0">
                    <a:solidFill>
                      <a:schemeClr val="tx1"/>
                    </a:solidFill>
                  </a:rPr>
                  <a:t>8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, </a:t>
                </a:r>
                <a:r>
                  <a:rPr lang="it-IT" dirty="0">
                    <a:solidFill>
                      <a:schemeClr val="tx1"/>
                    </a:solidFill>
                  </a:rPr>
                  <a:t>M</a:t>
                </a:r>
                <a:r>
                  <a:rPr lang="it-IT" baseline="-25000" dirty="0">
                    <a:solidFill>
                      <a:schemeClr val="tx1"/>
                    </a:solidFill>
                  </a:rPr>
                  <a:t>3</a:t>
                </a:r>
                <a:r>
                  <a:rPr lang="it-IT" dirty="0">
                    <a:solidFill>
                      <a:schemeClr val="tx1"/>
                    </a:solidFill>
                  </a:rPr>
                  <a:t>= </a:t>
                </a:r>
                <a:r>
                  <a:rPr lang="it-IT" b="1" dirty="0">
                    <a:solidFill>
                      <a:srgbClr val="DD51E7"/>
                    </a:solidFill>
                  </a:rPr>
                  <a:t>M</a:t>
                </a:r>
                <a:r>
                  <a:rPr lang="it-IT" dirty="0">
                    <a:solidFill>
                      <a:schemeClr val="tx1"/>
                    </a:solidFill>
                  </a:rPr>
                  <a:t> =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a</a:t>
                </a:r>
                <a:r>
                  <a:rPr lang="it-IT" baseline="-25000" dirty="0" smtClean="0">
                    <a:solidFill>
                      <a:schemeClr val="tx1"/>
                    </a:solidFill>
                  </a:rPr>
                  <a:t>8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, </a:t>
                </a:r>
                <a:endParaRPr lang="it-IT" dirty="0">
                  <a:solidFill>
                    <a:schemeClr val="tx1"/>
                  </a:solidFill>
                </a:endParaRPr>
              </a:p>
              <a:p>
                <a:pPr lvl="1"/>
                <a:r>
                  <a:rPr lang="it-IT" dirty="0" smtClean="0">
                    <a:solidFill>
                      <a:schemeClr val="tx1"/>
                    </a:solidFill>
                  </a:rPr>
                  <a:t>quindi,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𝜌</m:t>
                    </m:r>
                  </m:oMath>
                </a14:m>
                <a:r>
                  <a:rPr lang="it-IT" dirty="0" smtClean="0">
                    <a:solidFill>
                      <a:schemeClr val="tx1"/>
                    </a:solidFill>
                  </a:rPr>
                  <a:t>(a</a:t>
                </a:r>
                <a:r>
                  <a:rPr lang="it-IT" baseline="-25000" dirty="0" smtClean="0">
                    <a:solidFill>
                      <a:schemeClr val="tx1"/>
                    </a:solidFill>
                  </a:rPr>
                  <a:t>8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) = 1</a:t>
                </a:r>
              </a:p>
              <a:p>
                <a:pPr lvl="1"/>
                <a:endParaRPr lang="it-IT" dirty="0">
                  <a:solidFill>
                    <a:schemeClr val="tx1"/>
                  </a:solidFill>
                </a:endParaRPr>
              </a:p>
              <a:p>
                <a:pPr lvl="1"/>
                <a:endParaRPr lang="it-IT" dirty="0" smtClean="0">
                  <a:solidFill>
                    <a:schemeClr val="tx1"/>
                  </a:solidFill>
                </a:endParaRPr>
              </a:p>
              <a:p>
                <a:pPr lvl="1"/>
                <a:r>
                  <a:rPr lang="it-IT" dirty="0" smtClean="0">
                    <a:solidFill>
                      <a:schemeClr val="tx1"/>
                    </a:solidFill>
                  </a:rPr>
                  <a:t>8) infine,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𝜌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(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a</a:t>
                </a:r>
                <a:r>
                  <a:rPr lang="it-IT" baseline="-25000" dirty="0" smtClean="0">
                    <a:solidFill>
                      <a:schemeClr val="tx1"/>
                    </a:solidFill>
                  </a:rPr>
                  <a:t>1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) </a:t>
                </a:r>
                <a:r>
                  <a:rPr lang="it-IT" dirty="0">
                    <a:solidFill>
                      <a:schemeClr val="tx1"/>
                    </a:solidFill>
                  </a:rPr>
                  <a:t>=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0</a:t>
                </a:r>
                <a:endParaRPr lang="it-IT" dirty="0">
                  <a:solidFill>
                    <a:schemeClr val="tx1"/>
                  </a:solidFill>
                </a:endParaRPr>
              </a:p>
              <a:p>
                <a:pPr lvl="1"/>
                <a:endParaRPr lang="it-IT" dirty="0" smtClean="0">
                  <a:solidFill>
                    <a:schemeClr val="tx1"/>
                  </a:solidFill>
                </a:endParaRPr>
              </a:p>
              <a:p>
                <a:pPr lvl="1"/>
                <a:r>
                  <a:rPr lang="it-IT" dirty="0" smtClean="0">
                    <a:solidFill>
                      <a:schemeClr val="tx1"/>
                    </a:solidFill>
                  </a:rPr>
                  <a:t>in conclusione, il ranking collettivo </a:t>
                </a:r>
                <a:r>
                  <a:rPr lang="it-IT" dirty="0"/>
                  <a:t>corrispondente ai voti individuali </a:t>
                </a:r>
                <a:r>
                  <a:rPr lang="it-IT" b="1" dirty="0" smtClean="0">
                    <a:solidFill>
                      <a:srgbClr val="162DCF"/>
                    </a:solidFill>
                  </a:rPr>
                  <a:t>blu</a:t>
                </a:r>
                <a:r>
                  <a:rPr lang="it-IT" dirty="0" smtClean="0"/>
                  <a:t>, </a:t>
                </a:r>
                <a:r>
                  <a:rPr lang="it-IT" b="1" dirty="0" smtClean="0">
                    <a:solidFill>
                      <a:srgbClr val="DD51E7"/>
                    </a:solidFill>
                  </a:rPr>
                  <a:t>rosa</a:t>
                </a:r>
                <a:r>
                  <a:rPr lang="it-IT" dirty="0" smtClean="0"/>
                  <a:t> e </a:t>
                </a:r>
                <a:r>
                  <a:rPr lang="it-IT" b="1" dirty="0" smtClean="0">
                    <a:solidFill>
                      <a:srgbClr val="00B050"/>
                    </a:solidFill>
                  </a:rPr>
                  <a:t>verde</a:t>
                </a:r>
                <a:r>
                  <a:rPr lang="it-IT" dirty="0" smtClean="0"/>
                  <a:t> derivato </a:t>
                </a:r>
                <a:r>
                  <a:rPr lang="it-IT" dirty="0"/>
                  <a:t>in accordo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al sistema di voto a </a:t>
                </a:r>
                <a:r>
                  <a:rPr lang="it-IT" dirty="0">
                    <a:solidFill>
                      <a:schemeClr val="tx1"/>
                    </a:solidFill>
                  </a:rPr>
                  <a:t>maggioranza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è</a:t>
                </a:r>
                <a:r>
                  <a:rPr lang="it-IT" sz="800" dirty="0" smtClean="0">
                    <a:solidFill>
                      <a:schemeClr val="tx1"/>
                    </a:solidFill>
                  </a:rPr>
                  <a:t>																										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r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=〈 </a:t>
                </a:r>
                <a:r>
                  <a:rPr lang="it-IT" dirty="0" smtClean="0"/>
                  <a:t>a</a:t>
                </a:r>
                <a:r>
                  <a:rPr lang="it-IT" baseline="-25000" dirty="0"/>
                  <a:t>4</a:t>
                </a:r>
                <a:r>
                  <a:rPr lang="it-IT" dirty="0" smtClean="0"/>
                  <a:t>, a</a:t>
                </a:r>
                <a:r>
                  <a:rPr lang="it-IT" baseline="-25000" dirty="0" smtClean="0"/>
                  <a:t>5</a:t>
                </a:r>
                <a:r>
                  <a:rPr lang="it-IT" dirty="0" smtClean="0"/>
                  <a:t>, a</a:t>
                </a:r>
                <a:r>
                  <a:rPr lang="it-IT" baseline="-25000" dirty="0" smtClean="0"/>
                  <a:t>3</a:t>
                </a:r>
                <a:r>
                  <a:rPr lang="it-IT" dirty="0" smtClean="0"/>
                  <a:t>, a</a:t>
                </a:r>
                <a:r>
                  <a:rPr lang="it-IT" baseline="-25000" dirty="0" smtClean="0"/>
                  <a:t>2</a:t>
                </a:r>
                <a:r>
                  <a:rPr lang="it-IT" dirty="0" smtClean="0"/>
                  <a:t>, a</a:t>
                </a:r>
                <a:r>
                  <a:rPr lang="it-IT" baseline="-25000" dirty="0" smtClean="0"/>
                  <a:t>6</a:t>
                </a:r>
                <a:r>
                  <a:rPr lang="it-IT" dirty="0" smtClean="0"/>
                  <a:t>, a</a:t>
                </a:r>
                <a:r>
                  <a:rPr lang="it-IT" baseline="-25000" dirty="0" smtClean="0"/>
                  <a:t>7</a:t>
                </a:r>
                <a:r>
                  <a:rPr lang="it-IT" dirty="0" smtClean="0"/>
                  <a:t>, a</a:t>
                </a:r>
                <a:r>
                  <a:rPr lang="it-IT" baseline="-25000" dirty="0" smtClean="0"/>
                  <a:t>8</a:t>
                </a:r>
                <a:r>
                  <a:rPr lang="it-IT" dirty="0" smtClean="0"/>
                  <a:t>, a</a:t>
                </a:r>
                <a:r>
                  <a:rPr lang="it-IT" baseline="-25000" dirty="0" smtClean="0"/>
                  <a:t>1</a:t>
                </a:r>
                <a:r>
                  <a:rPr lang="it-IT" dirty="0" smtClean="0"/>
                  <a:t>〉</a:t>
                </a:r>
              </a:p>
              <a:p>
                <a:pPr lvl="8"/>
                <a:endParaRPr lang="it-IT" dirty="0">
                  <a:solidFill>
                    <a:schemeClr val="tx1"/>
                  </a:solidFill>
                </a:endParaRPr>
              </a:p>
              <a:p>
                <a:pPr lvl="1"/>
                <a:r>
                  <a:rPr lang="it-IT" dirty="0" smtClean="0">
                    <a:solidFill>
                      <a:schemeClr val="tx1"/>
                    </a:solidFill>
                  </a:rPr>
                  <a:t>non resta che dimostrare il teorema del votante mediano</a:t>
                </a:r>
                <a:endParaRPr lang="it-IT" dirty="0">
                  <a:solidFill>
                    <a:schemeClr val="tx1"/>
                  </a:solidFill>
                </a:endParaRPr>
              </a:p>
              <a:p>
                <a:pPr lvl="1"/>
                <a:endParaRPr lang="it-IT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Segnaposto contenut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15256" y="1129729"/>
                <a:ext cx="9140315" cy="5377397"/>
              </a:xfrm>
              <a:blipFill rotWithShape="0">
                <a:blip r:embed="rId2"/>
                <a:stretch>
                  <a:fillRect l="-467" t="-56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sellaDiTesto 3"/>
              <p:cNvSpPr txBox="1"/>
              <p:nvPr/>
            </p:nvSpPr>
            <p:spPr>
              <a:xfrm>
                <a:off x="-1010093" y="-978195"/>
                <a:ext cx="3814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𝜌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4" name="CasellaDiTesto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010093" y="-978195"/>
                <a:ext cx="381450" cy="369332"/>
              </a:xfrm>
              <a:prstGeom prst="rect">
                <a:avLst/>
              </a:prstGeom>
              <a:blipFill rotWithShape="0">
                <a:blip r:embed="rId3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magin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34" t="18668" r="53682" b="28436"/>
          <a:stretch/>
        </p:blipFill>
        <p:spPr>
          <a:xfrm>
            <a:off x="6921795" y="1222744"/>
            <a:ext cx="3211033" cy="2705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07930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113423" y="155499"/>
            <a:ext cx="8911687" cy="669431"/>
          </a:xfrm>
        </p:spPr>
        <p:txBody>
          <a:bodyPr/>
          <a:lstStyle/>
          <a:p>
            <a:r>
              <a:rPr lang="it-IT" dirty="0" smtClean="0"/>
              <a:t>Il teorema del votante mediano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/>
              <p:cNvSpPr>
                <a:spLocks noGrp="1"/>
              </p:cNvSpPr>
              <p:nvPr>
                <p:ph idx="1"/>
              </p:nvPr>
            </p:nvSpPr>
            <p:spPr>
              <a:xfrm>
                <a:off x="2215256" y="1129729"/>
                <a:ext cx="9140315" cy="5377397"/>
              </a:xfrm>
            </p:spPr>
            <p:txBody>
              <a:bodyPr>
                <a:normAutofit/>
              </a:bodyPr>
              <a:lstStyle/>
              <a:p>
                <a:r>
                  <a:rPr lang="it-IT" b="1" dirty="0" smtClean="0">
                    <a:solidFill>
                      <a:schemeClr val="tx1"/>
                    </a:solidFill>
                  </a:rPr>
                  <a:t>Teorema del votante mediano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. Sia A </a:t>
                </a:r>
                <a:r>
                  <a:rPr lang="it-IT" dirty="0">
                    <a:solidFill>
                      <a:schemeClr val="tx1"/>
                    </a:solidFill>
                  </a:rPr>
                  <a:t>= {a</a:t>
                </a:r>
                <a:r>
                  <a:rPr lang="it-IT" baseline="-25000" dirty="0">
                    <a:solidFill>
                      <a:schemeClr val="tx1"/>
                    </a:solidFill>
                  </a:rPr>
                  <a:t>1</a:t>
                </a:r>
                <a:r>
                  <a:rPr lang="it-IT" dirty="0">
                    <a:solidFill>
                      <a:schemeClr val="tx1"/>
                    </a:solidFill>
                  </a:rPr>
                  <a:t> , a</a:t>
                </a:r>
                <a:r>
                  <a:rPr lang="it-IT" baseline="-25000" dirty="0">
                    <a:solidFill>
                      <a:schemeClr val="tx1"/>
                    </a:solidFill>
                  </a:rPr>
                  <a:t>2</a:t>
                </a:r>
                <a:r>
                  <a:rPr lang="it-IT" dirty="0">
                    <a:solidFill>
                      <a:schemeClr val="tx1"/>
                    </a:solidFill>
                  </a:rPr>
                  <a:t> , ... , a</a:t>
                </a:r>
                <a:r>
                  <a:rPr lang="it-IT" baseline="-25000" dirty="0">
                    <a:solidFill>
                      <a:schemeClr val="tx1"/>
                    </a:solidFill>
                  </a:rPr>
                  <a:t>n</a:t>
                </a:r>
                <a:r>
                  <a:rPr lang="it-IT" dirty="0">
                    <a:solidFill>
                      <a:schemeClr val="tx1"/>
                    </a:solidFill>
                  </a:rPr>
                  <a:t> }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un </a:t>
                </a:r>
                <a:r>
                  <a:rPr lang="it-IT" dirty="0">
                    <a:solidFill>
                      <a:schemeClr val="tx1"/>
                    </a:solidFill>
                  </a:rPr>
                  <a:t>insieme di alternative tali che a</a:t>
                </a:r>
                <a:r>
                  <a:rPr lang="it-IT" baseline="-25000" dirty="0">
                    <a:solidFill>
                      <a:schemeClr val="tx1"/>
                    </a:solidFill>
                  </a:rPr>
                  <a:t>1</a:t>
                </a:r>
                <a:r>
                  <a:rPr lang="it-IT" dirty="0">
                    <a:solidFill>
                      <a:schemeClr val="tx1"/>
                    </a:solidFill>
                  </a:rPr>
                  <a:t> &lt; a</a:t>
                </a:r>
                <a:r>
                  <a:rPr lang="it-IT" baseline="-25000" dirty="0">
                    <a:solidFill>
                      <a:schemeClr val="tx1"/>
                    </a:solidFill>
                  </a:rPr>
                  <a:t>2</a:t>
                </a:r>
                <a:r>
                  <a:rPr lang="it-IT" dirty="0">
                    <a:solidFill>
                      <a:schemeClr val="tx1"/>
                    </a:solidFill>
                  </a:rPr>
                  <a:t> &lt; ... a</a:t>
                </a:r>
                <a:r>
                  <a:rPr lang="it-IT" baseline="-25000" dirty="0">
                    <a:solidFill>
                      <a:schemeClr val="tx1"/>
                    </a:solidFill>
                  </a:rPr>
                  <a:t>n</a:t>
                </a:r>
                <a:r>
                  <a:rPr lang="it-IT" dirty="0">
                    <a:solidFill>
                      <a:schemeClr val="tx1"/>
                    </a:solidFill>
                  </a:rPr>
                  <a:t>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, e sia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P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=〈 r</a:t>
                </a:r>
                <a:r>
                  <a:rPr lang="it-IT" baseline="-25000" dirty="0" smtClean="0">
                    <a:solidFill>
                      <a:schemeClr val="tx1"/>
                    </a:solidFill>
                  </a:rPr>
                  <a:t>1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, r</a:t>
                </a:r>
                <a:r>
                  <a:rPr lang="it-IT" baseline="-25000" dirty="0" smtClean="0">
                    <a:solidFill>
                      <a:schemeClr val="tx1"/>
                    </a:solidFill>
                  </a:rPr>
                  <a:t>2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, ... , r</a:t>
                </a:r>
                <a:r>
                  <a:rPr lang="it-IT" baseline="-25000" dirty="0" smtClean="0">
                    <a:solidFill>
                      <a:schemeClr val="tx1"/>
                    </a:solidFill>
                  </a:rPr>
                  <a:t>2k-1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〉un profilo per A nel quale ogni ranking è single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peaked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e tale che M</a:t>
                </a:r>
                <a:r>
                  <a:rPr lang="it-IT" baseline="-25000" dirty="0" smtClean="0">
                    <a:solidFill>
                      <a:schemeClr val="tx1"/>
                    </a:solidFill>
                  </a:rPr>
                  <a:t>1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≤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M</a:t>
                </a:r>
                <a:r>
                  <a:rPr lang="it-IT" baseline="-25000" dirty="0">
                    <a:solidFill>
                      <a:schemeClr val="tx1"/>
                    </a:solidFill>
                  </a:rPr>
                  <a:t>2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≤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 ...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≤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M</a:t>
                </a:r>
                <a:r>
                  <a:rPr lang="it-IT" baseline="-25000" dirty="0" smtClean="0">
                    <a:solidFill>
                      <a:schemeClr val="tx1"/>
                    </a:solidFill>
                  </a:rPr>
                  <a:t>2k – 1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, allora, per ogni y </a:t>
                </a:r>
                <a14:m>
                  <m:oMath xmlns:m="http://schemas.openxmlformats.org/officeDocument/2006/math">
                    <m:r>
                      <a:rPr lang="it-IT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</m:oMath>
                </a14:m>
                <a:r>
                  <a:rPr lang="it-IT" dirty="0" smtClean="0">
                    <a:solidFill>
                      <a:schemeClr val="tx1"/>
                    </a:solidFill>
                  </a:rPr>
                  <a:t> A – {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M</a:t>
                </a:r>
                <a:r>
                  <a:rPr lang="it-IT" baseline="-25000" dirty="0" err="1" smtClean="0">
                    <a:solidFill>
                      <a:schemeClr val="tx1"/>
                    </a:solidFill>
                  </a:rPr>
                  <a:t>k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} </a:t>
                </a:r>
                <a:r>
                  <a:rPr lang="it-IT" sz="800" dirty="0" smtClean="0">
                    <a:solidFill>
                      <a:schemeClr val="tx1"/>
                    </a:solidFill>
                  </a:rPr>
                  <a:t>																		</a:t>
                </a:r>
                <a:r>
                  <a:rPr lang="it-IT" sz="800" dirty="0">
                    <a:solidFill>
                      <a:schemeClr val="tx1"/>
                    </a:solidFill>
                  </a:rPr>
                  <a:t>	</a:t>
                </a:r>
                <a:r>
                  <a:rPr lang="it-IT" sz="800" dirty="0" smtClean="0">
                    <a:solidFill>
                      <a:schemeClr val="tx1"/>
                    </a:solidFill>
                  </a:rPr>
                  <a:t>																	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|{ h :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𝜌</m:t>
                    </m:r>
                  </m:oMath>
                </a14:m>
                <a:r>
                  <a:rPr lang="it-IT" baseline="-25000" dirty="0" smtClean="0">
                    <a:solidFill>
                      <a:schemeClr val="tx1"/>
                    </a:solidFill>
                  </a:rPr>
                  <a:t>h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(M</a:t>
                </a:r>
                <a:r>
                  <a:rPr lang="it-IT" baseline="-25000" dirty="0" smtClean="0">
                    <a:solidFill>
                      <a:schemeClr val="tx1"/>
                    </a:solidFill>
                  </a:rPr>
                  <a:t>k </a:t>
                </a:r>
                <a:r>
                  <a:rPr lang="it-IT" dirty="0">
                    <a:solidFill>
                      <a:schemeClr val="tx1"/>
                    </a:solidFill>
                  </a:rPr>
                  <a:t>)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&gt;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𝜌</m:t>
                    </m:r>
                  </m:oMath>
                </a14:m>
                <a:r>
                  <a:rPr lang="it-IT" baseline="-25000" dirty="0" smtClean="0">
                    <a:solidFill>
                      <a:schemeClr val="tx1"/>
                    </a:solidFill>
                  </a:rPr>
                  <a:t>h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(y) }| &gt; </a:t>
                </a:r>
                <a:r>
                  <a:rPr lang="it-IT" dirty="0">
                    <a:solidFill>
                      <a:schemeClr val="tx1"/>
                    </a:solidFill>
                  </a:rPr>
                  <a:t>|{ h :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𝜌</m:t>
                    </m:r>
                  </m:oMath>
                </a14:m>
                <a:r>
                  <a:rPr lang="it-IT" baseline="-25000" dirty="0" smtClean="0">
                    <a:solidFill>
                      <a:schemeClr val="tx1"/>
                    </a:solidFill>
                  </a:rPr>
                  <a:t>h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(y) </a:t>
                </a:r>
                <a:r>
                  <a:rPr lang="it-IT" dirty="0">
                    <a:solidFill>
                      <a:schemeClr val="tx1"/>
                    </a:solidFill>
                  </a:rPr>
                  <a:t>&gt;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𝜌</m:t>
                    </m:r>
                  </m:oMath>
                </a14:m>
                <a:r>
                  <a:rPr lang="it-IT" baseline="-25000" dirty="0" smtClean="0">
                    <a:solidFill>
                      <a:schemeClr val="tx1"/>
                    </a:solidFill>
                  </a:rPr>
                  <a:t>h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(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M</a:t>
                </a:r>
                <a:r>
                  <a:rPr lang="it-IT" baseline="-25000" dirty="0" err="1" smtClean="0">
                    <a:solidFill>
                      <a:schemeClr val="tx1"/>
                    </a:solidFill>
                  </a:rPr>
                  <a:t>k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) }|</a:t>
                </a:r>
              </a:p>
              <a:p>
                <a:pPr lvl="6"/>
                <a:endParaRPr lang="it-IT" sz="800" dirty="0">
                  <a:solidFill>
                    <a:schemeClr val="tx1"/>
                  </a:solidFill>
                </a:endParaRPr>
              </a:p>
              <a:p>
                <a:r>
                  <a:rPr lang="it-IT" dirty="0" smtClean="0">
                    <a:solidFill>
                      <a:schemeClr val="tx1"/>
                    </a:solidFill>
                  </a:rPr>
                  <a:t>Dimostrazione. Sia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M</a:t>
                </a:r>
                <a:r>
                  <a:rPr lang="it-IT" baseline="-25000" dirty="0" err="1" smtClean="0">
                    <a:solidFill>
                      <a:schemeClr val="tx1"/>
                    </a:solidFill>
                  </a:rPr>
                  <a:t>k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=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a</a:t>
                </a:r>
                <a:r>
                  <a:rPr lang="it-IT" baseline="-25000" dirty="0" err="1" smtClean="0">
                    <a:solidFill>
                      <a:schemeClr val="tx1"/>
                    </a:solidFill>
                  </a:rPr>
                  <a:t>m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, ossia </a:t>
                </a:r>
                <a14:m>
                  <m:oMath xmlns:m="http://schemas.openxmlformats.org/officeDocument/2006/math">
                    <m:r>
                      <a:rPr lang="it-IT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𝜌</m:t>
                    </m:r>
                  </m:oMath>
                </a14:m>
                <a:r>
                  <a:rPr lang="it-IT" baseline="-25000" dirty="0" smtClean="0">
                    <a:solidFill>
                      <a:schemeClr val="tx1"/>
                    </a:solidFill>
                  </a:rPr>
                  <a:t>h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(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a</a:t>
                </a:r>
                <a:r>
                  <a:rPr lang="it-IT" baseline="-25000" dirty="0" err="1" smtClean="0">
                    <a:solidFill>
                      <a:schemeClr val="tx1"/>
                    </a:solidFill>
                  </a:rPr>
                  <a:t>m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) =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n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– 1. Allora</a:t>
                </a:r>
              </a:p>
              <a:p>
                <a:pPr lvl="1"/>
                <a:r>
                  <a:rPr lang="it-IT" dirty="0" smtClean="0">
                    <a:solidFill>
                      <a:schemeClr val="tx1"/>
                    </a:solidFill>
                  </a:rPr>
                  <a:t>1) consideriamo un’alternativa y =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a</a:t>
                </a:r>
                <a:r>
                  <a:rPr lang="it-IT" baseline="-25000" dirty="0" err="1" smtClean="0">
                    <a:solidFill>
                      <a:schemeClr val="tx1"/>
                    </a:solidFill>
                  </a:rPr>
                  <a:t>t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con t &gt; m</a:t>
                </a:r>
              </a:p>
              <a:p>
                <a:pPr lvl="2"/>
                <a:r>
                  <a:rPr lang="it-IT" sz="1600" dirty="0" smtClean="0">
                    <a:solidFill>
                      <a:schemeClr val="tx1"/>
                    </a:solidFill>
                  </a:rPr>
                  <a:t>per ogni h &lt; k, </a:t>
                </a:r>
                <a:r>
                  <a:rPr lang="it-IT" sz="1600" dirty="0" err="1" smtClean="0">
                    <a:solidFill>
                      <a:schemeClr val="tx1"/>
                    </a:solidFill>
                  </a:rPr>
                  <a:t>poichè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 </a:t>
                </a:r>
                <a:r>
                  <a:rPr lang="it-IT" sz="1600" dirty="0" err="1" smtClean="0">
                    <a:solidFill>
                      <a:schemeClr val="tx1"/>
                    </a:solidFill>
                  </a:rPr>
                  <a:t>M</a:t>
                </a:r>
                <a:r>
                  <a:rPr lang="it-IT" sz="1600" baseline="-25000" dirty="0" err="1" smtClean="0">
                    <a:solidFill>
                      <a:schemeClr val="tx1"/>
                    </a:solidFill>
                  </a:rPr>
                  <a:t>h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sz="160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≤</m:t>
                    </m:r>
                  </m:oMath>
                </a14:m>
                <a:r>
                  <a:rPr lang="it-IT" sz="1600" dirty="0" smtClean="0">
                    <a:solidFill>
                      <a:schemeClr val="tx1"/>
                    </a:solidFill>
                  </a:rPr>
                  <a:t> </a:t>
                </a:r>
                <a:r>
                  <a:rPr lang="it-IT" sz="1600" dirty="0" err="1" smtClean="0">
                    <a:solidFill>
                      <a:schemeClr val="tx1"/>
                    </a:solidFill>
                  </a:rPr>
                  <a:t>M</a:t>
                </a:r>
                <a:r>
                  <a:rPr lang="it-IT" sz="1600" baseline="-25000" dirty="0" err="1" smtClean="0">
                    <a:solidFill>
                      <a:schemeClr val="tx1"/>
                    </a:solidFill>
                  </a:rPr>
                  <a:t>k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 = </a:t>
                </a:r>
                <a:r>
                  <a:rPr lang="it-IT" sz="1600" dirty="0" err="1" smtClean="0">
                    <a:solidFill>
                      <a:schemeClr val="tx1"/>
                    </a:solidFill>
                  </a:rPr>
                  <a:t>a</a:t>
                </a:r>
                <a:r>
                  <a:rPr lang="it-IT" sz="1600" baseline="-25000" dirty="0" err="1" smtClean="0">
                    <a:solidFill>
                      <a:schemeClr val="tx1"/>
                    </a:solidFill>
                  </a:rPr>
                  <a:t>m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 &lt; </a:t>
                </a:r>
                <a:r>
                  <a:rPr lang="it-IT" sz="1600" dirty="0" err="1" smtClean="0">
                    <a:solidFill>
                      <a:schemeClr val="tx1"/>
                    </a:solidFill>
                  </a:rPr>
                  <a:t>a</a:t>
                </a:r>
                <a:r>
                  <a:rPr lang="it-IT" sz="1600" baseline="-25000" dirty="0" err="1" smtClean="0">
                    <a:solidFill>
                      <a:schemeClr val="tx1"/>
                    </a:solidFill>
                  </a:rPr>
                  <a:t>t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, 							           e poiché </a:t>
                </a:r>
                <a:r>
                  <a:rPr lang="it-IT" sz="1600" dirty="0" err="1" smtClean="0">
                    <a:solidFill>
                      <a:schemeClr val="tx1"/>
                    </a:solidFill>
                  </a:rPr>
                  <a:t>r</a:t>
                </a:r>
                <a:r>
                  <a:rPr lang="it-IT" sz="1600" baseline="-25000" dirty="0" err="1" smtClean="0">
                    <a:solidFill>
                      <a:schemeClr val="tx1"/>
                    </a:solidFill>
                  </a:rPr>
                  <a:t>h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 è single </a:t>
                </a:r>
                <a:r>
                  <a:rPr lang="it-IT" sz="1600" dirty="0" err="1" smtClean="0">
                    <a:solidFill>
                      <a:schemeClr val="tx1"/>
                    </a:solidFill>
                  </a:rPr>
                  <a:t>peaked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 allora </a:t>
                </a:r>
                <a:r>
                  <a:rPr lang="it-IT" sz="1600" dirty="0" err="1" smtClean="0">
                    <a:solidFill>
                      <a:schemeClr val="tx1"/>
                    </a:solidFill>
                  </a:rPr>
                  <a:t>r</a:t>
                </a:r>
                <a:r>
                  <a:rPr lang="it-IT" sz="1600" baseline="-25000" dirty="0" err="1" smtClean="0">
                    <a:solidFill>
                      <a:schemeClr val="tx1"/>
                    </a:solidFill>
                  </a:rPr>
                  <a:t>h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(</a:t>
                </a:r>
                <a:r>
                  <a:rPr lang="it-IT" sz="1600" dirty="0" err="1" smtClean="0">
                    <a:solidFill>
                      <a:schemeClr val="tx1"/>
                    </a:solidFill>
                  </a:rPr>
                  <a:t>a</a:t>
                </a:r>
                <a:r>
                  <a:rPr lang="it-IT" sz="1600" baseline="-25000" dirty="0" err="1" smtClean="0">
                    <a:solidFill>
                      <a:schemeClr val="tx1"/>
                    </a:solidFill>
                  </a:rPr>
                  <a:t>m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) </a:t>
                </a:r>
                <a:r>
                  <a:rPr lang="it-IT" sz="1600" dirty="0">
                    <a:solidFill>
                      <a:schemeClr val="tx1"/>
                    </a:solidFill>
                  </a:rPr>
                  <a:t>&gt; </a:t>
                </a:r>
                <a:r>
                  <a:rPr lang="it-IT" sz="1600" dirty="0" err="1" smtClean="0">
                    <a:solidFill>
                      <a:schemeClr val="tx1"/>
                    </a:solidFill>
                  </a:rPr>
                  <a:t>r</a:t>
                </a:r>
                <a:r>
                  <a:rPr lang="it-IT" sz="1600" baseline="-25000" dirty="0" err="1" smtClean="0">
                    <a:solidFill>
                      <a:schemeClr val="tx1"/>
                    </a:solidFill>
                  </a:rPr>
                  <a:t>h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(</a:t>
                </a:r>
                <a:r>
                  <a:rPr lang="it-IT" sz="1600" dirty="0" err="1" smtClean="0">
                    <a:solidFill>
                      <a:schemeClr val="tx1"/>
                    </a:solidFill>
                  </a:rPr>
                  <a:t>a</a:t>
                </a:r>
                <a:r>
                  <a:rPr lang="it-IT" sz="1600" baseline="-25000" dirty="0" err="1" smtClean="0">
                    <a:solidFill>
                      <a:schemeClr val="tx1"/>
                    </a:solidFill>
                  </a:rPr>
                  <a:t>t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) 				      (nell’esempio in figura, k = rosa, m = 4, t = 6 e h = blu, 					    dove abbiamo assunto blu = 1, rosa = 2 e verde = 3)</a:t>
                </a:r>
              </a:p>
              <a:p>
                <a:pPr lvl="2"/>
                <a:r>
                  <a:rPr lang="it-IT" sz="1600" dirty="0" smtClean="0">
                    <a:solidFill>
                      <a:schemeClr val="tx1"/>
                    </a:solidFill>
                  </a:rPr>
                  <a:t>allora, { h </a:t>
                </a:r>
                <a14:m>
                  <m:oMath xmlns:m="http://schemas.openxmlformats.org/officeDocument/2006/math">
                    <m:r>
                      <a:rPr lang="it-IT" sz="160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</m:oMath>
                </a14:m>
                <a:r>
                  <a:rPr lang="it-IT" sz="1600" dirty="0" smtClean="0">
                    <a:solidFill>
                      <a:schemeClr val="tx1"/>
                    </a:solidFill>
                  </a:rPr>
                  <a:t> [2k+1]: </a:t>
                </a:r>
                <a:r>
                  <a:rPr lang="it-IT" sz="1600" dirty="0" err="1" smtClean="0">
                    <a:solidFill>
                      <a:schemeClr val="tx1"/>
                    </a:solidFill>
                  </a:rPr>
                  <a:t>r</a:t>
                </a:r>
                <a:r>
                  <a:rPr lang="it-IT" sz="1600" baseline="-25000" dirty="0" err="1" smtClean="0">
                    <a:solidFill>
                      <a:schemeClr val="tx1"/>
                    </a:solidFill>
                  </a:rPr>
                  <a:t>h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(</a:t>
                </a:r>
                <a:r>
                  <a:rPr lang="it-IT" sz="1600" dirty="0" err="1" smtClean="0">
                    <a:solidFill>
                      <a:schemeClr val="tx1"/>
                    </a:solidFill>
                  </a:rPr>
                  <a:t>a</a:t>
                </a:r>
                <a:r>
                  <a:rPr lang="it-IT" sz="1600" baseline="-25000" dirty="0" err="1" smtClean="0">
                    <a:solidFill>
                      <a:schemeClr val="tx1"/>
                    </a:solidFill>
                  </a:rPr>
                  <a:t>t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) </a:t>
                </a:r>
                <a:r>
                  <a:rPr lang="it-IT" sz="1600" dirty="0">
                    <a:solidFill>
                      <a:schemeClr val="tx1"/>
                    </a:solidFill>
                  </a:rPr>
                  <a:t>&gt; </a:t>
                </a:r>
                <a:r>
                  <a:rPr lang="it-IT" sz="1600" dirty="0" err="1" smtClean="0">
                    <a:solidFill>
                      <a:schemeClr val="tx1"/>
                    </a:solidFill>
                  </a:rPr>
                  <a:t>r</a:t>
                </a:r>
                <a:r>
                  <a:rPr lang="it-IT" sz="1600" baseline="-25000" dirty="0" err="1" smtClean="0">
                    <a:solidFill>
                      <a:schemeClr val="tx1"/>
                    </a:solidFill>
                  </a:rPr>
                  <a:t>h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(</a:t>
                </a:r>
                <a:r>
                  <a:rPr lang="it-IT" sz="1600" dirty="0" err="1" smtClean="0">
                    <a:solidFill>
                      <a:schemeClr val="tx1"/>
                    </a:solidFill>
                  </a:rPr>
                  <a:t>a</a:t>
                </a:r>
                <a:r>
                  <a:rPr lang="it-IT" sz="1600" baseline="-25000" dirty="0" err="1" smtClean="0">
                    <a:solidFill>
                      <a:schemeClr val="tx1"/>
                    </a:solidFill>
                  </a:rPr>
                  <a:t>m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) } </a:t>
                </a:r>
                <a14:m>
                  <m:oMath xmlns:m="http://schemas.openxmlformats.org/officeDocument/2006/math">
                    <m:r>
                      <a:rPr lang="it-IT" sz="160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⊆</m:t>
                    </m:r>
                  </m:oMath>
                </a14:m>
                <a:r>
                  <a:rPr lang="it-IT" sz="1600" dirty="0" smtClean="0">
                    <a:solidFill>
                      <a:schemeClr val="tx1"/>
                    </a:solidFill>
                  </a:rPr>
                  <a:t> </a:t>
                </a:r>
                <a:r>
                  <a:rPr lang="it-IT" sz="1600" dirty="0">
                    <a:solidFill>
                      <a:schemeClr val="tx1"/>
                    </a:solidFill>
                  </a:rPr>
                  <a:t>{ h </a:t>
                </a:r>
                <a14:m>
                  <m:oMath xmlns:m="http://schemas.openxmlformats.org/officeDocument/2006/math">
                    <m:r>
                      <a:rPr lang="it-IT" sz="16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</m:oMath>
                </a14:m>
                <a:r>
                  <a:rPr lang="it-IT" sz="1600" dirty="0">
                    <a:solidFill>
                      <a:schemeClr val="tx1"/>
                    </a:solidFill>
                  </a:rPr>
                  <a:t> [2k+1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]: h &gt; k }</a:t>
                </a:r>
              </a:p>
              <a:p>
                <a:pPr lvl="2"/>
                <a:r>
                  <a:rPr lang="it-IT" sz="1600" dirty="0" smtClean="0">
                    <a:solidFill>
                      <a:schemeClr val="tx1"/>
                    </a:solidFill>
                  </a:rPr>
                  <a:t>e quindi |{ </a:t>
                </a:r>
                <a:r>
                  <a:rPr lang="it-IT" sz="1600" dirty="0">
                    <a:solidFill>
                      <a:schemeClr val="tx1"/>
                    </a:solidFill>
                  </a:rPr>
                  <a:t>h </a:t>
                </a:r>
                <a14:m>
                  <m:oMath xmlns:m="http://schemas.openxmlformats.org/officeDocument/2006/math">
                    <m:r>
                      <a:rPr lang="it-IT" sz="16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</m:oMath>
                </a14:m>
                <a:r>
                  <a:rPr lang="it-IT" sz="1600" dirty="0">
                    <a:solidFill>
                      <a:schemeClr val="tx1"/>
                    </a:solidFill>
                  </a:rPr>
                  <a:t> [2k+1]: </a:t>
                </a:r>
                <a:r>
                  <a:rPr lang="it-IT" sz="1600" dirty="0" err="1">
                    <a:solidFill>
                      <a:schemeClr val="tx1"/>
                    </a:solidFill>
                  </a:rPr>
                  <a:t>r</a:t>
                </a:r>
                <a:r>
                  <a:rPr lang="it-IT" sz="1600" baseline="-25000" dirty="0" err="1">
                    <a:solidFill>
                      <a:schemeClr val="tx1"/>
                    </a:solidFill>
                  </a:rPr>
                  <a:t>h</a:t>
                </a:r>
                <a:r>
                  <a:rPr lang="it-IT" sz="1600" dirty="0">
                    <a:solidFill>
                      <a:schemeClr val="tx1"/>
                    </a:solidFill>
                  </a:rPr>
                  <a:t>(</a:t>
                </a:r>
                <a:r>
                  <a:rPr lang="it-IT" sz="1600" dirty="0" err="1">
                    <a:solidFill>
                      <a:schemeClr val="tx1"/>
                    </a:solidFill>
                  </a:rPr>
                  <a:t>a</a:t>
                </a:r>
                <a:r>
                  <a:rPr lang="it-IT" sz="1600" baseline="-25000" dirty="0" err="1">
                    <a:solidFill>
                      <a:schemeClr val="tx1"/>
                    </a:solidFill>
                  </a:rPr>
                  <a:t>t</a:t>
                </a:r>
                <a:r>
                  <a:rPr lang="it-IT" sz="1600" dirty="0">
                    <a:solidFill>
                      <a:schemeClr val="tx1"/>
                    </a:solidFill>
                  </a:rPr>
                  <a:t>) &gt; </a:t>
                </a:r>
                <a:r>
                  <a:rPr lang="it-IT" sz="1600" dirty="0" err="1">
                    <a:solidFill>
                      <a:schemeClr val="tx1"/>
                    </a:solidFill>
                  </a:rPr>
                  <a:t>r</a:t>
                </a:r>
                <a:r>
                  <a:rPr lang="it-IT" sz="1600" baseline="-25000" dirty="0" err="1">
                    <a:solidFill>
                      <a:schemeClr val="tx1"/>
                    </a:solidFill>
                  </a:rPr>
                  <a:t>h</a:t>
                </a:r>
                <a:r>
                  <a:rPr lang="it-IT" sz="1600" dirty="0">
                    <a:solidFill>
                      <a:schemeClr val="tx1"/>
                    </a:solidFill>
                  </a:rPr>
                  <a:t>(</a:t>
                </a:r>
                <a:r>
                  <a:rPr lang="it-IT" sz="1600" dirty="0" err="1">
                    <a:solidFill>
                      <a:schemeClr val="tx1"/>
                    </a:solidFill>
                  </a:rPr>
                  <a:t>a</a:t>
                </a:r>
                <a:r>
                  <a:rPr lang="it-IT" sz="1600" baseline="-25000" dirty="0" err="1">
                    <a:solidFill>
                      <a:schemeClr val="tx1"/>
                    </a:solidFill>
                  </a:rPr>
                  <a:t>m</a:t>
                </a:r>
                <a:r>
                  <a:rPr lang="it-IT" sz="1600" dirty="0">
                    <a:solidFill>
                      <a:schemeClr val="tx1"/>
                    </a:solidFill>
                  </a:rPr>
                  <a:t>) 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}| </a:t>
                </a:r>
                <a14:m>
                  <m:oMath xmlns:m="http://schemas.openxmlformats.org/officeDocument/2006/math">
                    <m:r>
                      <a:rPr lang="it-IT" sz="160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≤</m:t>
                    </m:r>
                  </m:oMath>
                </a14:m>
                <a:r>
                  <a:rPr lang="it-IT" sz="1600" dirty="0" smtClean="0">
                    <a:solidFill>
                      <a:schemeClr val="tx1"/>
                    </a:solidFill>
                  </a:rPr>
                  <a:t> (2k – 1) – k = k – 1 </a:t>
                </a:r>
              </a:p>
              <a:p>
                <a:pPr lvl="2"/>
                <a:r>
                  <a:rPr lang="it-IT" sz="1600" dirty="0" smtClean="0">
                    <a:solidFill>
                      <a:schemeClr val="tx1"/>
                    </a:solidFill>
                  </a:rPr>
                  <a:t>cioè, </a:t>
                </a:r>
                <a:r>
                  <a:rPr lang="it-IT" sz="1600" dirty="0">
                    <a:solidFill>
                      <a:schemeClr val="tx1"/>
                    </a:solidFill>
                  </a:rPr>
                  <a:t>|{ h </a:t>
                </a:r>
                <a14:m>
                  <m:oMath xmlns:m="http://schemas.openxmlformats.org/officeDocument/2006/math">
                    <m:r>
                      <a:rPr lang="it-IT" sz="16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</m:oMath>
                </a14:m>
                <a:r>
                  <a:rPr lang="it-IT" sz="1600" dirty="0">
                    <a:solidFill>
                      <a:schemeClr val="tx1"/>
                    </a:solidFill>
                  </a:rPr>
                  <a:t> [2k+1]: </a:t>
                </a:r>
                <a:r>
                  <a:rPr lang="it-IT" sz="1600" dirty="0" err="1" smtClean="0">
                    <a:solidFill>
                      <a:schemeClr val="tx1"/>
                    </a:solidFill>
                  </a:rPr>
                  <a:t>r</a:t>
                </a:r>
                <a:r>
                  <a:rPr lang="it-IT" sz="1600" baseline="-25000" dirty="0" err="1" smtClean="0">
                    <a:solidFill>
                      <a:schemeClr val="tx1"/>
                    </a:solidFill>
                  </a:rPr>
                  <a:t>h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(</a:t>
                </a:r>
                <a:r>
                  <a:rPr lang="it-IT" sz="1600" dirty="0" err="1" smtClean="0">
                    <a:solidFill>
                      <a:schemeClr val="tx1"/>
                    </a:solidFill>
                  </a:rPr>
                  <a:t>M</a:t>
                </a:r>
                <a:r>
                  <a:rPr lang="it-IT" sz="1600" baseline="-25000" dirty="0" err="1">
                    <a:solidFill>
                      <a:schemeClr val="tx1"/>
                    </a:solidFill>
                  </a:rPr>
                  <a:t>k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) </a:t>
                </a:r>
                <a:r>
                  <a:rPr lang="it-IT" sz="1600" dirty="0">
                    <a:solidFill>
                      <a:schemeClr val="tx1"/>
                    </a:solidFill>
                  </a:rPr>
                  <a:t>&gt; </a:t>
                </a:r>
                <a:r>
                  <a:rPr lang="it-IT" sz="1600" dirty="0" err="1" smtClean="0">
                    <a:solidFill>
                      <a:schemeClr val="tx1"/>
                    </a:solidFill>
                  </a:rPr>
                  <a:t>r</a:t>
                </a:r>
                <a:r>
                  <a:rPr lang="it-IT" sz="1600" baseline="-25000" dirty="0" err="1" smtClean="0">
                    <a:solidFill>
                      <a:schemeClr val="tx1"/>
                    </a:solidFill>
                  </a:rPr>
                  <a:t>h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(y) </a:t>
                </a:r>
                <a:r>
                  <a:rPr lang="it-IT" sz="1600" dirty="0">
                    <a:solidFill>
                      <a:schemeClr val="tx1"/>
                    </a:solidFill>
                  </a:rPr>
                  <a:t>}| 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 &gt; </a:t>
                </a:r>
                <a:r>
                  <a:rPr lang="it-IT" sz="1600" dirty="0">
                    <a:solidFill>
                      <a:schemeClr val="tx1"/>
                    </a:solidFill>
                  </a:rPr>
                  <a:t>|{ h </a:t>
                </a:r>
                <a14:m>
                  <m:oMath xmlns:m="http://schemas.openxmlformats.org/officeDocument/2006/math">
                    <m:r>
                      <a:rPr lang="it-IT" sz="16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</m:oMath>
                </a14:m>
                <a:r>
                  <a:rPr lang="it-IT" sz="1600" dirty="0">
                    <a:solidFill>
                      <a:schemeClr val="tx1"/>
                    </a:solidFill>
                  </a:rPr>
                  <a:t> [2k+1]: </a:t>
                </a:r>
                <a:r>
                  <a:rPr lang="it-IT" sz="1600" dirty="0" err="1" smtClean="0">
                    <a:solidFill>
                      <a:schemeClr val="tx1"/>
                    </a:solidFill>
                  </a:rPr>
                  <a:t>r</a:t>
                </a:r>
                <a:r>
                  <a:rPr lang="it-IT" sz="1600" baseline="-25000" dirty="0" err="1" smtClean="0">
                    <a:solidFill>
                      <a:schemeClr val="tx1"/>
                    </a:solidFill>
                  </a:rPr>
                  <a:t>h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(y) </a:t>
                </a:r>
                <a:r>
                  <a:rPr lang="it-IT" sz="1600" dirty="0">
                    <a:solidFill>
                      <a:schemeClr val="tx1"/>
                    </a:solidFill>
                  </a:rPr>
                  <a:t>&gt; </a:t>
                </a:r>
                <a:r>
                  <a:rPr lang="it-IT" sz="1600" dirty="0" err="1" smtClean="0">
                    <a:solidFill>
                      <a:schemeClr val="tx1"/>
                    </a:solidFill>
                  </a:rPr>
                  <a:t>r</a:t>
                </a:r>
                <a:r>
                  <a:rPr lang="it-IT" sz="1600" baseline="-25000" dirty="0" err="1" smtClean="0">
                    <a:solidFill>
                      <a:schemeClr val="tx1"/>
                    </a:solidFill>
                  </a:rPr>
                  <a:t>h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(</a:t>
                </a:r>
                <a:r>
                  <a:rPr lang="it-IT" sz="1600" dirty="0" err="1" smtClean="0">
                    <a:solidFill>
                      <a:schemeClr val="tx1"/>
                    </a:solidFill>
                  </a:rPr>
                  <a:t>M</a:t>
                </a:r>
                <a:r>
                  <a:rPr lang="it-IT" sz="1600" baseline="-25000" dirty="0" err="1" smtClean="0">
                    <a:solidFill>
                      <a:schemeClr val="tx1"/>
                    </a:solidFill>
                  </a:rPr>
                  <a:t>k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) </a:t>
                </a:r>
                <a:r>
                  <a:rPr lang="it-IT" sz="1600" dirty="0">
                    <a:solidFill>
                      <a:schemeClr val="tx1"/>
                    </a:solidFill>
                  </a:rPr>
                  <a:t>}| </a:t>
                </a:r>
                <a:endParaRPr lang="it-IT" sz="1600" dirty="0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Segnaposto contenut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15256" y="1129729"/>
                <a:ext cx="9140315" cy="5377397"/>
              </a:xfrm>
              <a:blipFill rotWithShape="0">
                <a:blip r:embed="rId2"/>
                <a:stretch>
                  <a:fillRect l="-467" t="-56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sellaDiTesto 3"/>
              <p:cNvSpPr txBox="1"/>
              <p:nvPr/>
            </p:nvSpPr>
            <p:spPr>
              <a:xfrm>
                <a:off x="-1010093" y="-978195"/>
                <a:ext cx="3814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𝜌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4" name="CasellaDiTesto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010093" y="-978195"/>
                <a:ext cx="381450" cy="369332"/>
              </a:xfrm>
              <a:prstGeom prst="rect">
                <a:avLst/>
              </a:prstGeom>
              <a:blipFill rotWithShape="0">
                <a:blip r:embed="rId3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magin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09" t="20951" r="56960" b="26533"/>
          <a:stretch/>
        </p:blipFill>
        <p:spPr>
          <a:xfrm>
            <a:off x="8978043" y="2810829"/>
            <a:ext cx="2777920" cy="2388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31373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113423" y="155499"/>
            <a:ext cx="8911687" cy="669431"/>
          </a:xfrm>
        </p:spPr>
        <p:txBody>
          <a:bodyPr/>
          <a:lstStyle/>
          <a:p>
            <a:r>
              <a:rPr lang="it-IT" dirty="0" smtClean="0"/>
              <a:t>Il teorema del votante mediano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/>
              <p:cNvSpPr>
                <a:spLocks noGrp="1"/>
              </p:cNvSpPr>
              <p:nvPr>
                <p:ph idx="1"/>
              </p:nvPr>
            </p:nvSpPr>
            <p:spPr>
              <a:xfrm>
                <a:off x="2215256" y="1129729"/>
                <a:ext cx="9140315" cy="5377397"/>
              </a:xfrm>
            </p:spPr>
            <p:txBody>
              <a:bodyPr>
                <a:normAutofit/>
              </a:bodyPr>
              <a:lstStyle/>
              <a:p>
                <a:r>
                  <a:rPr lang="it-IT" b="1" dirty="0" smtClean="0">
                    <a:solidFill>
                      <a:schemeClr val="tx1"/>
                    </a:solidFill>
                  </a:rPr>
                  <a:t>Teorema del votante mediano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. Sia A </a:t>
                </a:r>
                <a:r>
                  <a:rPr lang="it-IT" dirty="0">
                    <a:solidFill>
                      <a:schemeClr val="tx1"/>
                    </a:solidFill>
                  </a:rPr>
                  <a:t>= {a</a:t>
                </a:r>
                <a:r>
                  <a:rPr lang="it-IT" baseline="-25000" dirty="0">
                    <a:solidFill>
                      <a:schemeClr val="tx1"/>
                    </a:solidFill>
                  </a:rPr>
                  <a:t>1</a:t>
                </a:r>
                <a:r>
                  <a:rPr lang="it-IT" dirty="0">
                    <a:solidFill>
                      <a:schemeClr val="tx1"/>
                    </a:solidFill>
                  </a:rPr>
                  <a:t> , a</a:t>
                </a:r>
                <a:r>
                  <a:rPr lang="it-IT" baseline="-25000" dirty="0">
                    <a:solidFill>
                      <a:schemeClr val="tx1"/>
                    </a:solidFill>
                  </a:rPr>
                  <a:t>2</a:t>
                </a:r>
                <a:r>
                  <a:rPr lang="it-IT" dirty="0">
                    <a:solidFill>
                      <a:schemeClr val="tx1"/>
                    </a:solidFill>
                  </a:rPr>
                  <a:t> , ... , a</a:t>
                </a:r>
                <a:r>
                  <a:rPr lang="it-IT" baseline="-25000" dirty="0">
                    <a:solidFill>
                      <a:schemeClr val="tx1"/>
                    </a:solidFill>
                  </a:rPr>
                  <a:t>n</a:t>
                </a:r>
                <a:r>
                  <a:rPr lang="it-IT" dirty="0">
                    <a:solidFill>
                      <a:schemeClr val="tx1"/>
                    </a:solidFill>
                  </a:rPr>
                  <a:t> }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un </a:t>
                </a:r>
                <a:r>
                  <a:rPr lang="it-IT" dirty="0">
                    <a:solidFill>
                      <a:schemeClr val="tx1"/>
                    </a:solidFill>
                  </a:rPr>
                  <a:t>insieme di alternative tali che a</a:t>
                </a:r>
                <a:r>
                  <a:rPr lang="it-IT" baseline="-25000" dirty="0">
                    <a:solidFill>
                      <a:schemeClr val="tx1"/>
                    </a:solidFill>
                  </a:rPr>
                  <a:t>1</a:t>
                </a:r>
                <a:r>
                  <a:rPr lang="it-IT" dirty="0">
                    <a:solidFill>
                      <a:schemeClr val="tx1"/>
                    </a:solidFill>
                  </a:rPr>
                  <a:t> &lt; a</a:t>
                </a:r>
                <a:r>
                  <a:rPr lang="it-IT" baseline="-25000" dirty="0">
                    <a:solidFill>
                      <a:schemeClr val="tx1"/>
                    </a:solidFill>
                  </a:rPr>
                  <a:t>2</a:t>
                </a:r>
                <a:r>
                  <a:rPr lang="it-IT" dirty="0">
                    <a:solidFill>
                      <a:schemeClr val="tx1"/>
                    </a:solidFill>
                  </a:rPr>
                  <a:t> &lt; ... a</a:t>
                </a:r>
                <a:r>
                  <a:rPr lang="it-IT" baseline="-25000" dirty="0">
                    <a:solidFill>
                      <a:schemeClr val="tx1"/>
                    </a:solidFill>
                  </a:rPr>
                  <a:t>n</a:t>
                </a:r>
                <a:r>
                  <a:rPr lang="it-IT" dirty="0">
                    <a:solidFill>
                      <a:schemeClr val="tx1"/>
                    </a:solidFill>
                  </a:rPr>
                  <a:t>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, e sia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P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=〈 r</a:t>
                </a:r>
                <a:r>
                  <a:rPr lang="it-IT" baseline="-25000" dirty="0" smtClean="0">
                    <a:solidFill>
                      <a:schemeClr val="tx1"/>
                    </a:solidFill>
                  </a:rPr>
                  <a:t>1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, r</a:t>
                </a:r>
                <a:r>
                  <a:rPr lang="it-IT" baseline="-25000" dirty="0" smtClean="0">
                    <a:solidFill>
                      <a:schemeClr val="tx1"/>
                    </a:solidFill>
                  </a:rPr>
                  <a:t>2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, ... , r</a:t>
                </a:r>
                <a:r>
                  <a:rPr lang="it-IT" baseline="-25000" dirty="0" smtClean="0">
                    <a:solidFill>
                      <a:schemeClr val="tx1"/>
                    </a:solidFill>
                  </a:rPr>
                  <a:t>2k-1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〉un profilo per A nel quale ogni ranking è single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peaked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e tale che M</a:t>
                </a:r>
                <a:r>
                  <a:rPr lang="it-IT" baseline="-25000" dirty="0" smtClean="0">
                    <a:solidFill>
                      <a:schemeClr val="tx1"/>
                    </a:solidFill>
                  </a:rPr>
                  <a:t>1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≤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M</a:t>
                </a:r>
                <a:r>
                  <a:rPr lang="it-IT" baseline="-25000" dirty="0">
                    <a:solidFill>
                      <a:schemeClr val="tx1"/>
                    </a:solidFill>
                  </a:rPr>
                  <a:t>2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≤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 ...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≤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M</a:t>
                </a:r>
                <a:r>
                  <a:rPr lang="it-IT" baseline="-25000" dirty="0" smtClean="0">
                    <a:solidFill>
                      <a:schemeClr val="tx1"/>
                    </a:solidFill>
                  </a:rPr>
                  <a:t>2k – 1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, allora, per ogni y </a:t>
                </a:r>
                <a14:m>
                  <m:oMath xmlns:m="http://schemas.openxmlformats.org/officeDocument/2006/math">
                    <m:r>
                      <a:rPr lang="it-IT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</m:oMath>
                </a14:m>
                <a:r>
                  <a:rPr lang="it-IT" dirty="0" smtClean="0">
                    <a:solidFill>
                      <a:schemeClr val="tx1"/>
                    </a:solidFill>
                  </a:rPr>
                  <a:t> A – {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M</a:t>
                </a:r>
                <a:r>
                  <a:rPr lang="it-IT" baseline="-25000" dirty="0" err="1" smtClean="0">
                    <a:solidFill>
                      <a:schemeClr val="tx1"/>
                    </a:solidFill>
                  </a:rPr>
                  <a:t>k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} </a:t>
                </a:r>
                <a:r>
                  <a:rPr lang="it-IT" sz="800" dirty="0" smtClean="0">
                    <a:solidFill>
                      <a:schemeClr val="tx1"/>
                    </a:solidFill>
                  </a:rPr>
                  <a:t>																		</a:t>
                </a:r>
                <a:r>
                  <a:rPr lang="it-IT" sz="800" dirty="0">
                    <a:solidFill>
                      <a:schemeClr val="tx1"/>
                    </a:solidFill>
                  </a:rPr>
                  <a:t>	</a:t>
                </a:r>
                <a:r>
                  <a:rPr lang="it-IT" sz="800" dirty="0" smtClean="0">
                    <a:solidFill>
                      <a:schemeClr val="tx1"/>
                    </a:solidFill>
                  </a:rPr>
                  <a:t>																	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|{ h :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𝜌</m:t>
                    </m:r>
                  </m:oMath>
                </a14:m>
                <a:r>
                  <a:rPr lang="it-IT" baseline="-25000" dirty="0" smtClean="0">
                    <a:solidFill>
                      <a:schemeClr val="tx1"/>
                    </a:solidFill>
                  </a:rPr>
                  <a:t>h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(M</a:t>
                </a:r>
                <a:r>
                  <a:rPr lang="it-IT" baseline="-25000" dirty="0" smtClean="0">
                    <a:solidFill>
                      <a:schemeClr val="tx1"/>
                    </a:solidFill>
                  </a:rPr>
                  <a:t>k </a:t>
                </a:r>
                <a:r>
                  <a:rPr lang="it-IT" dirty="0">
                    <a:solidFill>
                      <a:schemeClr val="tx1"/>
                    </a:solidFill>
                  </a:rPr>
                  <a:t>)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&gt;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𝜌</m:t>
                    </m:r>
                  </m:oMath>
                </a14:m>
                <a:r>
                  <a:rPr lang="it-IT" baseline="-25000" dirty="0" smtClean="0">
                    <a:solidFill>
                      <a:schemeClr val="tx1"/>
                    </a:solidFill>
                  </a:rPr>
                  <a:t>h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(y) }| &gt; </a:t>
                </a:r>
                <a:r>
                  <a:rPr lang="it-IT" dirty="0">
                    <a:solidFill>
                      <a:schemeClr val="tx1"/>
                    </a:solidFill>
                  </a:rPr>
                  <a:t>|{ h :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𝜌</m:t>
                    </m:r>
                  </m:oMath>
                </a14:m>
                <a:r>
                  <a:rPr lang="it-IT" baseline="-25000" dirty="0" smtClean="0">
                    <a:solidFill>
                      <a:schemeClr val="tx1"/>
                    </a:solidFill>
                  </a:rPr>
                  <a:t>h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(y) </a:t>
                </a:r>
                <a:r>
                  <a:rPr lang="it-IT" dirty="0">
                    <a:solidFill>
                      <a:schemeClr val="tx1"/>
                    </a:solidFill>
                  </a:rPr>
                  <a:t>&gt;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𝜌</m:t>
                    </m:r>
                  </m:oMath>
                </a14:m>
                <a:r>
                  <a:rPr lang="it-IT" baseline="-25000" dirty="0" smtClean="0">
                    <a:solidFill>
                      <a:schemeClr val="tx1"/>
                    </a:solidFill>
                  </a:rPr>
                  <a:t>h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(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M</a:t>
                </a:r>
                <a:r>
                  <a:rPr lang="it-IT" baseline="-25000" dirty="0" err="1" smtClean="0">
                    <a:solidFill>
                      <a:schemeClr val="tx1"/>
                    </a:solidFill>
                  </a:rPr>
                  <a:t>k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) }|</a:t>
                </a:r>
              </a:p>
              <a:p>
                <a:pPr lvl="6"/>
                <a:endParaRPr lang="it-IT" sz="800" dirty="0">
                  <a:solidFill>
                    <a:schemeClr val="tx1"/>
                  </a:solidFill>
                </a:endParaRPr>
              </a:p>
              <a:p>
                <a:r>
                  <a:rPr lang="it-IT" dirty="0" smtClean="0">
                    <a:solidFill>
                      <a:schemeClr val="tx1"/>
                    </a:solidFill>
                  </a:rPr>
                  <a:t>Dimostrazione. Sia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M</a:t>
                </a:r>
                <a:r>
                  <a:rPr lang="it-IT" baseline="-25000" dirty="0" err="1" smtClean="0">
                    <a:solidFill>
                      <a:schemeClr val="tx1"/>
                    </a:solidFill>
                  </a:rPr>
                  <a:t>k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=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a</a:t>
                </a:r>
                <a:r>
                  <a:rPr lang="it-IT" baseline="-25000" dirty="0" err="1" smtClean="0">
                    <a:solidFill>
                      <a:schemeClr val="tx1"/>
                    </a:solidFill>
                  </a:rPr>
                  <a:t>m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, ossia </a:t>
                </a:r>
                <a14:m>
                  <m:oMath xmlns:m="http://schemas.openxmlformats.org/officeDocument/2006/math">
                    <m:r>
                      <a:rPr lang="it-IT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𝜌</m:t>
                    </m:r>
                  </m:oMath>
                </a14:m>
                <a:r>
                  <a:rPr lang="it-IT" baseline="-25000" dirty="0" smtClean="0">
                    <a:solidFill>
                      <a:schemeClr val="tx1"/>
                    </a:solidFill>
                  </a:rPr>
                  <a:t>h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(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a</a:t>
                </a:r>
                <a:r>
                  <a:rPr lang="it-IT" baseline="-25000" dirty="0" err="1" smtClean="0">
                    <a:solidFill>
                      <a:schemeClr val="tx1"/>
                    </a:solidFill>
                  </a:rPr>
                  <a:t>m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) =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n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– 1. Allora</a:t>
                </a:r>
              </a:p>
              <a:p>
                <a:pPr lvl="1"/>
                <a:r>
                  <a:rPr lang="it-IT" dirty="0">
                    <a:solidFill>
                      <a:schemeClr val="tx1"/>
                    </a:solidFill>
                  </a:rPr>
                  <a:t>2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) consideriamo un’alternativa y =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a</a:t>
                </a:r>
                <a:r>
                  <a:rPr lang="it-IT" baseline="-25000" dirty="0" err="1" smtClean="0">
                    <a:solidFill>
                      <a:schemeClr val="tx1"/>
                    </a:solidFill>
                  </a:rPr>
                  <a:t>t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con t &lt; m</a:t>
                </a:r>
              </a:p>
              <a:p>
                <a:pPr lvl="2"/>
                <a:r>
                  <a:rPr lang="it-IT" sz="1600" dirty="0" smtClean="0">
                    <a:solidFill>
                      <a:schemeClr val="tx1"/>
                    </a:solidFill>
                  </a:rPr>
                  <a:t>per ogni h &gt; k, </a:t>
                </a:r>
                <a:r>
                  <a:rPr lang="it-IT" sz="1600" dirty="0" err="1" smtClean="0">
                    <a:solidFill>
                      <a:schemeClr val="tx1"/>
                    </a:solidFill>
                  </a:rPr>
                  <a:t>poichè</a:t>
                </a:r>
                <a:r>
                  <a:rPr lang="it-IT" sz="1600" dirty="0">
                    <a:solidFill>
                      <a:schemeClr val="tx1"/>
                    </a:solidFill>
                  </a:rPr>
                  <a:t>  </a:t>
                </a:r>
                <a:r>
                  <a:rPr lang="it-IT" sz="1600" dirty="0" err="1" smtClean="0">
                    <a:solidFill>
                      <a:schemeClr val="tx1"/>
                    </a:solidFill>
                  </a:rPr>
                  <a:t>a</a:t>
                </a:r>
                <a:r>
                  <a:rPr lang="it-IT" sz="1600" baseline="-25000" dirty="0" err="1" smtClean="0">
                    <a:solidFill>
                      <a:schemeClr val="tx1"/>
                    </a:solidFill>
                  </a:rPr>
                  <a:t>t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 </a:t>
                </a:r>
                <a:r>
                  <a:rPr lang="it-IT" sz="1600" dirty="0">
                    <a:solidFill>
                      <a:schemeClr val="tx1"/>
                    </a:solidFill>
                  </a:rPr>
                  <a:t>&lt; </a:t>
                </a:r>
                <a:r>
                  <a:rPr lang="it-IT" sz="1600" dirty="0" err="1" smtClean="0">
                    <a:solidFill>
                      <a:schemeClr val="tx1"/>
                    </a:solidFill>
                  </a:rPr>
                  <a:t>a</a:t>
                </a:r>
                <a:r>
                  <a:rPr lang="it-IT" sz="1600" baseline="-25000" dirty="0" err="1" smtClean="0">
                    <a:solidFill>
                      <a:schemeClr val="tx1"/>
                    </a:solidFill>
                  </a:rPr>
                  <a:t>m</a:t>
                </a:r>
                <a:r>
                  <a:rPr lang="it-IT" sz="1600" baseline="-25000" dirty="0" smtClean="0">
                    <a:solidFill>
                      <a:schemeClr val="tx1"/>
                    </a:solidFill>
                  </a:rPr>
                  <a:t> 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= </a:t>
                </a:r>
                <a:r>
                  <a:rPr lang="it-IT" sz="1600" dirty="0" err="1" smtClean="0">
                    <a:solidFill>
                      <a:schemeClr val="tx1"/>
                    </a:solidFill>
                  </a:rPr>
                  <a:t>M</a:t>
                </a:r>
                <a:r>
                  <a:rPr lang="it-IT" sz="1600" baseline="-25000" dirty="0" err="1" smtClean="0">
                    <a:solidFill>
                      <a:schemeClr val="tx1"/>
                    </a:solidFill>
                  </a:rPr>
                  <a:t>k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sz="160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≤</m:t>
                    </m:r>
                  </m:oMath>
                </a14:m>
                <a:r>
                  <a:rPr lang="it-IT" sz="1600" dirty="0" smtClean="0">
                    <a:solidFill>
                      <a:schemeClr val="tx1"/>
                    </a:solidFill>
                  </a:rPr>
                  <a:t> </a:t>
                </a:r>
                <a:r>
                  <a:rPr lang="it-IT" sz="1600" dirty="0" err="1" smtClean="0">
                    <a:solidFill>
                      <a:schemeClr val="tx1"/>
                    </a:solidFill>
                  </a:rPr>
                  <a:t>M</a:t>
                </a:r>
                <a:r>
                  <a:rPr lang="it-IT" sz="1600" baseline="-25000" dirty="0" err="1" smtClean="0">
                    <a:solidFill>
                      <a:schemeClr val="tx1"/>
                    </a:solidFill>
                  </a:rPr>
                  <a:t>h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 , 							           e poiché </a:t>
                </a:r>
                <a:r>
                  <a:rPr lang="it-IT" sz="1600" dirty="0" err="1" smtClean="0">
                    <a:solidFill>
                      <a:schemeClr val="tx1"/>
                    </a:solidFill>
                  </a:rPr>
                  <a:t>r</a:t>
                </a:r>
                <a:r>
                  <a:rPr lang="it-IT" sz="1600" baseline="-25000" dirty="0" err="1" smtClean="0">
                    <a:solidFill>
                      <a:schemeClr val="tx1"/>
                    </a:solidFill>
                  </a:rPr>
                  <a:t>h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 è single </a:t>
                </a:r>
                <a:r>
                  <a:rPr lang="it-IT" sz="1600" dirty="0" err="1" smtClean="0">
                    <a:solidFill>
                      <a:schemeClr val="tx1"/>
                    </a:solidFill>
                  </a:rPr>
                  <a:t>peaked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 allora </a:t>
                </a:r>
                <a:r>
                  <a:rPr lang="it-IT" sz="1600" dirty="0" err="1" smtClean="0">
                    <a:solidFill>
                      <a:schemeClr val="tx1"/>
                    </a:solidFill>
                  </a:rPr>
                  <a:t>r</a:t>
                </a:r>
                <a:r>
                  <a:rPr lang="it-IT" sz="1600" baseline="-25000" dirty="0" err="1" smtClean="0">
                    <a:solidFill>
                      <a:schemeClr val="tx1"/>
                    </a:solidFill>
                  </a:rPr>
                  <a:t>h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(</a:t>
                </a:r>
                <a:r>
                  <a:rPr lang="it-IT" sz="1600" dirty="0" err="1" smtClean="0">
                    <a:solidFill>
                      <a:schemeClr val="tx1"/>
                    </a:solidFill>
                  </a:rPr>
                  <a:t>a</a:t>
                </a:r>
                <a:r>
                  <a:rPr lang="it-IT" sz="1600" baseline="-25000" dirty="0" err="1" smtClean="0">
                    <a:solidFill>
                      <a:schemeClr val="tx1"/>
                    </a:solidFill>
                  </a:rPr>
                  <a:t>m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) </a:t>
                </a:r>
                <a:r>
                  <a:rPr lang="it-IT" sz="1600" dirty="0">
                    <a:solidFill>
                      <a:schemeClr val="tx1"/>
                    </a:solidFill>
                  </a:rPr>
                  <a:t>&gt; </a:t>
                </a:r>
                <a:r>
                  <a:rPr lang="it-IT" sz="1600" dirty="0" err="1" smtClean="0">
                    <a:solidFill>
                      <a:schemeClr val="tx1"/>
                    </a:solidFill>
                  </a:rPr>
                  <a:t>r</a:t>
                </a:r>
                <a:r>
                  <a:rPr lang="it-IT" sz="1600" baseline="-25000" dirty="0" err="1" smtClean="0">
                    <a:solidFill>
                      <a:schemeClr val="tx1"/>
                    </a:solidFill>
                  </a:rPr>
                  <a:t>h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(</a:t>
                </a:r>
                <a:r>
                  <a:rPr lang="it-IT" sz="1600" dirty="0" err="1" smtClean="0">
                    <a:solidFill>
                      <a:schemeClr val="tx1"/>
                    </a:solidFill>
                  </a:rPr>
                  <a:t>a</a:t>
                </a:r>
                <a:r>
                  <a:rPr lang="it-IT" sz="1600" baseline="-25000" dirty="0" err="1" smtClean="0">
                    <a:solidFill>
                      <a:schemeClr val="tx1"/>
                    </a:solidFill>
                  </a:rPr>
                  <a:t>t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) 				      (nell’esempio in figura, k = rosa, m = 4, t = 2 e h = verde, 					    dove abbiamo assunto blu = 1, rosa = 2 e verde = 3)</a:t>
                </a:r>
              </a:p>
              <a:p>
                <a:pPr lvl="2"/>
                <a:r>
                  <a:rPr lang="it-IT" sz="1600" dirty="0" smtClean="0">
                    <a:solidFill>
                      <a:schemeClr val="tx1"/>
                    </a:solidFill>
                  </a:rPr>
                  <a:t>allora, { h </a:t>
                </a:r>
                <a14:m>
                  <m:oMath xmlns:m="http://schemas.openxmlformats.org/officeDocument/2006/math">
                    <m:r>
                      <a:rPr lang="it-IT" sz="160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</m:oMath>
                </a14:m>
                <a:r>
                  <a:rPr lang="it-IT" sz="1600" dirty="0" smtClean="0">
                    <a:solidFill>
                      <a:schemeClr val="tx1"/>
                    </a:solidFill>
                  </a:rPr>
                  <a:t> [2k+1]: </a:t>
                </a:r>
                <a:r>
                  <a:rPr lang="it-IT" sz="1600" dirty="0" err="1" smtClean="0">
                    <a:solidFill>
                      <a:schemeClr val="tx1"/>
                    </a:solidFill>
                  </a:rPr>
                  <a:t>r</a:t>
                </a:r>
                <a:r>
                  <a:rPr lang="it-IT" sz="1600" baseline="-25000" dirty="0" err="1" smtClean="0">
                    <a:solidFill>
                      <a:schemeClr val="tx1"/>
                    </a:solidFill>
                  </a:rPr>
                  <a:t>h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(</a:t>
                </a:r>
                <a:r>
                  <a:rPr lang="it-IT" sz="1600" dirty="0" err="1" smtClean="0">
                    <a:solidFill>
                      <a:schemeClr val="tx1"/>
                    </a:solidFill>
                  </a:rPr>
                  <a:t>a</a:t>
                </a:r>
                <a:r>
                  <a:rPr lang="it-IT" sz="1600" baseline="-25000" dirty="0" err="1" smtClean="0">
                    <a:solidFill>
                      <a:schemeClr val="tx1"/>
                    </a:solidFill>
                  </a:rPr>
                  <a:t>t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) </a:t>
                </a:r>
                <a:r>
                  <a:rPr lang="it-IT" sz="1600" dirty="0">
                    <a:solidFill>
                      <a:schemeClr val="tx1"/>
                    </a:solidFill>
                  </a:rPr>
                  <a:t>&gt; </a:t>
                </a:r>
                <a:r>
                  <a:rPr lang="it-IT" sz="1600" dirty="0" err="1" smtClean="0">
                    <a:solidFill>
                      <a:schemeClr val="tx1"/>
                    </a:solidFill>
                  </a:rPr>
                  <a:t>r</a:t>
                </a:r>
                <a:r>
                  <a:rPr lang="it-IT" sz="1600" baseline="-25000" dirty="0" err="1" smtClean="0">
                    <a:solidFill>
                      <a:schemeClr val="tx1"/>
                    </a:solidFill>
                  </a:rPr>
                  <a:t>h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(</a:t>
                </a:r>
                <a:r>
                  <a:rPr lang="it-IT" sz="1600" dirty="0" err="1" smtClean="0">
                    <a:solidFill>
                      <a:schemeClr val="tx1"/>
                    </a:solidFill>
                  </a:rPr>
                  <a:t>a</a:t>
                </a:r>
                <a:r>
                  <a:rPr lang="it-IT" sz="1600" baseline="-25000" dirty="0" err="1" smtClean="0">
                    <a:solidFill>
                      <a:schemeClr val="tx1"/>
                    </a:solidFill>
                  </a:rPr>
                  <a:t>m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) } </a:t>
                </a:r>
                <a14:m>
                  <m:oMath xmlns:m="http://schemas.openxmlformats.org/officeDocument/2006/math">
                    <m:r>
                      <a:rPr lang="it-IT" sz="160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⊆</m:t>
                    </m:r>
                  </m:oMath>
                </a14:m>
                <a:r>
                  <a:rPr lang="it-IT" sz="1600" dirty="0" smtClean="0">
                    <a:solidFill>
                      <a:schemeClr val="tx1"/>
                    </a:solidFill>
                  </a:rPr>
                  <a:t> </a:t>
                </a:r>
                <a:r>
                  <a:rPr lang="it-IT" sz="1600" dirty="0">
                    <a:solidFill>
                      <a:schemeClr val="tx1"/>
                    </a:solidFill>
                  </a:rPr>
                  <a:t>{ h </a:t>
                </a:r>
                <a14:m>
                  <m:oMath xmlns:m="http://schemas.openxmlformats.org/officeDocument/2006/math">
                    <m:r>
                      <a:rPr lang="it-IT" sz="16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</m:oMath>
                </a14:m>
                <a:r>
                  <a:rPr lang="it-IT" sz="1600" dirty="0">
                    <a:solidFill>
                      <a:schemeClr val="tx1"/>
                    </a:solidFill>
                  </a:rPr>
                  <a:t> [2k+1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]: h &lt; k }</a:t>
                </a:r>
              </a:p>
              <a:p>
                <a:pPr lvl="2"/>
                <a:r>
                  <a:rPr lang="it-IT" sz="1600" dirty="0" smtClean="0">
                    <a:solidFill>
                      <a:schemeClr val="tx1"/>
                    </a:solidFill>
                  </a:rPr>
                  <a:t>e quindi |{ </a:t>
                </a:r>
                <a:r>
                  <a:rPr lang="it-IT" sz="1600" dirty="0">
                    <a:solidFill>
                      <a:schemeClr val="tx1"/>
                    </a:solidFill>
                  </a:rPr>
                  <a:t>h </a:t>
                </a:r>
                <a14:m>
                  <m:oMath xmlns:m="http://schemas.openxmlformats.org/officeDocument/2006/math">
                    <m:r>
                      <a:rPr lang="it-IT" sz="16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</m:oMath>
                </a14:m>
                <a:r>
                  <a:rPr lang="it-IT" sz="1600" dirty="0">
                    <a:solidFill>
                      <a:schemeClr val="tx1"/>
                    </a:solidFill>
                  </a:rPr>
                  <a:t> [2k+1]: </a:t>
                </a:r>
                <a:r>
                  <a:rPr lang="it-IT" sz="1600" dirty="0" err="1">
                    <a:solidFill>
                      <a:schemeClr val="tx1"/>
                    </a:solidFill>
                  </a:rPr>
                  <a:t>r</a:t>
                </a:r>
                <a:r>
                  <a:rPr lang="it-IT" sz="1600" baseline="-25000" dirty="0" err="1">
                    <a:solidFill>
                      <a:schemeClr val="tx1"/>
                    </a:solidFill>
                  </a:rPr>
                  <a:t>h</a:t>
                </a:r>
                <a:r>
                  <a:rPr lang="it-IT" sz="1600" dirty="0">
                    <a:solidFill>
                      <a:schemeClr val="tx1"/>
                    </a:solidFill>
                  </a:rPr>
                  <a:t>(</a:t>
                </a:r>
                <a:r>
                  <a:rPr lang="it-IT" sz="1600" dirty="0" err="1">
                    <a:solidFill>
                      <a:schemeClr val="tx1"/>
                    </a:solidFill>
                  </a:rPr>
                  <a:t>a</a:t>
                </a:r>
                <a:r>
                  <a:rPr lang="it-IT" sz="1600" baseline="-25000" dirty="0" err="1">
                    <a:solidFill>
                      <a:schemeClr val="tx1"/>
                    </a:solidFill>
                  </a:rPr>
                  <a:t>t</a:t>
                </a:r>
                <a:r>
                  <a:rPr lang="it-IT" sz="1600" dirty="0">
                    <a:solidFill>
                      <a:schemeClr val="tx1"/>
                    </a:solidFill>
                  </a:rPr>
                  <a:t>) &gt; </a:t>
                </a:r>
                <a:r>
                  <a:rPr lang="it-IT" sz="1600" dirty="0" err="1">
                    <a:solidFill>
                      <a:schemeClr val="tx1"/>
                    </a:solidFill>
                  </a:rPr>
                  <a:t>r</a:t>
                </a:r>
                <a:r>
                  <a:rPr lang="it-IT" sz="1600" baseline="-25000" dirty="0" err="1">
                    <a:solidFill>
                      <a:schemeClr val="tx1"/>
                    </a:solidFill>
                  </a:rPr>
                  <a:t>h</a:t>
                </a:r>
                <a:r>
                  <a:rPr lang="it-IT" sz="1600" dirty="0">
                    <a:solidFill>
                      <a:schemeClr val="tx1"/>
                    </a:solidFill>
                  </a:rPr>
                  <a:t>(</a:t>
                </a:r>
                <a:r>
                  <a:rPr lang="it-IT" sz="1600" dirty="0" err="1">
                    <a:solidFill>
                      <a:schemeClr val="tx1"/>
                    </a:solidFill>
                  </a:rPr>
                  <a:t>a</a:t>
                </a:r>
                <a:r>
                  <a:rPr lang="it-IT" sz="1600" baseline="-25000" dirty="0" err="1">
                    <a:solidFill>
                      <a:schemeClr val="tx1"/>
                    </a:solidFill>
                  </a:rPr>
                  <a:t>m</a:t>
                </a:r>
                <a:r>
                  <a:rPr lang="it-IT" sz="1600" dirty="0">
                    <a:solidFill>
                      <a:schemeClr val="tx1"/>
                    </a:solidFill>
                  </a:rPr>
                  <a:t>) 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}| </a:t>
                </a:r>
                <a14:m>
                  <m:oMath xmlns:m="http://schemas.openxmlformats.org/officeDocument/2006/math">
                    <m:r>
                      <a:rPr lang="it-IT" sz="160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≤</m:t>
                    </m:r>
                  </m:oMath>
                </a14:m>
                <a:r>
                  <a:rPr lang="it-IT" sz="1600" dirty="0" smtClean="0">
                    <a:solidFill>
                      <a:schemeClr val="tx1"/>
                    </a:solidFill>
                  </a:rPr>
                  <a:t> (2k – 1) – k = k – 1 </a:t>
                </a:r>
              </a:p>
              <a:p>
                <a:pPr lvl="2"/>
                <a:r>
                  <a:rPr lang="it-IT" sz="1600" dirty="0" smtClean="0">
                    <a:solidFill>
                      <a:schemeClr val="tx1"/>
                    </a:solidFill>
                  </a:rPr>
                  <a:t>cioè, </a:t>
                </a:r>
                <a:r>
                  <a:rPr lang="it-IT" sz="1600" dirty="0">
                    <a:solidFill>
                      <a:schemeClr val="tx1"/>
                    </a:solidFill>
                  </a:rPr>
                  <a:t>|{ h </a:t>
                </a:r>
                <a14:m>
                  <m:oMath xmlns:m="http://schemas.openxmlformats.org/officeDocument/2006/math">
                    <m:r>
                      <a:rPr lang="it-IT" sz="16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</m:oMath>
                </a14:m>
                <a:r>
                  <a:rPr lang="it-IT" sz="1600" dirty="0">
                    <a:solidFill>
                      <a:schemeClr val="tx1"/>
                    </a:solidFill>
                  </a:rPr>
                  <a:t> [2k+1]: </a:t>
                </a:r>
                <a:r>
                  <a:rPr lang="it-IT" sz="1600" dirty="0" err="1" smtClean="0">
                    <a:solidFill>
                      <a:schemeClr val="tx1"/>
                    </a:solidFill>
                  </a:rPr>
                  <a:t>r</a:t>
                </a:r>
                <a:r>
                  <a:rPr lang="it-IT" sz="1600" baseline="-25000" dirty="0" err="1" smtClean="0">
                    <a:solidFill>
                      <a:schemeClr val="tx1"/>
                    </a:solidFill>
                  </a:rPr>
                  <a:t>h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(</a:t>
                </a:r>
                <a:r>
                  <a:rPr lang="it-IT" sz="1600" dirty="0" err="1" smtClean="0">
                    <a:solidFill>
                      <a:schemeClr val="tx1"/>
                    </a:solidFill>
                  </a:rPr>
                  <a:t>M</a:t>
                </a:r>
                <a:r>
                  <a:rPr lang="it-IT" sz="1600" baseline="-25000" dirty="0" err="1">
                    <a:solidFill>
                      <a:schemeClr val="tx1"/>
                    </a:solidFill>
                  </a:rPr>
                  <a:t>k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) </a:t>
                </a:r>
                <a:r>
                  <a:rPr lang="it-IT" sz="1600" dirty="0">
                    <a:solidFill>
                      <a:schemeClr val="tx1"/>
                    </a:solidFill>
                  </a:rPr>
                  <a:t>&gt; </a:t>
                </a:r>
                <a:r>
                  <a:rPr lang="it-IT" sz="1600" dirty="0" err="1" smtClean="0">
                    <a:solidFill>
                      <a:schemeClr val="tx1"/>
                    </a:solidFill>
                  </a:rPr>
                  <a:t>r</a:t>
                </a:r>
                <a:r>
                  <a:rPr lang="it-IT" sz="1600" baseline="-25000" dirty="0" err="1" smtClean="0">
                    <a:solidFill>
                      <a:schemeClr val="tx1"/>
                    </a:solidFill>
                  </a:rPr>
                  <a:t>h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(y) </a:t>
                </a:r>
                <a:r>
                  <a:rPr lang="it-IT" sz="1600" dirty="0">
                    <a:solidFill>
                      <a:schemeClr val="tx1"/>
                    </a:solidFill>
                  </a:rPr>
                  <a:t>}| 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&gt; </a:t>
                </a:r>
                <a:r>
                  <a:rPr lang="it-IT" sz="1600" dirty="0">
                    <a:solidFill>
                      <a:schemeClr val="tx1"/>
                    </a:solidFill>
                  </a:rPr>
                  <a:t>|{ h </a:t>
                </a:r>
                <a14:m>
                  <m:oMath xmlns:m="http://schemas.openxmlformats.org/officeDocument/2006/math">
                    <m:r>
                      <a:rPr lang="it-IT" sz="16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</m:oMath>
                </a14:m>
                <a:r>
                  <a:rPr lang="it-IT" sz="1600" dirty="0">
                    <a:solidFill>
                      <a:schemeClr val="tx1"/>
                    </a:solidFill>
                  </a:rPr>
                  <a:t> [2k+1]: </a:t>
                </a:r>
                <a:r>
                  <a:rPr lang="it-IT" sz="1600" dirty="0" err="1" smtClean="0">
                    <a:solidFill>
                      <a:schemeClr val="tx1"/>
                    </a:solidFill>
                  </a:rPr>
                  <a:t>r</a:t>
                </a:r>
                <a:r>
                  <a:rPr lang="it-IT" sz="1600" baseline="-25000" dirty="0" err="1" smtClean="0">
                    <a:solidFill>
                      <a:schemeClr val="tx1"/>
                    </a:solidFill>
                  </a:rPr>
                  <a:t>h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(y) </a:t>
                </a:r>
                <a:r>
                  <a:rPr lang="it-IT" sz="1600" dirty="0">
                    <a:solidFill>
                      <a:schemeClr val="tx1"/>
                    </a:solidFill>
                  </a:rPr>
                  <a:t>&gt; </a:t>
                </a:r>
                <a:r>
                  <a:rPr lang="it-IT" sz="1600" dirty="0" err="1" smtClean="0">
                    <a:solidFill>
                      <a:schemeClr val="tx1"/>
                    </a:solidFill>
                  </a:rPr>
                  <a:t>r</a:t>
                </a:r>
                <a:r>
                  <a:rPr lang="it-IT" sz="1600" baseline="-25000" dirty="0" err="1" smtClean="0">
                    <a:solidFill>
                      <a:schemeClr val="tx1"/>
                    </a:solidFill>
                  </a:rPr>
                  <a:t>h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(</a:t>
                </a:r>
                <a:r>
                  <a:rPr lang="it-IT" sz="1600" dirty="0" err="1" smtClean="0">
                    <a:solidFill>
                      <a:schemeClr val="tx1"/>
                    </a:solidFill>
                  </a:rPr>
                  <a:t>M</a:t>
                </a:r>
                <a:r>
                  <a:rPr lang="it-IT" sz="1600" baseline="-25000" dirty="0" err="1" smtClean="0">
                    <a:solidFill>
                      <a:schemeClr val="tx1"/>
                    </a:solidFill>
                  </a:rPr>
                  <a:t>k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) </a:t>
                </a:r>
                <a:r>
                  <a:rPr lang="it-IT" sz="1600" dirty="0">
                    <a:solidFill>
                      <a:schemeClr val="tx1"/>
                    </a:solidFill>
                  </a:rPr>
                  <a:t>}| </a:t>
                </a:r>
                <a:endParaRPr lang="it-IT" sz="1600" dirty="0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Segnaposto contenut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15256" y="1129729"/>
                <a:ext cx="9140315" cy="5377397"/>
              </a:xfrm>
              <a:blipFill rotWithShape="0">
                <a:blip r:embed="rId2"/>
                <a:stretch>
                  <a:fillRect l="-467" t="-56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sellaDiTesto 3"/>
              <p:cNvSpPr txBox="1"/>
              <p:nvPr/>
            </p:nvSpPr>
            <p:spPr>
              <a:xfrm>
                <a:off x="-1010093" y="-978195"/>
                <a:ext cx="3814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𝜌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4" name="CasellaDiTesto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010093" y="-978195"/>
                <a:ext cx="381450" cy="369332"/>
              </a:xfrm>
              <a:prstGeom prst="rect">
                <a:avLst/>
              </a:prstGeom>
              <a:blipFill rotWithShape="0">
                <a:blip r:embed="rId3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magin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09" t="20951" r="56960" b="26533"/>
          <a:stretch/>
        </p:blipFill>
        <p:spPr>
          <a:xfrm>
            <a:off x="8978043" y="2810829"/>
            <a:ext cx="2777920" cy="2388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64131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113423" y="155499"/>
            <a:ext cx="8911687" cy="669431"/>
          </a:xfrm>
        </p:spPr>
        <p:txBody>
          <a:bodyPr/>
          <a:lstStyle/>
          <a:p>
            <a:r>
              <a:rPr lang="it-IT" dirty="0" smtClean="0"/>
              <a:t>Il teorema del votante mediano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/>
              <p:cNvSpPr>
                <a:spLocks noGrp="1"/>
              </p:cNvSpPr>
              <p:nvPr>
                <p:ph idx="1"/>
              </p:nvPr>
            </p:nvSpPr>
            <p:spPr>
              <a:xfrm>
                <a:off x="2215256" y="1129729"/>
                <a:ext cx="9140315" cy="5377397"/>
              </a:xfrm>
            </p:spPr>
            <p:txBody>
              <a:bodyPr>
                <a:normAutofit/>
              </a:bodyPr>
              <a:lstStyle/>
              <a:p>
                <a:r>
                  <a:rPr lang="it-IT" b="1" dirty="0" smtClean="0">
                    <a:solidFill>
                      <a:schemeClr val="tx1"/>
                    </a:solidFill>
                  </a:rPr>
                  <a:t>Teorema del votante mediano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. Sia A </a:t>
                </a:r>
                <a:r>
                  <a:rPr lang="it-IT" dirty="0">
                    <a:solidFill>
                      <a:schemeClr val="tx1"/>
                    </a:solidFill>
                  </a:rPr>
                  <a:t>= {a</a:t>
                </a:r>
                <a:r>
                  <a:rPr lang="it-IT" baseline="-25000" dirty="0">
                    <a:solidFill>
                      <a:schemeClr val="tx1"/>
                    </a:solidFill>
                  </a:rPr>
                  <a:t>1</a:t>
                </a:r>
                <a:r>
                  <a:rPr lang="it-IT" dirty="0">
                    <a:solidFill>
                      <a:schemeClr val="tx1"/>
                    </a:solidFill>
                  </a:rPr>
                  <a:t> , a</a:t>
                </a:r>
                <a:r>
                  <a:rPr lang="it-IT" baseline="-25000" dirty="0">
                    <a:solidFill>
                      <a:schemeClr val="tx1"/>
                    </a:solidFill>
                  </a:rPr>
                  <a:t>2</a:t>
                </a:r>
                <a:r>
                  <a:rPr lang="it-IT" dirty="0">
                    <a:solidFill>
                      <a:schemeClr val="tx1"/>
                    </a:solidFill>
                  </a:rPr>
                  <a:t> , ... , a</a:t>
                </a:r>
                <a:r>
                  <a:rPr lang="it-IT" baseline="-25000" dirty="0">
                    <a:solidFill>
                      <a:schemeClr val="tx1"/>
                    </a:solidFill>
                  </a:rPr>
                  <a:t>n</a:t>
                </a:r>
                <a:r>
                  <a:rPr lang="it-IT" dirty="0">
                    <a:solidFill>
                      <a:schemeClr val="tx1"/>
                    </a:solidFill>
                  </a:rPr>
                  <a:t> }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un </a:t>
                </a:r>
                <a:r>
                  <a:rPr lang="it-IT" dirty="0">
                    <a:solidFill>
                      <a:schemeClr val="tx1"/>
                    </a:solidFill>
                  </a:rPr>
                  <a:t>insieme di alternative tali che a</a:t>
                </a:r>
                <a:r>
                  <a:rPr lang="it-IT" baseline="-25000" dirty="0">
                    <a:solidFill>
                      <a:schemeClr val="tx1"/>
                    </a:solidFill>
                  </a:rPr>
                  <a:t>1</a:t>
                </a:r>
                <a:r>
                  <a:rPr lang="it-IT" dirty="0">
                    <a:solidFill>
                      <a:schemeClr val="tx1"/>
                    </a:solidFill>
                  </a:rPr>
                  <a:t> &lt; a</a:t>
                </a:r>
                <a:r>
                  <a:rPr lang="it-IT" baseline="-25000" dirty="0">
                    <a:solidFill>
                      <a:schemeClr val="tx1"/>
                    </a:solidFill>
                  </a:rPr>
                  <a:t>2</a:t>
                </a:r>
                <a:r>
                  <a:rPr lang="it-IT" dirty="0">
                    <a:solidFill>
                      <a:schemeClr val="tx1"/>
                    </a:solidFill>
                  </a:rPr>
                  <a:t> &lt; ... a</a:t>
                </a:r>
                <a:r>
                  <a:rPr lang="it-IT" baseline="-25000" dirty="0">
                    <a:solidFill>
                      <a:schemeClr val="tx1"/>
                    </a:solidFill>
                  </a:rPr>
                  <a:t>n</a:t>
                </a:r>
                <a:r>
                  <a:rPr lang="it-IT" dirty="0">
                    <a:solidFill>
                      <a:schemeClr val="tx1"/>
                    </a:solidFill>
                  </a:rPr>
                  <a:t>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, e sia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P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=〈 r</a:t>
                </a:r>
                <a:r>
                  <a:rPr lang="it-IT" baseline="-25000" dirty="0" smtClean="0">
                    <a:solidFill>
                      <a:schemeClr val="tx1"/>
                    </a:solidFill>
                  </a:rPr>
                  <a:t>1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, r</a:t>
                </a:r>
                <a:r>
                  <a:rPr lang="it-IT" baseline="-25000" dirty="0" smtClean="0">
                    <a:solidFill>
                      <a:schemeClr val="tx1"/>
                    </a:solidFill>
                  </a:rPr>
                  <a:t>2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, ... , r</a:t>
                </a:r>
                <a:r>
                  <a:rPr lang="it-IT" baseline="-25000" dirty="0" smtClean="0">
                    <a:solidFill>
                      <a:schemeClr val="tx1"/>
                    </a:solidFill>
                  </a:rPr>
                  <a:t>2k-1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〉un profilo per A nel quale ogni ranking è single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peaked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e tale che M</a:t>
                </a:r>
                <a:r>
                  <a:rPr lang="it-IT" baseline="-25000" dirty="0" smtClean="0">
                    <a:solidFill>
                      <a:schemeClr val="tx1"/>
                    </a:solidFill>
                  </a:rPr>
                  <a:t>1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≤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M</a:t>
                </a:r>
                <a:r>
                  <a:rPr lang="it-IT" baseline="-25000" dirty="0">
                    <a:solidFill>
                      <a:schemeClr val="tx1"/>
                    </a:solidFill>
                  </a:rPr>
                  <a:t>2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≤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 ...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≤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M</a:t>
                </a:r>
                <a:r>
                  <a:rPr lang="it-IT" baseline="-25000" dirty="0" smtClean="0">
                    <a:solidFill>
                      <a:schemeClr val="tx1"/>
                    </a:solidFill>
                  </a:rPr>
                  <a:t>2k – 1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, allora, per ogni y </a:t>
                </a:r>
                <a14:m>
                  <m:oMath xmlns:m="http://schemas.openxmlformats.org/officeDocument/2006/math">
                    <m:r>
                      <a:rPr lang="it-IT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</m:oMath>
                </a14:m>
                <a:r>
                  <a:rPr lang="it-IT" dirty="0" smtClean="0">
                    <a:solidFill>
                      <a:schemeClr val="tx1"/>
                    </a:solidFill>
                  </a:rPr>
                  <a:t> A – {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M</a:t>
                </a:r>
                <a:r>
                  <a:rPr lang="it-IT" baseline="-25000" dirty="0" err="1" smtClean="0">
                    <a:solidFill>
                      <a:schemeClr val="tx1"/>
                    </a:solidFill>
                  </a:rPr>
                  <a:t>k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} </a:t>
                </a:r>
                <a:r>
                  <a:rPr lang="it-IT" sz="800" dirty="0" smtClean="0">
                    <a:solidFill>
                      <a:schemeClr val="tx1"/>
                    </a:solidFill>
                  </a:rPr>
                  <a:t>																		</a:t>
                </a:r>
                <a:r>
                  <a:rPr lang="it-IT" sz="800" dirty="0">
                    <a:solidFill>
                      <a:schemeClr val="tx1"/>
                    </a:solidFill>
                  </a:rPr>
                  <a:t>	</a:t>
                </a:r>
                <a:r>
                  <a:rPr lang="it-IT" sz="800" dirty="0" smtClean="0">
                    <a:solidFill>
                      <a:schemeClr val="tx1"/>
                    </a:solidFill>
                  </a:rPr>
                  <a:t>																	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|{ h :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𝜌</m:t>
                    </m:r>
                  </m:oMath>
                </a14:m>
                <a:r>
                  <a:rPr lang="it-IT" baseline="-25000" dirty="0" smtClean="0">
                    <a:solidFill>
                      <a:schemeClr val="tx1"/>
                    </a:solidFill>
                  </a:rPr>
                  <a:t>h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(M</a:t>
                </a:r>
                <a:r>
                  <a:rPr lang="it-IT" baseline="-25000" dirty="0" smtClean="0">
                    <a:solidFill>
                      <a:schemeClr val="tx1"/>
                    </a:solidFill>
                  </a:rPr>
                  <a:t>k </a:t>
                </a:r>
                <a:r>
                  <a:rPr lang="it-IT" dirty="0">
                    <a:solidFill>
                      <a:schemeClr val="tx1"/>
                    </a:solidFill>
                  </a:rPr>
                  <a:t>)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&gt;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𝜌</m:t>
                    </m:r>
                  </m:oMath>
                </a14:m>
                <a:r>
                  <a:rPr lang="it-IT" baseline="-25000" dirty="0" smtClean="0">
                    <a:solidFill>
                      <a:schemeClr val="tx1"/>
                    </a:solidFill>
                  </a:rPr>
                  <a:t>h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(y) }| &gt; </a:t>
                </a:r>
                <a:r>
                  <a:rPr lang="it-IT" dirty="0">
                    <a:solidFill>
                      <a:schemeClr val="tx1"/>
                    </a:solidFill>
                  </a:rPr>
                  <a:t>|{ h :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𝜌</m:t>
                    </m:r>
                  </m:oMath>
                </a14:m>
                <a:r>
                  <a:rPr lang="it-IT" baseline="-25000" dirty="0" smtClean="0">
                    <a:solidFill>
                      <a:schemeClr val="tx1"/>
                    </a:solidFill>
                  </a:rPr>
                  <a:t>h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(y) </a:t>
                </a:r>
                <a:r>
                  <a:rPr lang="it-IT" dirty="0">
                    <a:solidFill>
                      <a:schemeClr val="tx1"/>
                    </a:solidFill>
                  </a:rPr>
                  <a:t>&gt;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𝜌</m:t>
                    </m:r>
                  </m:oMath>
                </a14:m>
                <a:r>
                  <a:rPr lang="it-IT" baseline="-25000" dirty="0" smtClean="0">
                    <a:solidFill>
                      <a:schemeClr val="tx1"/>
                    </a:solidFill>
                  </a:rPr>
                  <a:t>h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(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M</a:t>
                </a:r>
                <a:r>
                  <a:rPr lang="it-IT" baseline="-25000" dirty="0" err="1" smtClean="0">
                    <a:solidFill>
                      <a:schemeClr val="tx1"/>
                    </a:solidFill>
                  </a:rPr>
                  <a:t>k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) }|</a:t>
                </a:r>
              </a:p>
              <a:p>
                <a:pPr lvl="6"/>
                <a:endParaRPr lang="it-IT" sz="800" dirty="0">
                  <a:solidFill>
                    <a:schemeClr val="tx1"/>
                  </a:solidFill>
                </a:endParaRPr>
              </a:p>
              <a:p>
                <a:r>
                  <a:rPr lang="it-IT" dirty="0" smtClean="0">
                    <a:solidFill>
                      <a:schemeClr val="tx1"/>
                    </a:solidFill>
                  </a:rPr>
                  <a:t>Dimostrazione. Sia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M</a:t>
                </a:r>
                <a:r>
                  <a:rPr lang="it-IT" baseline="-25000" dirty="0" err="1" smtClean="0">
                    <a:solidFill>
                      <a:schemeClr val="tx1"/>
                    </a:solidFill>
                  </a:rPr>
                  <a:t>k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=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a</a:t>
                </a:r>
                <a:r>
                  <a:rPr lang="it-IT" baseline="-25000" dirty="0" err="1" smtClean="0">
                    <a:solidFill>
                      <a:schemeClr val="tx1"/>
                    </a:solidFill>
                  </a:rPr>
                  <a:t>m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, ossia </a:t>
                </a:r>
                <a14:m>
                  <m:oMath xmlns:m="http://schemas.openxmlformats.org/officeDocument/2006/math">
                    <m:r>
                      <a:rPr lang="it-IT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𝜌</m:t>
                    </m:r>
                  </m:oMath>
                </a14:m>
                <a:r>
                  <a:rPr lang="it-IT" baseline="-25000" dirty="0" smtClean="0">
                    <a:solidFill>
                      <a:schemeClr val="tx1"/>
                    </a:solidFill>
                  </a:rPr>
                  <a:t>h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(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a</a:t>
                </a:r>
                <a:r>
                  <a:rPr lang="it-IT" baseline="-25000" dirty="0" err="1" smtClean="0">
                    <a:solidFill>
                      <a:schemeClr val="tx1"/>
                    </a:solidFill>
                  </a:rPr>
                  <a:t>m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) =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n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– 1. Allora</a:t>
                </a:r>
              </a:p>
              <a:p>
                <a:pPr lvl="1"/>
                <a:r>
                  <a:rPr lang="it-IT" dirty="0" smtClean="0">
                    <a:solidFill>
                      <a:schemeClr val="tx1"/>
                    </a:solidFill>
                  </a:rPr>
                  <a:t>1) per ogni alternativa y =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a</a:t>
                </a:r>
                <a:r>
                  <a:rPr lang="it-IT" baseline="-25000" dirty="0" err="1" smtClean="0">
                    <a:solidFill>
                      <a:schemeClr val="tx1"/>
                    </a:solidFill>
                  </a:rPr>
                  <a:t>t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con t &gt; m: </a:t>
                </a:r>
              </a:p>
              <a:p>
                <a:pPr lvl="2"/>
                <a:r>
                  <a:rPr lang="it-IT" sz="1600" dirty="0" smtClean="0">
                    <a:solidFill>
                      <a:schemeClr val="tx1"/>
                    </a:solidFill>
                  </a:rPr>
                  <a:t>|{ </a:t>
                </a:r>
                <a:r>
                  <a:rPr lang="it-IT" sz="1600" dirty="0">
                    <a:solidFill>
                      <a:schemeClr val="tx1"/>
                    </a:solidFill>
                  </a:rPr>
                  <a:t>h </a:t>
                </a:r>
                <a14:m>
                  <m:oMath xmlns:m="http://schemas.openxmlformats.org/officeDocument/2006/math">
                    <m:r>
                      <a:rPr lang="it-IT" sz="16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</m:oMath>
                </a14:m>
                <a:r>
                  <a:rPr lang="it-IT" sz="1600" dirty="0">
                    <a:solidFill>
                      <a:schemeClr val="tx1"/>
                    </a:solidFill>
                  </a:rPr>
                  <a:t> [2k+1]: </a:t>
                </a:r>
                <a:r>
                  <a:rPr lang="it-IT" sz="1600" dirty="0" err="1" smtClean="0">
                    <a:solidFill>
                      <a:schemeClr val="tx1"/>
                    </a:solidFill>
                  </a:rPr>
                  <a:t>r</a:t>
                </a:r>
                <a:r>
                  <a:rPr lang="it-IT" sz="1600" baseline="-25000" dirty="0" err="1" smtClean="0">
                    <a:solidFill>
                      <a:schemeClr val="tx1"/>
                    </a:solidFill>
                  </a:rPr>
                  <a:t>h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(</a:t>
                </a:r>
                <a:r>
                  <a:rPr lang="it-IT" sz="1600" dirty="0" err="1" smtClean="0">
                    <a:solidFill>
                      <a:schemeClr val="tx1"/>
                    </a:solidFill>
                  </a:rPr>
                  <a:t>M</a:t>
                </a:r>
                <a:r>
                  <a:rPr lang="it-IT" sz="1600" baseline="-25000" dirty="0" err="1">
                    <a:solidFill>
                      <a:schemeClr val="tx1"/>
                    </a:solidFill>
                  </a:rPr>
                  <a:t>k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) </a:t>
                </a:r>
                <a:r>
                  <a:rPr lang="it-IT" sz="1600" dirty="0">
                    <a:solidFill>
                      <a:schemeClr val="tx1"/>
                    </a:solidFill>
                  </a:rPr>
                  <a:t>&gt; </a:t>
                </a:r>
                <a:r>
                  <a:rPr lang="it-IT" sz="1600" dirty="0" err="1" smtClean="0">
                    <a:solidFill>
                      <a:schemeClr val="tx1"/>
                    </a:solidFill>
                  </a:rPr>
                  <a:t>r</a:t>
                </a:r>
                <a:r>
                  <a:rPr lang="it-IT" sz="1600" baseline="-25000" dirty="0" err="1" smtClean="0">
                    <a:solidFill>
                      <a:schemeClr val="tx1"/>
                    </a:solidFill>
                  </a:rPr>
                  <a:t>h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(y) </a:t>
                </a:r>
                <a:r>
                  <a:rPr lang="it-IT" sz="1600" dirty="0">
                    <a:solidFill>
                      <a:schemeClr val="tx1"/>
                    </a:solidFill>
                  </a:rPr>
                  <a:t>}| 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 &gt; </a:t>
                </a:r>
                <a:r>
                  <a:rPr lang="it-IT" sz="1600" dirty="0">
                    <a:solidFill>
                      <a:schemeClr val="tx1"/>
                    </a:solidFill>
                  </a:rPr>
                  <a:t>|{ h </a:t>
                </a:r>
                <a14:m>
                  <m:oMath xmlns:m="http://schemas.openxmlformats.org/officeDocument/2006/math">
                    <m:r>
                      <a:rPr lang="it-IT" sz="16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</m:oMath>
                </a14:m>
                <a:r>
                  <a:rPr lang="it-IT" sz="1600" dirty="0">
                    <a:solidFill>
                      <a:schemeClr val="tx1"/>
                    </a:solidFill>
                  </a:rPr>
                  <a:t> [2k+1]: </a:t>
                </a:r>
                <a:r>
                  <a:rPr lang="it-IT" sz="1600" dirty="0" err="1" smtClean="0">
                    <a:solidFill>
                      <a:schemeClr val="tx1"/>
                    </a:solidFill>
                  </a:rPr>
                  <a:t>r</a:t>
                </a:r>
                <a:r>
                  <a:rPr lang="it-IT" sz="1600" baseline="-25000" dirty="0" err="1" smtClean="0">
                    <a:solidFill>
                      <a:schemeClr val="tx1"/>
                    </a:solidFill>
                  </a:rPr>
                  <a:t>h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(y) </a:t>
                </a:r>
                <a:r>
                  <a:rPr lang="it-IT" sz="1600" dirty="0">
                    <a:solidFill>
                      <a:schemeClr val="tx1"/>
                    </a:solidFill>
                  </a:rPr>
                  <a:t>&gt; </a:t>
                </a:r>
                <a:r>
                  <a:rPr lang="it-IT" sz="1600" dirty="0" err="1" smtClean="0">
                    <a:solidFill>
                      <a:schemeClr val="tx1"/>
                    </a:solidFill>
                  </a:rPr>
                  <a:t>r</a:t>
                </a:r>
                <a:r>
                  <a:rPr lang="it-IT" sz="1600" baseline="-25000" dirty="0" err="1" smtClean="0">
                    <a:solidFill>
                      <a:schemeClr val="tx1"/>
                    </a:solidFill>
                  </a:rPr>
                  <a:t>h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(</a:t>
                </a:r>
                <a:r>
                  <a:rPr lang="it-IT" sz="1600" dirty="0" err="1" smtClean="0">
                    <a:solidFill>
                      <a:schemeClr val="tx1"/>
                    </a:solidFill>
                  </a:rPr>
                  <a:t>M</a:t>
                </a:r>
                <a:r>
                  <a:rPr lang="it-IT" sz="1600" baseline="-25000" dirty="0" err="1" smtClean="0">
                    <a:solidFill>
                      <a:schemeClr val="tx1"/>
                    </a:solidFill>
                  </a:rPr>
                  <a:t>k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) </a:t>
                </a:r>
                <a:r>
                  <a:rPr lang="it-IT" sz="1600" dirty="0">
                    <a:solidFill>
                      <a:schemeClr val="tx1"/>
                    </a:solidFill>
                  </a:rPr>
                  <a:t>}| </a:t>
                </a:r>
                <a:endParaRPr lang="it-IT" sz="1600" dirty="0" smtClean="0">
                  <a:solidFill>
                    <a:schemeClr val="tx1"/>
                  </a:solidFill>
                </a:endParaRPr>
              </a:p>
              <a:p>
                <a:pPr lvl="1"/>
                <a:r>
                  <a:rPr lang="it-IT" dirty="0">
                    <a:solidFill>
                      <a:schemeClr val="tx1"/>
                    </a:solidFill>
                  </a:rPr>
                  <a:t>2)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per ogni alternativa </a:t>
                </a:r>
                <a:r>
                  <a:rPr lang="it-IT" dirty="0">
                    <a:solidFill>
                      <a:schemeClr val="tx1"/>
                    </a:solidFill>
                  </a:rPr>
                  <a:t>y = </a:t>
                </a:r>
                <a:r>
                  <a:rPr lang="it-IT" dirty="0" err="1">
                    <a:solidFill>
                      <a:schemeClr val="tx1"/>
                    </a:solidFill>
                  </a:rPr>
                  <a:t>a</a:t>
                </a:r>
                <a:r>
                  <a:rPr lang="it-IT" baseline="-25000" dirty="0" err="1">
                    <a:solidFill>
                      <a:schemeClr val="tx1"/>
                    </a:solidFill>
                  </a:rPr>
                  <a:t>t</a:t>
                </a:r>
                <a:r>
                  <a:rPr lang="it-IT" dirty="0">
                    <a:solidFill>
                      <a:schemeClr val="tx1"/>
                    </a:solidFill>
                  </a:rPr>
                  <a:t> con t &lt;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m</a:t>
                </a:r>
              </a:p>
              <a:p>
                <a:pPr lvl="2"/>
                <a:r>
                  <a:rPr lang="it-IT" sz="1600" dirty="0">
                    <a:solidFill>
                      <a:schemeClr val="tx1"/>
                    </a:solidFill>
                  </a:rPr>
                  <a:t>|{ h </a:t>
                </a:r>
                <a14:m>
                  <m:oMath xmlns:m="http://schemas.openxmlformats.org/officeDocument/2006/math">
                    <m:r>
                      <a:rPr lang="it-IT" sz="16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</m:oMath>
                </a14:m>
                <a:r>
                  <a:rPr lang="it-IT" sz="1600" dirty="0">
                    <a:solidFill>
                      <a:schemeClr val="tx1"/>
                    </a:solidFill>
                  </a:rPr>
                  <a:t> [2k+1]: </a:t>
                </a:r>
                <a:r>
                  <a:rPr lang="it-IT" sz="1600" dirty="0" err="1">
                    <a:solidFill>
                      <a:schemeClr val="tx1"/>
                    </a:solidFill>
                  </a:rPr>
                  <a:t>r</a:t>
                </a:r>
                <a:r>
                  <a:rPr lang="it-IT" sz="1600" baseline="-25000" dirty="0" err="1">
                    <a:solidFill>
                      <a:schemeClr val="tx1"/>
                    </a:solidFill>
                  </a:rPr>
                  <a:t>h</a:t>
                </a:r>
                <a:r>
                  <a:rPr lang="it-IT" sz="1600" dirty="0">
                    <a:solidFill>
                      <a:schemeClr val="tx1"/>
                    </a:solidFill>
                  </a:rPr>
                  <a:t>(</a:t>
                </a:r>
                <a:r>
                  <a:rPr lang="it-IT" sz="1600" dirty="0" err="1">
                    <a:solidFill>
                      <a:schemeClr val="tx1"/>
                    </a:solidFill>
                  </a:rPr>
                  <a:t>M</a:t>
                </a:r>
                <a:r>
                  <a:rPr lang="it-IT" sz="1600" baseline="-25000" dirty="0" err="1">
                    <a:solidFill>
                      <a:schemeClr val="tx1"/>
                    </a:solidFill>
                  </a:rPr>
                  <a:t>k</a:t>
                </a:r>
                <a:r>
                  <a:rPr lang="it-IT" sz="1600" dirty="0">
                    <a:solidFill>
                      <a:schemeClr val="tx1"/>
                    </a:solidFill>
                  </a:rPr>
                  <a:t>) &gt; </a:t>
                </a:r>
                <a:r>
                  <a:rPr lang="it-IT" sz="1600" dirty="0" err="1">
                    <a:solidFill>
                      <a:schemeClr val="tx1"/>
                    </a:solidFill>
                  </a:rPr>
                  <a:t>r</a:t>
                </a:r>
                <a:r>
                  <a:rPr lang="it-IT" sz="1600" baseline="-25000" dirty="0" err="1">
                    <a:solidFill>
                      <a:schemeClr val="tx1"/>
                    </a:solidFill>
                  </a:rPr>
                  <a:t>h</a:t>
                </a:r>
                <a:r>
                  <a:rPr lang="it-IT" sz="1600" dirty="0">
                    <a:solidFill>
                      <a:schemeClr val="tx1"/>
                    </a:solidFill>
                  </a:rPr>
                  <a:t>(y) }| &gt; |{ h </a:t>
                </a:r>
                <a14:m>
                  <m:oMath xmlns:m="http://schemas.openxmlformats.org/officeDocument/2006/math">
                    <m:r>
                      <a:rPr lang="it-IT" sz="16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</m:oMath>
                </a14:m>
                <a:r>
                  <a:rPr lang="it-IT" sz="1600" dirty="0">
                    <a:solidFill>
                      <a:schemeClr val="tx1"/>
                    </a:solidFill>
                  </a:rPr>
                  <a:t> [2k+1]: </a:t>
                </a:r>
                <a:r>
                  <a:rPr lang="it-IT" sz="1600" dirty="0" err="1">
                    <a:solidFill>
                      <a:schemeClr val="tx1"/>
                    </a:solidFill>
                  </a:rPr>
                  <a:t>r</a:t>
                </a:r>
                <a:r>
                  <a:rPr lang="it-IT" sz="1600" baseline="-25000" dirty="0" err="1">
                    <a:solidFill>
                      <a:schemeClr val="tx1"/>
                    </a:solidFill>
                  </a:rPr>
                  <a:t>h</a:t>
                </a:r>
                <a:r>
                  <a:rPr lang="it-IT" sz="1600" dirty="0">
                    <a:solidFill>
                      <a:schemeClr val="tx1"/>
                    </a:solidFill>
                  </a:rPr>
                  <a:t>(y) &gt; </a:t>
                </a:r>
                <a:r>
                  <a:rPr lang="it-IT" sz="1600" dirty="0" err="1">
                    <a:solidFill>
                      <a:schemeClr val="tx1"/>
                    </a:solidFill>
                  </a:rPr>
                  <a:t>r</a:t>
                </a:r>
                <a:r>
                  <a:rPr lang="it-IT" sz="1600" baseline="-25000" dirty="0" err="1">
                    <a:solidFill>
                      <a:schemeClr val="tx1"/>
                    </a:solidFill>
                  </a:rPr>
                  <a:t>h</a:t>
                </a:r>
                <a:r>
                  <a:rPr lang="it-IT" sz="1600" dirty="0">
                    <a:solidFill>
                      <a:schemeClr val="tx1"/>
                    </a:solidFill>
                  </a:rPr>
                  <a:t>(</a:t>
                </a:r>
                <a:r>
                  <a:rPr lang="it-IT" sz="1600" dirty="0" err="1">
                    <a:solidFill>
                      <a:schemeClr val="tx1"/>
                    </a:solidFill>
                  </a:rPr>
                  <a:t>M</a:t>
                </a:r>
                <a:r>
                  <a:rPr lang="it-IT" sz="1600" baseline="-25000" dirty="0" err="1">
                    <a:solidFill>
                      <a:schemeClr val="tx1"/>
                    </a:solidFill>
                  </a:rPr>
                  <a:t>k</a:t>
                </a:r>
                <a:r>
                  <a:rPr lang="it-IT" sz="1600" dirty="0">
                    <a:solidFill>
                      <a:schemeClr val="tx1"/>
                    </a:solidFill>
                  </a:rPr>
                  <a:t>) 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}|</a:t>
                </a:r>
              </a:p>
              <a:p>
                <a:pPr lvl="7"/>
                <a:endParaRPr lang="it-IT" sz="1000" dirty="0">
                  <a:solidFill>
                    <a:schemeClr val="tx1"/>
                  </a:solidFill>
                </a:endParaRPr>
              </a:p>
              <a:p>
                <a:pPr lvl="1"/>
                <a:r>
                  <a:rPr lang="it-IT" dirty="0" smtClean="0">
                    <a:solidFill>
                      <a:schemeClr val="tx1"/>
                    </a:solidFill>
                  </a:rPr>
                  <a:t>ossia, per ogni alternativa y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A – {</a:t>
                </a:r>
                <a:r>
                  <a:rPr lang="it-IT" dirty="0" err="1">
                    <a:solidFill>
                      <a:schemeClr val="tx1"/>
                    </a:solidFill>
                  </a:rPr>
                  <a:t>M</a:t>
                </a:r>
                <a:r>
                  <a:rPr lang="it-IT" baseline="-25000" dirty="0" err="1">
                    <a:solidFill>
                      <a:schemeClr val="tx1"/>
                    </a:solidFill>
                  </a:rPr>
                  <a:t>k</a:t>
                </a:r>
                <a:r>
                  <a:rPr lang="it-IT" dirty="0">
                    <a:solidFill>
                      <a:schemeClr val="tx1"/>
                    </a:solidFill>
                  </a:rPr>
                  <a:t>} </a:t>
                </a:r>
                <a:r>
                  <a:rPr lang="it-IT" sz="1000" dirty="0">
                    <a:solidFill>
                      <a:schemeClr val="tx1"/>
                    </a:solidFill>
                  </a:rPr>
                  <a:t>	</a:t>
                </a:r>
                <a:r>
                  <a:rPr lang="it-IT" sz="1000" dirty="0" smtClean="0">
                    <a:solidFill>
                      <a:schemeClr val="tx1"/>
                    </a:solidFill>
                  </a:rPr>
                  <a:t>																												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|{ </a:t>
                </a:r>
                <a:r>
                  <a:rPr lang="it-IT" dirty="0">
                    <a:solidFill>
                      <a:schemeClr val="tx1"/>
                    </a:solidFill>
                  </a:rPr>
                  <a:t>h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[2k+1]: </a:t>
                </a:r>
                <a:r>
                  <a:rPr lang="it-IT" dirty="0" err="1">
                    <a:solidFill>
                      <a:schemeClr val="tx1"/>
                    </a:solidFill>
                  </a:rPr>
                  <a:t>r</a:t>
                </a:r>
                <a:r>
                  <a:rPr lang="it-IT" baseline="-25000" dirty="0" err="1">
                    <a:solidFill>
                      <a:schemeClr val="tx1"/>
                    </a:solidFill>
                  </a:rPr>
                  <a:t>h</a:t>
                </a:r>
                <a:r>
                  <a:rPr lang="it-IT" dirty="0">
                    <a:solidFill>
                      <a:schemeClr val="tx1"/>
                    </a:solidFill>
                  </a:rPr>
                  <a:t>(</a:t>
                </a:r>
                <a:r>
                  <a:rPr lang="it-IT" dirty="0" err="1">
                    <a:solidFill>
                      <a:schemeClr val="tx1"/>
                    </a:solidFill>
                  </a:rPr>
                  <a:t>M</a:t>
                </a:r>
                <a:r>
                  <a:rPr lang="it-IT" baseline="-25000" dirty="0" err="1">
                    <a:solidFill>
                      <a:schemeClr val="tx1"/>
                    </a:solidFill>
                  </a:rPr>
                  <a:t>k</a:t>
                </a:r>
                <a:r>
                  <a:rPr lang="it-IT" dirty="0">
                    <a:solidFill>
                      <a:schemeClr val="tx1"/>
                    </a:solidFill>
                  </a:rPr>
                  <a:t>) &gt; </a:t>
                </a:r>
                <a:r>
                  <a:rPr lang="it-IT" dirty="0" err="1">
                    <a:solidFill>
                      <a:schemeClr val="tx1"/>
                    </a:solidFill>
                  </a:rPr>
                  <a:t>r</a:t>
                </a:r>
                <a:r>
                  <a:rPr lang="it-IT" baseline="-25000" dirty="0" err="1">
                    <a:solidFill>
                      <a:schemeClr val="tx1"/>
                    </a:solidFill>
                  </a:rPr>
                  <a:t>h</a:t>
                </a:r>
                <a:r>
                  <a:rPr lang="it-IT" dirty="0">
                    <a:solidFill>
                      <a:schemeClr val="tx1"/>
                    </a:solidFill>
                  </a:rPr>
                  <a:t>(y) }| &gt; |{ h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[2k+1]: </a:t>
                </a:r>
                <a:r>
                  <a:rPr lang="it-IT" dirty="0" err="1">
                    <a:solidFill>
                      <a:schemeClr val="tx1"/>
                    </a:solidFill>
                  </a:rPr>
                  <a:t>r</a:t>
                </a:r>
                <a:r>
                  <a:rPr lang="it-IT" baseline="-25000" dirty="0" err="1">
                    <a:solidFill>
                      <a:schemeClr val="tx1"/>
                    </a:solidFill>
                  </a:rPr>
                  <a:t>h</a:t>
                </a:r>
                <a:r>
                  <a:rPr lang="it-IT" dirty="0">
                    <a:solidFill>
                      <a:schemeClr val="tx1"/>
                    </a:solidFill>
                  </a:rPr>
                  <a:t>(y) &gt; </a:t>
                </a:r>
                <a:r>
                  <a:rPr lang="it-IT" dirty="0" err="1">
                    <a:solidFill>
                      <a:schemeClr val="tx1"/>
                    </a:solidFill>
                  </a:rPr>
                  <a:t>r</a:t>
                </a:r>
                <a:r>
                  <a:rPr lang="it-IT" baseline="-25000" dirty="0" err="1">
                    <a:solidFill>
                      <a:schemeClr val="tx1"/>
                    </a:solidFill>
                  </a:rPr>
                  <a:t>h</a:t>
                </a:r>
                <a:r>
                  <a:rPr lang="it-IT" dirty="0">
                    <a:solidFill>
                      <a:schemeClr val="tx1"/>
                    </a:solidFill>
                  </a:rPr>
                  <a:t>(</a:t>
                </a:r>
                <a:r>
                  <a:rPr lang="it-IT" dirty="0" err="1">
                    <a:solidFill>
                      <a:schemeClr val="tx1"/>
                    </a:solidFill>
                  </a:rPr>
                  <a:t>M</a:t>
                </a:r>
                <a:r>
                  <a:rPr lang="it-IT" baseline="-25000" dirty="0" err="1">
                    <a:solidFill>
                      <a:schemeClr val="tx1"/>
                    </a:solidFill>
                  </a:rPr>
                  <a:t>k</a:t>
                </a:r>
                <a:r>
                  <a:rPr lang="it-IT" dirty="0">
                    <a:solidFill>
                      <a:schemeClr val="tx1"/>
                    </a:solidFill>
                  </a:rPr>
                  <a:t>)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}| 																						QED</a:t>
                </a:r>
              </a:p>
            </p:txBody>
          </p:sp>
        </mc:Choice>
        <mc:Fallback xmlns="">
          <p:sp>
            <p:nvSpPr>
              <p:cNvPr id="3" name="Segnaposto contenut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15256" y="1129729"/>
                <a:ext cx="9140315" cy="5377397"/>
              </a:xfrm>
              <a:blipFill rotWithShape="0">
                <a:blip r:embed="rId2"/>
                <a:stretch>
                  <a:fillRect l="-467" t="-56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sellaDiTesto 3"/>
              <p:cNvSpPr txBox="1"/>
              <p:nvPr/>
            </p:nvSpPr>
            <p:spPr>
              <a:xfrm>
                <a:off x="-1010093" y="-978195"/>
                <a:ext cx="3814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𝜌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4" name="CasellaDiTesto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010093" y="-978195"/>
                <a:ext cx="381450" cy="369332"/>
              </a:xfrm>
              <a:prstGeom prst="rect">
                <a:avLst/>
              </a:prstGeom>
              <a:blipFill rotWithShape="0">
                <a:blip r:embed="rId3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686844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60112" y="119604"/>
            <a:ext cx="8911687" cy="925975"/>
          </a:xfrm>
        </p:spPr>
        <p:txBody>
          <a:bodyPr/>
          <a:lstStyle/>
          <a:p>
            <a:r>
              <a:rPr lang="it-IT" dirty="0" smtClean="0">
                <a:solidFill>
                  <a:schemeClr val="tx1"/>
                </a:solidFill>
              </a:rPr>
              <a:t>Voto non sincero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920707" y="907355"/>
            <a:ext cx="9598929" cy="5812421"/>
          </a:xfrm>
        </p:spPr>
        <p:txBody>
          <a:bodyPr>
            <a:normAutofit/>
          </a:bodyPr>
          <a:lstStyle/>
          <a:p>
            <a:r>
              <a:rPr lang="it-IT" dirty="0" smtClean="0">
                <a:solidFill>
                  <a:schemeClr val="tx1"/>
                </a:solidFill>
              </a:rPr>
              <a:t>Il</a:t>
            </a:r>
            <a:r>
              <a:rPr lang="it-IT" dirty="0">
                <a:solidFill>
                  <a:schemeClr val="tx1"/>
                </a:solidFill>
              </a:rPr>
              <a:t> </a:t>
            </a:r>
            <a:r>
              <a:rPr lang="it-IT" b="1" dirty="0" smtClean="0">
                <a:solidFill>
                  <a:schemeClr val="tx1"/>
                </a:solidFill>
              </a:rPr>
              <a:t>Teorema della giuria di </a:t>
            </a:r>
            <a:r>
              <a:rPr lang="it-IT" b="1" dirty="0" err="1" smtClean="0">
                <a:solidFill>
                  <a:schemeClr val="tx1"/>
                </a:solidFill>
              </a:rPr>
              <a:t>Condorcet</a:t>
            </a:r>
            <a:r>
              <a:rPr lang="it-IT" dirty="0" smtClean="0">
                <a:solidFill>
                  <a:schemeClr val="tx1"/>
                </a:solidFill>
              </a:rPr>
              <a:t> è valido nel modello di </a:t>
            </a:r>
            <a:r>
              <a:rPr lang="it-IT" dirty="0" err="1" smtClean="0">
                <a:solidFill>
                  <a:schemeClr val="tx1"/>
                </a:solidFill>
              </a:rPr>
              <a:t>decision</a:t>
            </a:r>
            <a:r>
              <a:rPr lang="it-IT" dirty="0" smtClean="0">
                <a:solidFill>
                  <a:schemeClr val="tx1"/>
                </a:solidFill>
              </a:rPr>
              <a:t> </a:t>
            </a:r>
            <a:r>
              <a:rPr lang="it-IT" dirty="0" err="1" smtClean="0">
                <a:solidFill>
                  <a:schemeClr val="tx1"/>
                </a:solidFill>
              </a:rPr>
              <a:t>making</a:t>
            </a:r>
            <a:r>
              <a:rPr lang="it-IT" dirty="0" smtClean="0">
                <a:solidFill>
                  <a:schemeClr val="tx1"/>
                </a:solidFill>
              </a:rPr>
              <a:t> che abbiamo definito</a:t>
            </a:r>
            <a:endParaRPr lang="it-IT" dirty="0">
              <a:solidFill>
                <a:schemeClr val="tx1"/>
              </a:solidFill>
            </a:endParaRPr>
          </a:p>
          <a:p>
            <a:pPr lvl="1"/>
            <a:r>
              <a:rPr lang="it-IT" dirty="0" smtClean="0">
                <a:solidFill>
                  <a:schemeClr val="tx1"/>
                </a:solidFill>
              </a:rPr>
              <a:t>e questo è quanto descritto nelle ipotesi </a:t>
            </a:r>
          </a:p>
          <a:p>
            <a:pPr marL="342900" lvl="1" indent="-342900"/>
            <a:r>
              <a:rPr lang="it-IT" sz="1800" dirty="0" smtClean="0">
                <a:solidFill>
                  <a:schemeClr val="tx1"/>
                </a:solidFill>
              </a:rPr>
              <a:t>ove è previsto che </a:t>
            </a:r>
            <a:r>
              <a:rPr lang="it-IT" sz="1800" b="1" i="1" dirty="0" smtClean="0">
                <a:solidFill>
                  <a:srgbClr val="DD51E7"/>
                </a:solidFill>
              </a:rPr>
              <a:t>ogni </a:t>
            </a:r>
            <a:r>
              <a:rPr lang="it-IT" sz="1800" b="1" i="1" dirty="0">
                <a:solidFill>
                  <a:srgbClr val="DD51E7"/>
                </a:solidFill>
              </a:rPr>
              <a:t>individuo sceglie in accordo al </a:t>
            </a:r>
            <a:r>
              <a:rPr lang="it-IT" sz="1800" b="1" i="1" dirty="0" smtClean="0">
                <a:solidFill>
                  <a:srgbClr val="DD51E7"/>
                </a:solidFill>
              </a:rPr>
              <a:t>proprio segnale privato </a:t>
            </a:r>
            <a:r>
              <a:rPr lang="it-IT" sz="1800" dirty="0" smtClean="0">
                <a:solidFill>
                  <a:schemeClr val="tx1"/>
                </a:solidFill>
              </a:rPr>
              <a:t>(punto 3)</a:t>
            </a:r>
          </a:p>
          <a:p>
            <a:pPr marL="742950" lvl="2" indent="-342900"/>
            <a:r>
              <a:rPr lang="it-IT" sz="1600" dirty="0" smtClean="0">
                <a:solidFill>
                  <a:schemeClr val="tx1"/>
                </a:solidFill>
              </a:rPr>
              <a:t>e questo è perfettamente ragionevole, poiché nel modello si assume che il segnale in favore della scelta ”giusta” sia quello più probabile (punto 2)</a:t>
            </a:r>
            <a:endParaRPr lang="it-IT" sz="1600" dirty="0">
              <a:solidFill>
                <a:schemeClr val="tx1"/>
              </a:solidFill>
            </a:endParaRPr>
          </a:p>
          <a:p>
            <a:r>
              <a:rPr lang="it-IT" dirty="0" smtClean="0">
                <a:solidFill>
                  <a:schemeClr val="tx1"/>
                </a:solidFill>
              </a:rPr>
              <a:t>Tuttavia, vi sono situazioni nelle quali un individuo può ritenere migliore la scelta in disaccordo al suo segnale privato</a:t>
            </a:r>
          </a:p>
          <a:p>
            <a:pPr lvl="1"/>
            <a:r>
              <a:rPr lang="it-IT" dirty="0" smtClean="0">
                <a:solidFill>
                  <a:schemeClr val="tx1"/>
                </a:solidFill>
              </a:rPr>
              <a:t>pur nella ipotesi di cui al punto 2)</a:t>
            </a:r>
          </a:p>
          <a:p>
            <a:r>
              <a:rPr lang="it-IT" dirty="0" smtClean="0">
                <a:solidFill>
                  <a:schemeClr val="tx1"/>
                </a:solidFill>
              </a:rPr>
              <a:t>e questo lo abbiamo già visto nel caso dell’</a:t>
            </a:r>
            <a:r>
              <a:rPr lang="it-IT" dirty="0" err="1" smtClean="0">
                <a:solidFill>
                  <a:schemeClr val="tx1"/>
                </a:solidFill>
              </a:rPr>
              <a:t>herding</a:t>
            </a:r>
            <a:endParaRPr lang="it-IT" dirty="0" smtClean="0">
              <a:solidFill>
                <a:schemeClr val="tx1"/>
              </a:solidFill>
            </a:endParaRPr>
          </a:p>
          <a:p>
            <a:pPr lvl="1"/>
            <a:r>
              <a:rPr lang="it-IT" dirty="0" smtClean="0">
                <a:solidFill>
                  <a:schemeClr val="tx1"/>
                </a:solidFill>
              </a:rPr>
              <a:t>cioè, nel caso in cui le scelte erano puramente individuali</a:t>
            </a:r>
            <a:endParaRPr lang="it-IT" dirty="0" smtClean="0">
              <a:solidFill>
                <a:srgbClr val="DD51E7"/>
              </a:solidFill>
            </a:endParaRPr>
          </a:p>
          <a:p>
            <a:r>
              <a:rPr lang="it-IT" dirty="0" smtClean="0">
                <a:solidFill>
                  <a:schemeClr val="tx1"/>
                </a:solidFill>
              </a:rPr>
              <a:t>Vediamo, ora, come il voto “non sincero” (ossia, una scelta in disaccordo con il proprio segnale privato) abbia senso anche quando si debba prendere una decisione collettiva</a:t>
            </a:r>
          </a:p>
          <a:p>
            <a:r>
              <a:rPr lang="it-IT" dirty="0" smtClean="0">
                <a:solidFill>
                  <a:schemeClr val="tx1"/>
                </a:solidFill>
              </a:rPr>
              <a:t>ossia, il voto non sincero di un individuo può massimizzare la probabilità che la scelta collettiva sia quella “giusta”</a:t>
            </a:r>
          </a:p>
        </p:txBody>
      </p:sp>
    </p:spTree>
    <p:extLst>
      <p:ext uri="{BB962C8B-B14F-4D97-AF65-F5344CB8AC3E}">
        <p14:creationId xmlns:p14="http://schemas.microsoft.com/office/powerpoint/2010/main" val="12356735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60112" y="119604"/>
            <a:ext cx="8911687" cy="925975"/>
          </a:xfrm>
        </p:spPr>
        <p:txBody>
          <a:bodyPr/>
          <a:lstStyle/>
          <a:p>
            <a:r>
              <a:rPr lang="it-IT" dirty="0" smtClean="0">
                <a:solidFill>
                  <a:schemeClr val="tx1"/>
                </a:solidFill>
              </a:rPr>
              <a:t>Voto non sincero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/>
              <p:cNvSpPr>
                <a:spLocks noGrp="1"/>
              </p:cNvSpPr>
              <p:nvPr>
                <p:ph idx="1"/>
              </p:nvPr>
            </p:nvSpPr>
            <p:spPr>
              <a:xfrm>
                <a:off x="1952604" y="864824"/>
                <a:ext cx="9598929" cy="5993175"/>
              </a:xfrm>
            </p:spPr>
            <p:txBody>
              <a:bodyPr>
                <a:normAutofit/>
              </a:bodyPr>
              <a:lstStyle/>
              <a:p>
                <a:r>
                  <a:rPr lang="it-IT" dirty="0" smtClean="0">
                    <a:solidFill>
                      <a:schemeClr val="tx1"/>
                    </a:solidFill>
                  </a:rPr>
                  <a:t>ESEMPIO: torniamo al gioco delle due urne</a:t>
                </a:r>
              </a:p>
              <a:p>
                <a:pPr lvl="1"/>
                <a:r>
                  <a:rPr lang="it-IT" dirty="0" smtClean="0">
                    <a:solidFill>
                      <a:schemeClr val="tx1"/>
                    </a:solidFill>
                  </a:rPr>
                  <a:t>questa volta, però, abbiamo: 																		un’urna UG contenente 10 palline gialle 											un’urna UV contenente 9 palline verdi e una </a:t>
                </a:r>
                <a:r>
                  <a:rPr lang="it-IT" dirty="0">
                    <a:solidFill>
                      <a:schemeClr val="tx1"/>
                    </a:solidFill>
                  </a:rPr>
                  <a:t>pallina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gialla</a:t>
                </a:r>
              </a:p>
              <a:p>
                <a:pPr lvl="1"/>
                <a:r>
                  <a:rPr lang="it-IT" dirty="0" smtClean="0">
                    <a:solidFill>
                      <a:schemeClr val="tx1"/>
                    </a:solidFill>
                  </a:rPr>
                  <a:t>come nel gioco delle due urne, scegliamo a caso un’urna fra UG e UV 										– ossia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P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(</a:t>
                </a:r>
                <a:r>
                  <a:rPr lang="it-IT" dirty="0">
                    <a:solidFill>
                      <a:schemeClr val="tx1"/>
                    </a:solidFill>
                  </a:rPr>
                  <a:t>UG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) =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P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(UV) </a:t>
                </a:r>
                <a:r>
                  <a:rPr lang="it-IT" dirty="0">
                    <a:solidFill>
                      <a:schemeClr val="tx1"/>
                    </a:solidFill>
                  </a:rPr>
                  <a:t>=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g-BG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it-IT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it-IT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</m:oMath>
                </a14:m>
                <a:endParaRPr lang="it-IT" dirty="0" smtClean="0">
                  <a:solidFill>
                    <a:schemeClr val="tx1"/>
                  </a:solidFill>
                </a:endParaRPr>
              </a:p>
              <a:p>
                <a:pPr lvl="1"/>
                <a:r>
                  <a:rPr lang="it-IT" dirty="0" smtClean="0">
                    <a:solidFill>
                      <a:schemeClr val="tx1"/>
                    </a:solidFill>
                  </a:rPr>
                  <a:t>e le regole del gioco sono un po’ diverse: </a:t>
                </a:r>
              </a:p>
              <a:p>
                <a:pPr lvl="2"/>
                <a:r>
                  <a:rPr lang="it-IT" sz="1600" dirty="0" smtClean="0">
                    <a:solidFill>
                      <a:schemeClr val="tx1"/>
                    </a:solidFill>
                  </a:rPr>
                  <a:t>abbiamo 3 giocatori, ciascuno dei quali estrae in segreto una </a:t>
                </a:r>
                <a:r>
                  <a:rPr lang="it-IT" sz="1600" dirty="0">
                    <a:solidFill>
                      <a:schemeClr val="tx1"/>
                    </a:solidFill>
                  </a:rPr>
                  <a:t>pallina 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dall’urna scelta (e ve la reinserisce) </a:t>
                </a:r>
              </a:p>
              <a:p>
                <a:pPr lvl="2"/>
                <a:r>
                  <a:rPr lang="it-IT" sz="1600" i="1" dirty="0" smtClean="0">
                    <a:solidFill>
                      <a:schemeClr val="tx1"/>
                    </a:solidFill>
                  </a:rPr>
                  <a:t>dopo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 che i 3 giocatori hanno estratto ciascuno una pallina, </a:t>
                </a:r>
                <a:r>
                  <a:rPr lang="it-IT" sz="1600" i="1" dirty="0" smtClean="0">
                    <a:solidFill>
                      <a:schemeClr val="tx1"/>
                    </a:solidFill>
                  </a:rPr>
                  <a:t>simultaneamente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 dichiarano ciascuno la propria scelta: UG o UV</a:t>
                </a:r>
              </a:p>
              <a:p>
                <a:pPr lvl="2"/>
                <a:r>
                  <a:rPr lang="it-IT" sz="1600" dirty="0" smtClean="0">
                    <a:solidFill>
                      <a:schemeClr val="tx1"/>
                    </a:solidFill>
                  </a:rPr>
                  <a:t>se la maggioranza ha indovinato di quale urna si tratti, tutti e 3 vincono un premio</a:t>
                </a:r>
              </a:p>
              <a:p>
                <a:pPr lvl="2"/>
                <a:r>
                  <a:rPr lang="it-IT" sz="1600" dirty="0" smtClean="0">
                    <a:solidFill>
                      <a:schemeClr val="tx1"/>
                    </a:solidFill>
                  </a:rPr>
                  <a:t>altrimenti nessuno vince</a:t>
                </a:r>
              </a:p>
              <a:p>
                <a:r>
                  <a:rPr lang="it-IT" dirty="0" smtClean="0">
                    <a:solidFill>
                      <a:schemeClr val="tx1"/>
                    </a:solidFill>
                  </a:rPr>
                  <a:t>Osserviamo: le differenze sostanziali con il gioco delle due urne che abbiamo visto in precedenza sono:</a:t>
                </a:r>
              </a:p>
              <a:p>
                <a:pPr lvl="1"/>
                <a:r>
                  <a:rPr lang="it-IT" dirty="0" smtClean="0">
                    <a:solidFill>
                      <a:schemeClr val="tx1"/>
                    </a:solidFill>
                  </a:rPr>
                  <a:t>le risposte simultanee (invece che sequenziali)</a:t>
                </a:r>
              </a:p>
              <a:p>
                <a:pPr lvl="1"/>
                <a:r>
                  <a:rPr lang="it-IT" dirty="0" smtClean="0">
                    <a:solidFill>
                      <a:schemeClr val="tx1"/>
                    </a:solidFill>
                  </a:rPr>
                  <a:t>e una decisione collettiva (a maggioranza) in cui tutti vincono o tutti perdono</a:t>
                </a:r>
              </a:p>
            </p:txBody>
          </p:sp>
        </mc:Choice>
        <mc:Fallback xmlns="">
          <p:sp>
            <p:nvSpPr>
              <p:cNvPr id="3" name="Segnaposto contenut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52604" y="864824"/>
                <a:ext cx="9598929" cy="5993175"/>
              </a:xfrm>
              <a:blipFill rotWithShape="0">
                <a:blip r:embed="rId2"/>
                <a:stretch>
                  <a:fillRect l="-444" t="-61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221181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60112" y="119604"/>
            <a:ext cx="8911687" cy="925975"/>
          </a:xfrm>
        </p:spPr>
        <p:txBody>
          <a:bodyPr/>
          <a:lstStyle/>
          <a:p>
            <a:r>
              <a:rPr lang="it-IT" dirty="0" smtClean="0">
                <a:solidFill>
                  <a:schemeClr val="tx1"/>
                </a:solidFill>
              </a:rPr>
              <a:t>Voto non sincero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/>
              <p:cNvSpPr>
                <a:spLocks noGrp="1"/>
              </p:cNvSpPr>
              <p:nvPr>
                <p:ph idx="1"/>
              </p:nvPr>
            </p:nvSpPr>
            <p:spPr>
              <a:xfrm>
                <a:off x="1952604" y="864824"/>
                <a:ext cx="9721945" cy="5716729"/>
              </a:xfrm>
            </p:spPr>
            <p:txBody>
              <a:bodyPr>
                <a:normAutofit/>
              </a:bodyPr>
              <a:lstStyle/>
              <a:p>
                <a:r>
                  <a:rPr lang="it-IT" dirty="0" smtClean="0">
                    <a:solidFill>
                      <a:schemeClr val="tx1"/>
                    </a:solidFill>
                  </a:rPr>
                  <a:t>ESEMPIO: il gioco UG / UV</a:t>
                </a:r>
              </a:p>
              <a:p>
                <a:pPr lvl="1"/>
                <a:r>
                  <a:rPr lang="it-IT" dirty="0" smtClean="0">
                    <a:solidFill>
                      <a:schemeClr val="tx1"/>
                    </a:solidFill>
                  </a:rPr>
                  <a:t>consideriamo la strategia di un giocatore rispetto al suo segnale privato:</a:t>
                </a:r>
              </a:p>
              <a:p>
                <a:pPr lvl="2"/>
                <a:r>
                  <a:rPr lang="it-IT" sz="1600" dirty="0" smtClean="0">
                    <a:solidFill>
                      <a:schemeClr val="tx1"/>
                    </a:solidFill>
                  </a:rPr>
                  <a:t>se estrae </a:t>
                </a:r>
                <a:r>
                  <a:rPr lang="it-IT" sz="1600" dirty="0">
                    <a:solidFill>
                      <a:schemeClr val="tx1"/>
                    </a:solidFill>
                  </a:rPr>
                  <a:t>una pallina gialla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, allora </a:t>
                </a:r>
                <a:r>
                  <a:rPr lang="it-IT" sz="800" dirty="0" smtClean="0">
                    <a:solidFill>
                      <a:schemeClr val="tx1"/>
                    </a:solidFill>
                  </a:rPr>
                  <a:t>																																</a:t>
                </a:r>
                <a:r>
                  <a:rPr lang="it-IT" sz="1600" dirty="0" err="1" smtClean="0">
                    <a:solidFill>
                      <a:schemeClr val="tx1"/>
                    </a:solidFill>
                  </a:rPr>
                  <a:t>P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(</a:t>
                </a:r>
                <a:r>
                  <a:rPr lang="it-IT" sz="1600" dirty="0" err="1" smtClean="0">
                    <a:solidFill>
                      <a:schemeClr val="tx1"/>
                    </a:solidFill>
                  </a:rPr>
                  <a:t>UG|g</a:t>
                </a:r>
                <a:r>
                  <a:rPr lang="it-IT" sz="1600" dirty="0">
                    <a:solidFill>
                      <a:schemeClr val="tx1"/>
                    </a:solidFill>
                  </a:rPr>
                  <a:t>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g-BG" sz="16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it-IT" sz="160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P</m:t>
                        </m:r>
                        <m:r>
                          <a:rPr lang="it-IT" sz="160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it-IT" sz="1600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g</m:t>
                        </m:r>
                        <m:r>
                          <a:rPr lang="it-IT" sz="160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|</m:t>
                        </m:r>
                        <m:r>
                          <m:rPr>
                            <m:sty m:val="p"/>
                          </m:rPr>
                          <a:rPr lang="it-IT" sz="160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UG</m:t>
                        </m:r>
                        <m:r>
                          <a:rPr lang="it-IT" sz="160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) ∙ </m:t>
                        </m:r>
                        <m:r>
                          <m:rPr>
                            <m:sty m:val="p"/>
                          </m:rPr>
                          <a:rPr lang="it-IT" sz="160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P</m:t>
                        </m:r>
                        <m:r>
                          <a:rPr lang="it-IT" sz="160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it-IT" sz="160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UG</m:t>
                        </m:r>
                        <m:r>
                          <a:rPr lang="it-IT" sz="160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)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it-IT" sz="160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P</m:t>
                        </m:r>
                        <m:r>
                          <a:rPr lang="it-IT" sz="160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it-IT" sz="1600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g</m:t>
                        </m:r>
                        <m:r>
                          <a:rPr lang="it-IT" sz="160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|</m:t>
                        </m:r>
                        <m:r>
                          <m:rPr>
                            <m:sty m:val="p"/>
                          </m:rPr>
                          <a:rPr lang="it-IT" sz="160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UG</m:t>
                        </m:r>
                        <m:r>
                          <a:rPr lang="it-IT" sz="160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) ∙ </m:t>
                        </m:r>
                        <m:r>
                          <m:rPr>
                            <m:sty m:val="p"/>
                          </m:rPr>
                          <a:rPr lang="it-IT" sz="160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P</m:t>
                        </m:r>
                        <m:d>
                          <m:dPr>
                            <m:ctrlPr>
                              <a:rPr lang="it-IT" sz="1600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it-IT" sz="160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U</m:t>
                            </m:r>
                            <m:r>
                              <m:rPr>
                                <m:sty m:val="p"/>
                              </m:rPr>
                              <a:rPr lang="it-IT" sz="1600" b="0" i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G</m:t>
                            </m:r>
                          </m:e>
                        </m:d>
                        <m:r>
                          <a:rPr lang="it-IT" sz="160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</m:t>
                        </m:r>
                        <m:r>
                          <a:rPr lang="it-IT" sz="160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+ </m:t>
                        </m:r>
                        <m:r>
                          <m:rPr>
                            <m:sty m:val="p"/>
                          </m:rPr>
                          <a:rPr lang="it-IT" sz="160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P</m:t>
                        </m:r>
                        <m:r>
                          <a:rPr lang="it-IT" sz="160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it-IT" sz="1600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g</m:t>
                        </m:r>
                        <m:r>
                          <a:rPr lang="it-IT" sz="160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|</m:t>
                        </m:r>
                        <m:r>
                          <m:rPr>
                            <m:sty m:val="p"/>
                          </m:rPr>
                          <a:rPr lang="it-IT" sz="160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UV</m:t>
                        </m:r>
                        <m:r>
                          <a:rPr lang="it-IT" sz="160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) ∙ </m:t>
                        </m:r>
                        <m:r>
                          <m:rPr>
                            <m:sty m:val="p"/>
                          </m:rPr>
                          <a:rPr lang="it-IT" sz="160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P</m:t>
                        </m:r>
                        <m:d>
                          <m:dPr>
                            <m:ctrlPr>
                              <a:rPr lang="it-IT" sz="1600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it-IT" sz="160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U</m:t>
                            </m:r>
                            <m:r>
                              <m:rPr>
                                <m:sty m:val="p"/>
                              </m:rPr>
                              <a:rPr lang="it-IT" sz="1600" b="0" i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V</m:t>
                            </m:r>
                          </m:e>
                        </m:d>
                      </m:den>
                    </m:f>
                  </m:oMath>
                </a14:m>
                <a:r>
                  <a:rPr lang="it-IT" sz="1600" dirty="0">
                    <a:solidFill>
                      <a:schemeClr val="tx1"/>
                    </a:solidFill>
                  </a:rPr>
                  <a:t>  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g-BG" sz="16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f>
                          <m:fPr>
                            <m:ctrlPr>
                              <a:rPr lang="bg-BG" sz="16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lang="it-IT" sz="1600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10</m:t>
                            </m:r>
                          </m:num>
                          <m:den>
                            <m:r>
                              <a:rPr lang="it-IT" sz="1600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10</m:t>
                            </m:r>
                          </m:den>
                        </m:f>
                        <m:r>
                          <a:rPr lang="it-IT" sz="160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 ∙ </m:t>
                        </m:r>
                        <m:r>
                          <a:rPr lang="it-IT" sz="16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</m:t>
                        </m:r>
                        <m:f>
                          <m:fPr>
                            <m:ctrlPr>
                              <a:rPr lang="bg-BG" sz="16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lang="it-IT" sz="16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1</m:t>
                            </m:r>
                          </m:num>
                          <m:den>
                            <m:r>
                              <a:rPr lang="it-IT" sz="16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2</m:t>
                            </m:r>
                          </m:den>
                        </m:f>
                      </m:num>
                      <m:den>
                        <m:f>
                          <m:fPr>
                            <m:ctrlPr>
                              <a:rPr lang="bg-BG" sz="16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lang="it-IT" sz="1600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10</m:t>
                            </m:r>
                          </m:num>
                          <m:den>
                            <m:r>
                              <a:rPr lang="it-IT" sz="1600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10</m:t>
                            </m:r>
                          </m:den>
                        </m:f>
                        <m:r>
                          <a:rPr lang="it-IT" sz="160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 ∙ </m:t>
                        </m:r>
                        <m:r>
                          <a:rPr lang="it-IT" sz="16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</m:t>
                        </m:r>
                        <m:f>
                          <m:fPr>
                            <m:ctrlPr>
                              <a:rPr lang="bg-BG" sz="16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lang="it-IT" sz="16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1</m:t>
                            </m:r>
                          </m:num>
                          <m:den>
                            <m:r>
                              <a:rPr lang="it-IT" sz="16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2</m:t>
                            </m:r>
                          </m:den>
                        </m:f>
                        <m:r>
                          <a:rPr lang="it-IT" sz="160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+ </m:t>
                        </m:r>
                        <m:f>
                          <m:fPr>
                            <m:ctrlPr>
                              <a:rPr lang="bg-BG" sz="16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lang="it-IT" sz="16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1</m:t>
                            </m:r>
                          </m:num>
                          <m:den>
                            <m:r>
                              <a:rPr lang="it-IT" sz="1600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10</m:t>
                            </m:r>
                          </m:den>
                        </m:f>
                        <m:r>
                          <a:rPr lang="it-IT" sz="160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 ∙ </m:t>
                        </m:r>
                        <m:r>
                          <a:rPr lang="it-IT" sz="16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</m:t>
                        </m:r>
                        <m:f>
                          <m:fPr>
                            <m:ctrlPr>
                              <a:rPr lang="bg-BG" sz="16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lang="it-IT" sz="16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1</m:t>
                            </m:r>
                          </m:num>
                          <m:den>
                            <m:r>
                              <a:rPr lang="it-IT" sz="16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2</m:t>
                            </m:r>
                          </m:den>
                        </m:f>
                      </m:den>
                    </m:f>
                  </m:oMath>
                </a14:m>
                <a:r>
                  <a:rPr lang="it-IT" sz="1600" dirty="0">
                    <a:solidFill>
                      <a:schemeClr val="tx1"/>
                    </a:solidFill>
                  </a:rPr>
                  <a:t>  =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g-BG" sz="16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it-IT" sz="16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10</m:t>
                        </m:r>
                      </m:num>
                      <m:den>
                        <m:r>
                          <a:rPr lang="it-IT" sz="16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11</m:t>
                        </m:r>
                      </m:den>
                    </m:f>
                  </m:oMath>
                </a14:m>
                <a:r>
                  <a:rPr lang="it-IT" sz="1600" dirty="0" smtClean="0">
                    <a:solidFill>
                      <a:schemeClr val="tx1"/>
                    </a:solidFill>
                  </a:rPr>
                  <a:t> </a:t>
                </a:r>
                <a:r>
                  <a:rPr lang="it-IT" sz="800" dirty="0" smtClean="0">
                    <a:solidFill>
                      <a:schemeClr val="tx1"/>
                    </a:solidFill>
                  </a:rPr>
                  <a:t>					</a:t>
                </a:r>
                <a:endParaRPr lang="it-IT" sz="1600" dirty="0" smtClean="0">
                  <a:solidFill>
                    <a:schemeClr val="tx1"/>
                  </a:solidFill>
                </a:endParaRPr>
              </a:p>
              <a:p>
                <a:pPr lvl="2"/>
                <a:r>
                  <a:rPr lang="it-IT" sz="1600" dirty="0" smtClean="0">
                    <a:solidFill>
                      <a:schemeClr val="tx1"/>
                    </a:solidFill>
                  </a:rPr>
                  <a:t>ma, se estrae </a:t>
                </a:r>
                <a:r>
                  <a:rPr lang="it-IT" sz="1600" dirty="0">
                    <a:solidFill>
                      <a:schemeClr val="tx1"/>
                    </a:solidFill>
                  </a:rPr>
                  <a:t>una pallina verde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, allora (senza stare a fare tanti conti) </a:t>
                </a:r>
                <a:r>
                  <a:rPr lang="it-IT" sz="1600" dirty="0" err="1" smtClean="0">
                    <a:solidFill>
                      <a:schemeClr val="tx1"/>
                    </a:solidFill>
                  </a:rPr>
                  <a:t>P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(</a:t>
                </a:r>
                <a:r>
                  <a:rPr lang="it-IT" sz="1600" dirty="0" err="1" smtClean="0">
                    <a:solidFill>
                      <a:schemeClr val="tx1"/>
                    </a:solidFill>
                  </a:rPr>
                  <a:t>UV|v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) = 1</a:t>
                </a:r>
              </a:p>
              <a:p>
                <a:pPr lvl="3"/>
                <a:r>
                  <a:rPr lang="it-IT" sz="1600" dirty="0" smtClean="0">
                    <a:solidFill>
                      <a:schemeClr val="tx1"/>
                    </a:solidFill>
                  </a:rPr>
                  <a:t>ossia, l’urna è </a:t>
                </a:r>
                <a:r>
                  <a:rPr lang="it-IT" sz="1600" i="1" dirty="0" smtClean="0">
                    <a:solidFill>
                      <a:schemeClr val="tx1"/>
                    </a:solidFill>
                  </a:rPr>
                  <a:t>certamente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 verde</a:t>
                </a:r>
              </a:p>
              <a:p>
                <a:pPr lvl="3"/>
                <a:endParaRPr lang="it-IT" sz="1600" dirty="0" smtClean="0">
                  <a:solidFill>
                    <a:schemeClr val="tx1"/>
                  </a:solidFill>
                </a:endParaRPr>
              </a:p>
              <a:p>
                <a:pPr lvl="1"/>
                <a:r>
                  <a:rPr lang="it-IT" dirty="0" smtClean="0">
                    <a:solidFill>
                      <a:schemeClr val="tx1"/>
                    </a:solidFill>
                  </a:rPr>
                  <a:t>Ora, proviamo a metterci nei panni di uno dei giocatori per capire quale ragionamento possa fare per rispondere in modo da massimizzare la probabilità di vincere:</a:t>
                </a:r>
              </a:p>
              <a:p>
                <a:pPr lvl="1"/>
                <a:r>
                  <a:rPr lang="it-IT" dirty="0" smtClean="0">
                    <a:solidFill>
                      <a:schemeClr val="tx1"/>
                    </a:solidFill>
                  </a:rPr>
                  <a:t>io giocatore so </a:t>
                </a:r>
                <a:r>
                  <a:rPr lang="it-IT" dirty="0">
                    <a:solidFill>
                      <a:schemeClr val="tx1"/>
                    </a:solidFill>
                  </a:rPr>
                  <a:t>che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noi </a:t>
                </a:r>
                <a:r>
                  <a:rPr lang="it-IT" dirty="0">
                    <a:solidFill>
                      <a:schemeClr val="tx1"/>
                    </a:solidFill>
                  </a:rPr>
                  <a:t>tre giocatori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vinciamo </a:t>
                </a:r>
                <a:r>
                  <a:rPr lang="it-IT" dirty="0">
                    <a:solidFill>
                      <a:schemeClr val="tx1"/>
                    </a:solidFill>
                  </a:rPr>
                  <a:t>se almeno due di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noi indovinano.</a:t>
                </a:r>
              </a:p>
              <a:p>
                <a:pPr lvl="1"/>
                <a:r>
                  <a:rPr lang="it-IT" dirty="0">
                    <a:solidFill>
                      <a:schemeClr val="tx1"/>
                    </a:solidFill>
                  </a:rPr>
                  <a:t>Q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uindi mi domando: </a:t>
                </a:r>
                <a:r>
                  <a:rPr lang="it-IT" dirty="0">
                    <a:solidFill>
                      <a:schemeClr val="tx1"/>
                    </a:solidFill>
                  </a:rPr>
                  <a:t>in quale caso la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mia risposta è </a:t>
                </a:r>
                <a:r>
                  <a:rPr lang="it-IT" b="1" i="1" dirty="0" smtClean="0">
                    <a:solidFill>
                      <a:srgbClr val="DD51E7"/>
                    </a:solidFill>
                  </a:rPr>
                  <a:t>davvero influente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ai fini della vittoria?</a:t>
                </a:r>
              </a:p>
              <a:p>
                <a:pPr lvl="1"/>
                <a:r>
                  <a:rPr lang="it-IT" dirty="0" smtClean="0">
                    <a:solidFill>
                      <a:schemeClr val="tx1"/>
                    </a:solidFill>
                  </a:rPr>
                  <a:t>E la risposta è: quando le risposte degli altri due giocatori sono discordi</a:t>
                </a:r>
                <a:endParaRPr lang="it-IT" dirty="0">
                  <a:solidFill>
                    <a:schemeClr val="tx1"/>
                  </a:solidFill>
                </a:endParaRPr>
              </a:p>
              <a:p>
                <a:pPr lvl="2"/>
                <a:r>
                  <a:rPr lang="it-IT" sz="1600" dirty="0" smtClean="0">
                    <a:solidFill>
                      <a:schemeClr val="tx1"/>
                    </a:solidFill>
                  </a:rPr>
                  <a:t>perché, se sono concordi, allora la mia risposta non modifica la maggioranza, qualunque cosa io risponda.</a:t>
                </a:r>
                <a:endParaRPr lang="it-IT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Segnaposto contenut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52604" y="864824"/>
                <a:ext cx="9721945" cy="5716729"/>
              </a:xfrm>
              <a:blipFill rotWithShape="0">
                <a:blip r:embed="rId2"/>
                <a:stretch>
                  <a:fillRect l="-439" t="-64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319932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60112" y="119604"/>
            <a:ext cx="8911687" cy="925975"/>
          </a:xfrm>
        </p:spPr>
        <p:txBody>
          <a:bodyPr/>
          <a:lstStyle/>
          <a:p>
            <a:r>
              <a:rPr lang="it-IT" dirty="0" smtClean="0">
                <a:solidFill>
                  <a:schemeClr val="tx1"/>
                </a:solidFill>
              </a:rPr>
              <a:t>Voto non sincero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952604" y="864824"/>
            <a:ext cx="9721945" cy="5716729"/>
          </a:xfrm>
        </p:spPr>
        <p:txBody>
          <a:bodyPr>
            <a:normAutofit/>
          </a:bodyPr>
          <a:lstStyle/>
          <a:p>
            <a:r>
              <a:rPr lang="it-IT" dirty="0" smtClean="0">
                <a:solidFill>
                  <a:schemeClr val="tx1"/>
                </a:solidFill>
              </a:rPr>
              <a:t>ESEMPIO: il gioco UG / UV</a:t>
            </a:r>
          </a:p>
          <a:p>
            <a:pPr lvl="1"/>
            <a:r>
              <a:rPr lang="it-IT" dirty="0">
                <a:solidFill>
                  <a:schemeClr val="tx1"/>
                </a:solidFill>
              </a:rPr>
              <a:t>I</a:t>
            </a:r>
            <a:r>
              <a:rPr lang="it-IT" dirty="0" smtClean="0">
                <a:solidFill>
                  <a:schemeClr val="tx1"/>
                </a:solidFill>
              </a:rPr>
              <a:t>o giocatore so </a:t>
            </a:r>
            <a:r>
              <a:rPr lang="it-IT" dirty="0">
                <a:solidFill>
                  <a:schemeClr val="tx1"/>
                </a:solidFill>
              </a:rPr>
              <a:t>che </a:t>
            </a:r>
            <a:r>
              <a:rPr lang="it-IT" dirty="0" smtClean="0">
                <a:solidFill>
                  <a:schemeClr val="tx1"/>
                </a:solidFill>
              </a:rPr>
              <a:t>noi </a:t>
            </a:r>
            <a:r>
              <a:rPr lang="it-IT" dirty="0">
                <a:solidFill>
                  <a:schemeClr val="tx1"/>
                </a:solidFill>
              </a:rPr>
              <a:t>tre giocatori </a:t>
            </a:r>
            <a:r>
              <a:rPr lang="it-IT" dirty="0" smtClean="0">
                <a:solidFill>
                  <a:schemeClr val="tx1"/>
                </a:solidFill>
              </a:rPr>
              <a:t>vinciamo </a:t>
            </a:r>
            <a:r>
              <a:rPr lang="it-IT" dirty="0">
                <a:solidFill>
                  <a:schemeClr val="tx1"/>
                </a:solidFill>
              </a:rPr>
              <a:t>se almeno due di </a:t>
            </a:r>
            <a:r>
              <a:rPr lang="it-IT" dirty="0" smtClean="0">
                <a:solidFill>
                  <a:schemeClr val="tx1"/>
                </a:solidFill>
              </a:rPr>
              <a:t>noi indovinano.</a:t>
            </a:r>
          </a:p>
          <a:p>
            <a:pPr lvl="1"/>
            <a:r>
              <a:rPr lang="it-IT" dirty="0" smtClean="0">
                <a:solidFill>
                  <a:schemeClr val="tx1"/>
                </a:solidFill>
              </a:rPr>
              <a:t>E che la mia risposta è influente solo quando le risposte degli altri due giocatori sono discordi</a:t>
            </a:r>
          </a:p>
          <a:p>
            <a:pPr lvl="1"/>
            <a:r>
              <a:rPr lang="it-IT" dirty="0">
                <a:solidFill>
                  <a:schemeClr val="tx1"/>
                </a:solidFill>
              </a:rPr>
              <a:t>Ma se le risposte dei due giocatori sono discordi, allora uno di essi ha risposto UV</a:t>
            </a:r>
          </a:p>
          <a:p>
            <a:pPr lvl="1"/>
            <a:r>
              <a:rPr lang="it-IT" dirty="0">
                <a:solidFill>
                  <a:schemeClr val="tx1"/>
                </a:solidFill>
              </a:rPr>
              <a:t>ossia, </a:t>
            </a:r>
            <a:r>
              <a:rPr lang="it-IT" i="1" dirty="0">
                <a:solidFill>
                  <a:schemeClr val="tx1"/>
                </a:solidFill>
              </a:rPr>
              <a:t>assumendo che gli altri due giocatori rispondano sinceramente </a:t>
            </a:r>
            <a:r>
              <a:rPr lang="it-IT" dirty="0" smtClean="0">
                <a:solidFill>
                  <a:schemeClr val="tx1"/>
                </a:solidFill>
              </a:rPr>
              <a:t>															ossia </a:t>
            </a:r>
            <a:r>
              <a:rPr lang="it-IT" dirty="0">
                <a:solidFill>
                  <a:schemeClr val="tx1"/>
                </a:solidFill>
              </a:rPr>
              <a:t>in accordo ai loro segnali privati  </a:t>
            </a:r>
            <a:r>
              <a:rPr lang="it-IT" dirty="0" smtClean="0">
                <a:solidFill>
                  <a:schemeClr val="tx1"/>
                </a:solidFill>
              </a:rPr>
              <a:t>  le </a:t>
            </a:r>
            <a:r>
              <a:rPr lang="it-IT" dirty="0">
                <a:solidFill>
                  <a:schemeClr val="tx1"/>
                </a:solidFill>
              </a:rPr>
              <a:t>risposte </a:t>
            </a:r>
            <a:r>
              <a:rPr lang="it-IT" dirty="0" smtClean="0">
                <a:solidFill>
                  <a:schemeClr val="tx1"/>
                </a:solidFill>
              </a:rPr>
              <a:t>degli altri due </a:t>
            </a:r>
            <a:r>
              <a:rPr lang="it-IT" dirty="0">
                <a:solidFill>
                  <a:schemeClr val="tx1"/>
                </a:solidFill>
              </a:rPr>
              <a:t>giocatori sono discordi quando </a:t>
            </a:r>
            <a:r>
              <a:rPr lang="it-IT" dirty="0" smtClean="0">
                <a:solidFill>
                  <a:schemeClr val="tx1"/>
                </a:solidFill>
              </a:rPr>
              <a:t>uno di loro estrae </a:t>
            </a:r>
            <a:r>
              <a:rPr lang="it-IT" dirty="0">
                <a:solidFill>
                  <a:schemeClr val="tx1"/>
                </a:solidFill>
              </a:rPr>
              <a:t>una pallina verde</a:t>
            </a:r>
          </a:p>
          <a:p>
            <a:pPr lvl="1"/>
            <a:r>
              <a:rPr lang="it-IT" dirty="0">
                <a:solidFill>
                  <a:schemeClr val="tx1"/>
                </a:solidFill>
              </a:rPr>
              <a:t>ossia, quando l’urna </a:t>
            </a:r>
            <a:r>
              <a:rPr lang="it-IT" b="1" dirty="0">
                <a:solidFill>
                  <a:schemeClr val="tx1"/>
                </a:solidFill>
              </a:rPr>
              <a:t>è</a:t>
            </a:r>
            <a:r>
              <a:rPr lang="it-IT" dirty="0">
                <a:solidFill>
                  <a:schemeClr val="tx1"/>
                </a:solidFill>
              </a:rPr>
              <a:t> </a:t>
            </a:r>
            <a:r>
              <a:rPr lang="it-IT" dirty="0" smtClean="0">
                <a:solidFill>
                  <a:schemeClr val="tx1"/>
                </a:solidFill>
              </a:rPr>
              <a:t>UV</a:t>
            </a:r>
          </a:p>
          <a:p>
            <a:pPr lvl="1"/>
            <a:r>
              <a:rPr lang="it-IT" dirty="0" smtClean="0">
                <a:solidFill>
                  <a:schemeClr val="tx1"/>
                </a:solidFill>
              </a:rPr>
              <a:t>Perciò, </a:t>
            </a:r>
            <a:r>
              <a:rPr lang="it-IT" i="1" dirty="0">
                <a:solidFill>
                  <a:schemeClr val="tx1"/>
                </a:solidFill>
              </a:rPr>
              <a:t>assumendo che gli altri due giocatori rispondano </a:t>
            </a:r>
            <a:r>
              <a:rPr lang="it-IT" i="1" dirty="0" smtClean="0">
                <a:solidFill>
                  <a:schemeClr val="tx1"/>
                </a:solidFill>
              </a:rPr>
              <a:t>sinceramente</a:t>
            </a:r>
            <a:r>
              <a:rPr lang="it-IT" dirty="0" smtClean="0">
                <a:solidFill>
                  <a:schemeClr val="tx1"/>
                </a:solidFill>
              </a:rPr>
              <a:t>, la mia risposta è influente ai fini della vittoria solo quando l’urna è UV</a:t>
            </a:r>
          </a:p>
          <a:p>
            <a:pPr lvl="1"/>
            <a:r>
              <a:rPr lang="it-IT" dirty="0" smtClean="0">
                <a:solidFill>
                  <a:schemeClr val="tx1"/>
                </a:solidFill>
              </a:rPr>
              <a:t>e, quindi, qualunque pallina io estragga, mi conviene rispondere UV!</a:t>
            </a:r>
          </a:p>
          <a:p>
            <a:pPr lvl="1"/>
            <a:endParaRPr lang="it-IT" dirty="0">
              <a:solidFill>
                <a:schemeClr val="tx1"/>
              </a:solidFill>
            </a:endParaRPr>
          </a:p>
          <a:p>
            <a:pPr lvl="1"/>
            <a:r>
              <a:rPr lang="it-IT" dirty="0" smtClean="0">
                <a:solidFill>
                  <a:schemeClr val="tx1"/>
                </a:solidFill>
              </a:rPr>
              <a:t>E se, invece, </a:t>
            </a:r>
            <a:r>
              <a:rPr lang="it-IT" i="1" dirty="0">
                <a:solidFill>
                  <a:schemeClr val="tx1"/>
                </a:solidFill>
              </a:rPr>
              <a:t>gli altri due giocatori </a:t>
            </a:r>
            <a:r>
              <a:rPr lang="it-IT" i="1" dirty="0" smtClean="0">
                <a:solidFill>
                  <a:schemeClr val="tx1"/>
                </a:solidFill>
              </a:rPr>
              <a:t>non rispondono sinceramente, </a:t>
            </a:r>
            <a:r>
              <a:rPr lang="it-IT" dirty="0" smtClean="0">
                <a:solidFill>
                  <a:schemeClr val="tx1"/>
                </a:solidFill>
              </a:rPr>
              <a:t>magari ragionando come ho ragionato io? Beh, la strategia di vittoria va a farsi friggere...</a:t>
            </a:r>
            <a:r>
              <a:rPr lang="it-IT" i="1" dirty="0" smtClean="0">
                <a:solidFill>
                  <a:schemeClr val="tx1"/>
                </a:solidFill>
              </a:rPr>
              <a:t> </a:t>
            </a:r>
            <a:endParaRPr lang="it-IT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7007083"/>
      </p:ext>
    </p:extLst>
  </p:cSld>
  <p:clrMapOvr>
    <a:masterClrMapping/>
  </p:clrMapOvr>
</p:sld>
</file>

<file path=ppt/theme/theme1.xml><?xml version="1.0" encoding="utf-8"?>
<a:theme xmlns:a="http://schemas.openxmlformats.org/drawingml/2006/main" name="Filo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Filo</Template>
  <TotalTime>20548</TotalTime>
  <Words>4410</Words>
  <Application>Microsoft Macintosh PowerPoint</Application>
  <PresentationFormat>Widescreen</PresentationFormat>
  <Paragraphs>1016</Paragraphs>
  <Slides>57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57</vt:i4>
      </vt:variant>
    </vt:vector>
  </HeadingPairs>
  <TitlesOfParts>
    <vt:vector size="64" baseType="lpstr">
      <vt:lpstr>Ayuthaya</vt:lpstr>
      <vt:lpstr>Calibri</vt:lpstr>
      <vt:lpstr>Cambria Math</vt:lpstr>
      <vt:lpstr>Century Gothic</vt:lpstr>
      <vt:lpstr>Wingdings 3</vt:lpstr>
      <vt:lpstr>Arial</vt:lpstr>
      <vt:lpstr>Filo</vt:lpstr>
      <vt:lpstr>Sistemi di voto</vt:lpstr>
      <vt:lpstr>Reti e informazione</vt:lpstr>
      <vt:lpstr>La saggezza della folla</vt:lpstr>
      <vt:lpstr>Un nuovo modello di decision making</vt:lpstr>
      <vt:lpstr>Un nuovo modello di decision making</vt:lpstr>
      <vt:lpstr>Voto non sincero</vt:lpstr>
      <vt:lpstr>Voto non sincero</vt:lpstr>
      <vt:lpstr>Voto non sincero</vt:lpstr>
      <vt:lpstr>Voto non sincero</vt:lpstr>
      <vt:lpstr>Voto non sincero nelle giurie - unanimità</vt:lpstr>
      <vt:lpstr>Voto non sincero nelle giurie - unanimità</vt:lpstr>
      <vt:lpstr>Sistemi di voto </vt:lpstr>
      <vt:lpstr>Voto individuale</vt:lpstr>
      <vt:lpstr>Voto individuale</vt:lpstr>
      <vt:lpstr>Voto individuale</vt:lpstr>
      <vt:lpstr>Voto individuale</vt:lpstr>
      <vt:lpstr>Sistemi di voto </vt:lpstr>
      <vt:lpstr>Sistema di voto a maggioranza</vt:lpstr>
      <vt:lpstr>Sistema di voto a maggioranza</vt:lpstr>
      <vt:lpstr>Il torneo</vt:lpstr>
      <vt:lpstr>Il torneo</vt:lpstr>
      <vt:lpstr>Sistemi di voto posizionali</vt:lpstr>
      <vt:lpstr>Sistemi di voto posizionali</vt:lpstr>
      <vt:lpstr>Sistemi di voto posizionali</vt:lpstr>
      <vt:lpstr>Rilevanza delle alternative irrilevanti</vt:lpstr>
      <vt:lpstr>Sistemi di voto affidabili</vt:lpstr>
      <vt:lpstr>Due principi per i sistemi di voto</vt:lpstr>
      <vt:lpstr>Due principi per i sistemi di voto</vt:lpstr>
      <vt:lpstr>Il teorema (di impossibilità) di Arrow</vt:lpstr>
      <vt:lpstr>Dimostrazione del teorema di Arrow</vt:lpstr>
      <vt:lpstr>Dimostrazione del teorema di Arrow</vt:lpstr>
      <vt:lpstr>Dimostrazione del teorema di Arrow</vt:lpstr>
      <vt:lpstr>Dimostrazione del teorema di Arrow</vt:lpstr>
      <vt:lpstr>Dimostrazione del teorema di Arrow</vt:lpstr>
      <vt:lpstr>Dimostrazione del teorema di Arrow</vt:lpstr>
      <vt:lpstr>Dimostrazione del teorema di Arrow</vt:lpstr>
      <vt:lpstr>Dimostrazione del teorema di Arrow</vt:lpstr>
      <vt:lpstr>Dimostrazione del teorema di Arrow</vt:lpstr>
      <vt:lpstr>Dimostrazione del teorema di Arrow</vt:lpstr>
      <vt:lpstr>Dimostrazione del teorema di Arrow</vt:lpstr>
      <vt:lpstr>Dimostrazione del teorema di Arrow</vt:lpstr>
      <vt:lpstr>Dimostrazione del teorema di Arrow</vt:lpstr>
      <vt:lpstr>Dimostrazione del teorema di Arrow</vt:lpstr>
      <vt:lpstr>Dimostrazione del teorema di Arrow</vt:lpstr>
      <vt:lpstr>Ombre e luci del teorema di Arrow</vt:lpstr>
      <vt:lpstr>Single peaked preferences</vt:lpstr>
      <vt:lpstr>Single peaked preferences</vt:lpstr>
      <vt:lpstr>Single peaked preferences</vt:lpstr>
      <vt:lpstr>Il teorema del votante mediano</vt:lpstr>
      <vt:lpstr>Il teorema del votante mediano</vt:lpstr>
      <vt:lpstr>Il teorema del votante mediano</vt:lpstr>
      <vt:lpstr>Il teorema del votante mediano</vt:lpstr>
      <vt:lpstr>Il teorema del votante mediano</vt:lpstr>
      <vt:lpstr>Il teorema del votante mediano</vt:lpstr>
      <vt:lpstr>Il teorema del votante mediano</vt:lpstr>
      <vt:lpstr>Il teorema del votante mediano</vt:lpstr>
      <vt:lpstr>Il teorema del votante mediano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Lezione a distanza 1</dc:title>
  <dc:creator>Utente di Microsoft Office</dc:creator>
  <cp:lastModifiedBy>Utente di Microsoft Office</cp:lastModifiedBy>
  <cp:revision>840</cp:revision>
  <dcterms:created xsi:type="dcterms:W3CDTF">2020-03-06T09:19:14Z</dcterms:created>
  <dcterms:modified xsi:type="dcterms:W3CDTF">2020-12-09T10:23:31Z</dcterms:modified>
</cp:coreProperties>
</file>